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81" r:id="rId4"/>
    <p:sldId id="268" r:id="rId5"/>
    <p:sldId id="282" r:id="rId6"/>
    <p:sldId id="285" r:id="rId7"/>
    <p:sldId id="283" r:id="rId8"/>
    <p:sldId id="284" r:id="rId9"/>
    <p:sldId id="286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6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96" y="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139A-12AC-47BA-9578-163D1101FB44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142A-27D3-4732-91E9-C686DF2AEC0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1081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139A-12AC-47BA-9578-163D1101FB44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142A-27D3-4732-91E9-C686DF2AEC0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333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139A-12AC-47BA-9578-163D1101FB44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142A-27D3-4732-91E9-C686DF2AEC0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5790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139A-12AC-47BA-9578-163D1101FB44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142A-27D3-4732-91E9-C686DF2AEC0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1401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139A-12AC-47BA-9578-163D1101FB44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142A-27D3-4732-91E9-C686DF2AEC0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7974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139A-12AC-47BA-9578-163D1101FB44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142A-27D3-4732-91E9-C686DF2AEC0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3261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139A-12AC-47BA-9578-163D1101FB44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142A-27D3-4732-91E9-C686DF2AEC0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913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139A-12AC-47BA-9578-163D1101FB44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142A-27D3-4732-91E9-C686DF2AEC0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8078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139A-12AC-47BA-9578-163D1101FB44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142A-27D3-4732-91E9-C686DF2AEC0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2415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139A-12AC-47BA-9578-163D1101FB44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142A-27D3-4732-91E9-C686DF2AEC0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0762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139A-12AC-47BA-9578-163D1101FB44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142A-27D3-4732-91E9-C686DF2AEC0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3034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4139A-12AC-47BA-9578-163D1101FB44}" type="datetimeFigureOut">
              <a:rPr lang="zh-CN" altLang="en-US" smtClean="0"/>
              <a:t>2023/2/15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6142A-27D3-4732-91E9-C686DF2AEC0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9450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eams.microsoft.com/l/meetup-join/19%3ameeting_OTU5NzdkNjgtOGZkMC00MWZmLThhY2UtYWZmYjcyZjNhMDli%40thread.v2/0?context=%7b%22Tid%22%3a%2292e84ceb-fbfd-47ab-be52-080c6b87953f%22%2c%22Oid%22%3a%2216e398e7-407f-42da-a719-ca3982793afa%22%7d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55_Athens_2023-02/Docs/S2-2302939.zip" TargetMode="External"/><Relationship Id="rId2" Type="http://schemas.openxmlformats.org/officeDocument/2006/relationships/hyperlink" Target="https://www.3gpp.org/ftp/tsg_sa/WG2_Arch/TSGS2_155_Athens_2023-02/Docs/S2-2302323.zi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3gpp.org/ftp/tsg_sa/WG2_Arch/TSGS2_155_Athens_2023-02/Docs/S2-2303003.zip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55_Athens_2023-02/Docs/S2-2302328.zip" TargetMode="External"/><Relationship Id="rId2" Type="http://schemas.openxmlformats.org/officeDocument/2006/relationships/hyperlink" Target="https://www.3gpp.org/ftp/tsg_sa/WG2_Arch/TSGS2_155_Athens_2023-02/Docs/S2-2303107.zip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3gpp.org/ftp/tsg_sa/WG2_Arch/TSGS2_155_Athens_2023-02/Docs/S2-2302675.zip" TargetMode="External"/><Relationship Id="rId3" Type="http://schemas.openxmlformats.org/officeDocument/2006/relationships/hyperlink" Target="https://www.3gpp.org/ftp/tsg_sa/WG2_Arch/TSGS2_155_Athens_2023-02/Docs/S2-2302319.zip" TargetMode="External"/><Relationship Id="rId7" Type="http://schemas.openxmlformats.org/officeDocument/2006/relationships/hyperlink" Target="https://www.3gpp.org/ftp/tsg_sa/WG2_Arch/TSGS2_155_Athens_2023-02/Docs/S2-2302928.zip" TargetMode="External"/><Relationship Id="rId2" Type="http://schemas.openxmlformats.org/officeDocument/2006/relationships/hyperlink" Target="https://www.3gpp.org/ftp/tsg_sa/WG2_Arch/TSGS2_155_Athens_2023-02/Docs/S2-2302238.zi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3gpp.org/ftp/tsg_sa/WG2_Arch/TSGS2_155_Athens_2023-02/Docs/S2-2302926.zip" TargetMode="External"/><Relationship Id="rId5" Type="http://schemas.openxmlformats.org/officeDocument/2006/relationships/hyperlink" Target="https://www.3gpp.org/ftp/tsg_sa/WG2_Arch/TSGS2_155_Athens_2023-02/Docs/S2-2302930.zip" TargetMode="External"/><Relationship Id="rId4" Type="http://schemas.openxmlformats.org/officeDocument/2006/relationships/hyperlink" Target="https://www.3gpp.org/ftp/tsg_sa/WG2_Arch/TSGS2_155_Athens_2023-02/Docs/S2-2302674.zip" TargetMode="External"/><Relationship Id="rId9" Type="http://schemas.openxmlformats.org/officeDocument/2006/relationships/hyperlink" Target="https://www.3gpp.org/ftp/tsg_sa/WG2_Arch/TSGS2_155_Athens_2023-02/Docs/S2-2302676.zip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215111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/>
              <a:t>SA2#155 pre-meeting CC</a:t>
            </a:r>
            <a:endParaRPr lang="zh-CN" altLang="en-US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LiMeng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89320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Agenda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General</a:t>
            </a:r>
          </a:p>
          <a:p>
            <a:pPr lvl="1"/>
            <a:r>
              <a:rPr lang="en-US" altLang="zh-CN" dirty="0"/>
              <a:t>Handling of the documents;</a:t>
            </a:r>
          </a:p>
          <a:p>
            <a:r>
              <a:rPr lang="en-US" altLang="zh-CN" b="1" dirty="0"/>
              <a:t>Rel-18</a:t>
            </a:r>
          </a:p>
          <a:p>
            <a:pPr lvl="1"/>
            <a:r>
              <a:rPr lang="en-US" altLang="zh-CN" dirty="0"/>
              <a:t>Exact name/IEs for assistance information;</a:t>
            </a:r>
          </a:p>
          <a:p>
            <a:pPr lvl="2"/>
            <a:r>
              <a:rPr lang="en-US" altLang="zh-CN" dirty="0"/>
              <a:t>Including 247 and 502.</a:t>
            </a:r>
          </a:p>
          <a:p>
            <a:pPr lvl="1"/>
            <a:r>
              <a:rPr lang="en-US" altLang="zh-CN" dirty="0"/>
              <a:t>Way of documenting the procedure;</a:t>
            </a:r>
          </a:p>
          <a:p>
            <a:r>
              <a:rPr lang="en-US" altLang="zh-CN" b="1" dirty="0"/>
              <a:t>Rel-17</a:t>
            </a:r>
          </a:p>
          <a:p>
            <a:pPr lvl="1"/>
            <a:r>
              <a:rPr lang="en-US" altLang="zh-CN" dirty="0"/>
              <a:t>Security architecture for 5MBS (S2-2300071);</a:t>
            </a:r>
          </a:p>
          <a:p>
            <a:r>
              <a:rPr lang="en-US" altLang="zh-CN" b="1" dirty="0"/>
              <a:t>AoB</a:t>
            </a:r>
            <a:endParaRPr lang="zh-CN" altLang="en-US" b="1" dirty="0"/>
          </a:p>
        </p:txBody>
      </p:sp>
      <p:sp>
        <p:nvSpPr>
          <p:cNvPr id="4" name="矩形 3"/>
          <p:cNvSpPr/>
          <p:nvPr/>
        </p:nvSpPr>
        <p:spPr>
          <a:xfrm>
            <a:off x="956059" y="5992297"/>
            <a:ext cx="29465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u="sng" dirty="0">
                <a:solidFill>
                  <a:srgbClr val="0563C1"/>
                </a:solidFill>
                <a:latin typeface="Calibri" panose="020F0502020204030204" pitchFamily="34" charset="0"/>
                <a:hlinkClick r:id="rId2"/>
              </a:rPr>
              <a:t>Click here to join the meeting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0314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General</a:t>
            </a:r>
            <a:endParaRPr lang="zh-CN" altLang="en-US" b="1" dirty="0"/>
          </a:p>
        </p:txBody>
      </p:sp>
      <p:sp>
        <p:nvSpPr>
          <p:cNvPr id="11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altLang="zh-CN" sz="2400" b="1" dirty="0"/>
              <a:t>Handling of the documents</a:t>
            </a:r>
          </a:p>
          <a:p>
            <a:pPr lvl="1"/>
            <a:r>
              <a:rPr lang="en-US" altLang="zh-CN" dirty="0"/>
              <a:t> For the documents with the same CR number. </a:t>
            </a:r>
          </a:p>
          <a:p>
            <a:pPr lvl="2"/>
            <a:r>
              <a:rPr lang="en-US" altLang="zh-CN" dirty="0"/>
              <a:t>The company who is the first author of the document agreed in the last meeting will hold the pen?</a:t>
            </a:r>
          </a:p>
          <a:p>
            <a:pPr lvl="2"/>
            <a:r>
              <a:rPr lang="en-US" altLang="zh-CN" dirty="0"/>
              <a:t>E.g., </a:t>
            </a:r>
          </a:p>
          <a:p>
            <a:pPr lvl="2"/>
            <a:endParaRPr lang="en-US" altLang="zh-CN" dirty="0"/>
          </a:p>
          <a:p>
            <a:pPr lvl="2"/>
            <a:endParaRPr lang="en-US" altLang="zh-CN" dirty="0"/>
          </a:p>
          <a:p>
            <a:pPr marL="914400" lvl="2" indent="0">
              <a:buNone/>
            </a:pPr>
            <a:endParaRPr lang="en-US" altLang="zh-CN" dirty="0"/>
          </a:p>
          <a:p>
            <a:pPr lvl="2"/>
            <a:r>
              <a:rPr lang="en-US" altLang="zh-CN" dirty="0"/>
              <a:t>But of course the content needs to be discussed… 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181143"/>
              </p:ext>
            </p:extLst>
          </p:nvPr>
        </p:nvGraphicFramePr>
        <p:xfrm>
          <a:off x="2042445" y="3657599"/>
          <a:ext cx="8907567" cy="787527"/>
        </p:xfrm>
        <a:graphic>
          <a:graphicData uri="http://schemas.openxmlformats.org/drawingml/2006/table">
            <a:tbl>
              <a:tblPr/>
              <a:tblGrid>
                <a:gridCol w="8460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03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39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6215">
                <a:tc>
                  <a:txBody>
                    <a:bodyPr/>
                    <a:lstStyle/>
                    <a:p>
                      <a:pPr algn="l"/>
                      <a:r>
                        <a:rPr lang="en-US" sz="900" b="1" u="sng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S2-2302323</a:t>
                      </a:r>
                      <a:endParaRPr lang="en-US" sz="1000" dirty="0"/>
                    </a:p>
                  </a:txBody>
                  <a:tcPr marL="9439" marR="9439" marT="4719" marB="47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23.247 CR0159R2 (Rel-18, 'B'): Support RRC_INACTIVE UE receiving multicast MBS data</a:t>
                      </a:r>
                      <a:endParaRPr lang="en-US" sz="1000" dirty="0"/>
                    </a:p>
                  </a:txBody>
                  <a:tcPr marL="9439" marR="9439" marT="4719" marB="47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Ericsson, [Nokia, Nokia Shanghai-Bell, ZTE, CATT]</a:t>
                      </a:r>
                      <a:endParaRPr lang="en-US" sz="1000" dirty="0"/>
                    </a:p>
                  </a:txBody>
                  <a:tcPr marL="9439" marR="9439" marT="4719" marB="47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Basis?</a:t>
                      </a:r>
                    </a:p>
                  </a:txBody>
                  <a:tcPr marL="9439" marR="9439" marT="4719" marB="47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554">
                <a:tc>
                  <a:txBody>
                    <a:bodyPr/>
                    <a:lstStyle/>
                    <a:p>
                      <a:pPr algn="l"/>
                      <a:r>
                        <a:rPr lang="en-US" sz="900" b="1" u="sng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S2-2302939</a:t>
                      </a:r>
                      <a:endParaRPr lang="en-US" sz="1000" dirty="0"/>
                    </a:p>
                  </a:txBody>
                  <a:tcPr marL="9439" marR="9439" marT="4719" marB="47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23.247 CR0159R3 (Rel-18, 'B'): Support RRC_INACTIVE UE receiving multicast MBS data</a:t>
                      </a:r>
                      <a:endParaRPr lang="en-US" sz="1000" dirty="0"/>
                    </a:p>
                  </a:txBody>
                  <a:tcPr marL="9439" marR="9439" marT="4719" marB="47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Qualcomm, [Ericsson, Nokia, Nokia Shanghai-Bell, ZTE, CATT]</a:t>
                      </a:r>
                      <a:endParaRPr lang="en-US" sz="1000" dirty="0"/>
                    </a:p>
                  </a:txBody>
                  <a:tcPr marL="9439" marR="9439" marT="4719" marB="47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439" marR="9439" marT="4719" marB="47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554">
                <a:tc>
                  <a:txBody>
                    <a:bodyPr/>
                    <a:lstStyle/>
                    <a:p>
                      <a:pPr algn="l"/>
                      <a:r>
                        <a:rPr lang="en-US" sz="900" b="1" u="sng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S2-2303003</a:t>
                      </a:r>
                      <a:endParaRPr lang="en-US" sz="1000" dirty="0"/>
                    </a:p>
                  </a:txBody>
                  <a:tcPr marL="9439" marR="9439" marT="4719" marB="47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23.247 CR0159R5 (Rel-18, 'B'): Support RRC_INACTIVE UE receiving multicast MBS data</a:t>
                      </a:r>
                      <a:endParaRPr lang="en-US" sz="1000" dirty="0"/>
                    </a:p>
                  </a:txBody>
                  <a:tcPr marL="9439" marR="9439" marT="4719" marB="47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Nokia, Nokia Shanghai-Bell, [Ericsson, ZTE, CATT]</a:t>
                      </a:r>
                      <a:endParaRPr lang="en-US" sz="1000" dirty="0"/>
                    </a:p>
                  </a:txBody>
                  <a:tcPr marL="9439" marR="9439" marT="4719" marB="47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439" marR="9439" marT="4719" marB="47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5401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b="1" dirty="0"/>
              <a:t>Rel-18 KI#1: Exact name/IEs for assistance information (TS 23.247)</a:t>
            </a:r>
            <a:endParaRPr lang="zh-CN" altLang="en-US" sz="3600" b="1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459080"/>
              </p:ext>
            </p:extLst>
          </p:nvPr>
        </p:nvGraphicFramePr>
        <p:xfrm>
          <a:off x="966381" y="1905299"/>
          <a:ext cx="9810753" cy="3535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34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1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1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12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12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12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012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400" b="1" dirty="0"/>
                        <a:t>Document</a:t>
                      </a:r>
                      <a:endParaRPr lang="zh-CN" altLang="en-US" sz="1400" b="1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600" b="1" dirty="0"/>
                        <a:t>SMF</a:t>
                      </a:r>
                      <a:r>
                        <a:rPr lang="en-US" altLang="zh-CN" sz="1600" b="1" dirty="0">
                          <a:sym typeface="Wingdings" panose="05000000000000000000" pitchFamily="2" charset="2"/>
                        </a:rPr>
                        <a:t>RAN</a:t>
                      </a:r>
                      <a:endParaRPr lang="zh-CN" altLang="en-US" sz="16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600" b="1" dirty="0"/>
                        <a:t>UDM</a:t>
                      </a:r>
                      <a:r>
                        <a:rPr lang="en-US" altLang="zh-CN" sz="1600" b="1" dirty="0">
                          <a:sym typeface="Wingdings" panose="05000000000000000000" pitchFamily="2" charset="2"/>
                        </a:rPr>
                        <a:t>SMF</a:t>
                      </a:r>
                      <a:endParaRPr lang="zh-CN" altLang="en-US" sz="16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600" b="1" dirty="0"/>
                        <a:t>AF</a:t>
                      </a:r>
                      <a:r>
                        <a:rPr lang="en-US" altLang="zh-CN" sz="1600" b="1" dirty="0">
                          <a:sym typeface="Wingdings" panose="05000000000000000000" pitchFamily="2" charset="2"/>
                        </a:rPr>
                        <a:t>UDM</a:t>
                      </a:r>
                      <a:endParaRPr lang="zh-CN" altLang="en-US" sz="16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zh-CN" alt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Name</a:t>
                      </a:r>
                      <a:endParaRPr lang="zh-CN" altLang="en-US" sz="12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IEs</a:t>
                      </a:r>
                      <a:endParaRPr lang="zh-CN" altLang="en-US" sz="12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Name</a:t>
                      </a:r>
                      <a:endParaRPr lang="zh-CN" altLang="en-US" sz="12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IEs</a:t>
                      </a:r>
                      <a:endParaRPr lang="zh-CN" altLang="en-US" sz="12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Name </a:t>
                      </a:r>
                      <a:endParaRPr lang="zh-CN" altLang="en-US" sz="12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IEs</a:t>
                      </a:r>
                      <a:endParaRPr lang="zh-CN" altLang="en-US" sz="12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S2-2302323</a:t>
                      </a:r>
                      <a:r>
                        <a:rPr lang="zh-CN" altLang="en-US" sz="1200" baseline="0" dirty="0"/>
                        <a:t> </a:t>
                      </a:r>
                      <a:r>
                        <a:rPr lang="en-US" altLang="zh-CN" sz="1200" baseline="0" dirty="0"/>
                        <a:t>(Ericsson)</a:t>
                      </a:r>
                      <a:endParaRPr lang="en-US" altLang="zh-CN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MBS assistance information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Indication,</a:t>
                      </a: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encoding is </a:t>
                      </a: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left to RAN WG decided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MBS assistance information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MBS Session ID(s)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MBS Assistance information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list of GPSIs, MBS session ID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889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S2-2302776 (Huawei)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MBS assistance information </a:t>
                      </a:r>
                      <a:r>
                        <a:rPr lang="en-US" altLang="zh-CN" sz="105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the given MBS session</a:t>
                      </a:r>
                      <a:endParaRPr lang="zh-CN" altLang="en-US" sz="105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Indication,</a:t>
                      </a: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encoding is </a:t>
                      </a: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left to RAN WG decided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MBS assistance information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MBS Session ID(s)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zh-CN" sz="105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UE list </a:t>
                      </a:r>
                      <a:r>
                        <a:rPr lang="fr-FR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MBS Assistance information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list of GPSIs, MBS session ID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99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S2-2302939 (Qualcomm)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MBS assistance information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Protocol details require RAN WG feedback, e.g., whether indication</a:t>
                      </a: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is enough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MBS assistance information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MBS Session ID(s)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zh-CN" sz="105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UE list </a:t>
                      </a:r>
                      <a:r>
                        <a:rPr lang="fr-FR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MBS Assistance information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list of GPSIs, MBS session ID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S2-2303003 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(Nokia)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MBS assistance information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Protocol details require RAN WG feedback, e.g., whether indication</a:t>
                      </a: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is enough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MBS assistance information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MBS Session ID(s)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MBS Assistance information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list of GPSIs, MBS session ID</a:t>
                      </a:r>
                      <a:endParaRPr lang="zh-CN" alt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966381" y="5691499"/>
            <a:ext cx="6870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“indicates that the UE is preferred to be </a:t>
            </a:r>
            <a:r>
              <a:rPr lang="en-US" altLang="zh-CN" b="1" u="sng" dirty="0"/>
              <a:t>kept connected</a:t>
            </a:r>
            <a:r>
              <a:rPr lang="en-US" altLang="zh-CN" dirty="0"/>
              <a:t>” vs. “expresses that the UE is preferred to be </a:t>
            </a:r>
            <a:r>
              <a:rPr lang="en-US" altLang="zh-CN" b="1" u="sng" dirty="0"/>
              <a:t>kept in RRC_CONNECTED</a:t>
            </a:r>
            <a:r>
              <a:rPr lang="en-US" altLang="zh-CN" dirty="0"/>
              <a:t>”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0026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b="1" dirty="0"/>
              <a:t>Rel-18 KI#1: Exact name/IEs for assistance information (TS 23.502)</a:t>
            </a:r>
            <a:endParaRPr lang="zh-CN" altLang="en-US" sz="3600" b="1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399099"/>
              </p:ext>
            </p:extLst>
          </p:nvPr>
        </p:nvGraphicFramePr>
        <p:xfrm>
          <a:off x="673492" y="2404196"/>
          <a:ext cx="5220970" cy="2880360"/>
        </p:xfrm>
        <a:graphic>
          <a:graphicData uri="http://schemas.openxmlformats.org/drawingml/2006/table">
            <a:tbl>
              <a:tblPr firstRow="1" firstCol="1" bandRow="1"/>
              <a:tblGrid>
                <a:gridCol w="1980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Parameter Provision Data Types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Data Key</a:t>
                      </a:r>
                      <a:endParaRPr lang="zh-CN" sz="900" b="1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Data Sub Key</a:t>
                      </a:r>
                      <a:endParaRPr lang="zh-CN" sz="900" b="1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Expected UE Behaviour parameters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GPSI or External Group ID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Network Configuration parameters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GPSI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5G VN group data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External Group Identifier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5G VN group membership management parameters 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External Group Identifier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Location Privacy Indication parameters.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GPSI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Enhanced Coverage Restriction Information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GPSI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ECS Address Configuration Information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GPSI or External Group ID or any UE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Multicast MBS group membership management parameters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External Group Identifier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MBS Session Authorization information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External Group ID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MBS Session Assistance Information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GPSI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673492" y="2073882"/>
            <a:ext cx="522097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zh-CN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Table 5.2.3.6.1-2: Parameter Provision data types keys</a:t>
            </a:r>
            <a:endParaRPr kumimoji="0" lang="en-GB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6132830" y="2073882"/>
            <a:ext cx="522097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zh-CN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Table 5.2.3.6.1-2: Parameter Provision data types keys</a:t>
            </a:r>
            <a:endParaRPr kumimoji="0" lang="en-GB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422947" y="5494945"/>
            <a:ext cx="2973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S2-2302324 (Ericsson)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7719773" y="5494945"/>
            <a:ext cx="2973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S2-2302776 (Huawei)</a:t>
            </a:r>
            <a:endParaRPr lang="zh-CN" altLang="en-US" dirty="0"/>
          </a:p>
        </p:txBody>
      </p: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305687"/>
              </p:ext>
            </p:extLst>
          </p:nvPr>
        </p:nvGraphicFramePr>
        <p:xfrm>
          <a:off x="6132830" y="2404196"/>
          <a:ext cx="5220970" cy="2880360"/>
        </p:xfrm>
        <a:graphic>
          <a:graphicData uri="http://schemas.openxmlformats.org/drawingml/2006/table">
            <a:tbl>
              <a:tblPr firstRow="1" firstCol="1" bandRow="1"/>
              <a:tblGrid>
                <a:gridCol w="1980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Parameter Provision Data Types</a:t>
                      </a:r>
                      <a:endParaRPr lang="zh-CN" sz="9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Data Key</a:t>
                      </a:r>
                      <a:endParaRPr lang="zh-CN" sz="900" b="1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Data Sub Key</a:t>
                      </a:r>
                      <a:endParaRPr lang="zh-CN" sz="900" b="1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Expected UE Behaviour parameters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GPSI or External Group ID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Network Configuration parameters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GPSI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5G VN group data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External Group Identifier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5G VN group membership management parameters 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External Group Identifier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Location Privacy Indication parameters.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GPSI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Enhanced Coverage Restriction Information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GPSI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ECS Address Configuration Information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GPSI or External Group ID or any UE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Multicast MBS group membership management parameters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External Group Identifier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MBS Session Authorization information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External Group ID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endParaRPr lang="zh-CN" sz="9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UE list</a:t>
                      </a:r>
                      <a:r>
                        <a:rPr lang="en-GB" sz="900" baseline="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MBS Session Assistance Information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MBS Session ID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7" name="矩形 16"/>
          <p:cNvSpPr/>
          <p:nvPr/>
        </p:nvSpPr>
        <p:spPr>
          <a:xfrm>
            <a:off x="2563738" y="4973652"/>
            <a:ext cx="1239141" cy="384561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8041084" y="4974979"/>
            <a:ext cx="1239141" cy="384561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3566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b="1" dirty="0"/>
              <a:t>Rel-18 KI#2: Way of documenting the procedure</a:t>
            </a:r>
            <a:endParaRPr lang="zh-CN" altLang="en-US" sz="40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Alternatives</a:t>
            </a:r>
          </a:p>
          <a:p>
            <a:pPr lvl="1"/>
            <a:r>
              <a:rPr lang="en-US" altLang="zh-CN" dirty="0"/>
              <a:t>#1: Using dedicated clause for Rel-18 (S2-2302328)</a:t>
            </a:r>
          </a:p>
          <a:p>
            <a:pPr lvl="1"/>
            <a:r>
              <a:rPr lang="en-US" altLang="zh-CN" dirty="0"/>
              <a:t>#2: Modifying current procedures (S2-2303107)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141721"/>
              </p:ext>
            </p:extLst>
          </p:nvPr>
        </p:nvGraphicFramePr>
        <p:xfrm>
          <a:off x="1533270" y="3334505"/>
          <a:ext cx="7782747" cy="21554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2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0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554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Possible Reasons for</a:t>
                      </a:r>
                      <a:r>
                        <a:rPr lang="en-US" altLang="zh-CN" sz="16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Alt#1</a:t>
                      </a:r>
                      <a:endParaRPr lang="zh-CN" alt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Possible Reasons for</a:t>
                      </a:r>
                      <a:r>
                        <a:rPr lang="en-US" altLang="zh-CN" sz="16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Alt#2</a:t>
                      </a:r>
                      <a:endParaRPr lang="zh-CN" alt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0136"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Clear</a:t>
                      </a:r>
                      <a:r>
                        <a:rPr lang="en-US" altLang="zh-CN" sz="1400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separation between Rel-17 procedure and Rel-18 enhancement</a:t>
                      </a:r>
                      <a:r>
                        <a:rPr lang="en-US" altLang="zh-CN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en-US" altLang="zh-CN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l" defTabSz="914400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Avoid</a:t>
                      </a:r>
                      <a:r>
                        <a:rPr lang="en-US" altLang="zh-CN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potential clashing with the CRs updating the same </a:t>
                      </a:r>
                      <a:r>
                        <a:rPr lang="en-US" altLang="zh-CN" sz="1400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 (e.g., with S2-2302095);</a:t>
                      </a:r>
                    </a:p>
                    <a:p>
                      <a:pPr marL="171450" indent="-171450" algn="l" defTabSz="914400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Same as what we did for location dependent/local MBS service in rel-17;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Easy to get the whole picture of the call-flow;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l" defTabSz="914400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578098"/>
              </p:ext>
            </p:extLst>
          </p:nvPr>
        </p:nvGraphicFramePr>
        <p:xfrm>
          <a:off x="1100750" y="5776516"/>
          <a:ext cx="9074921" cy="245412"/>
        </p:xfrm>
        <a:graphic>
          <a:graphicData uri="http://schemas.openxmlformats.org/drawingml/2006/table">
            <a:tbl>
              <a:tblPr/>
              <a:tblGrid>
                <a:gridCol w="588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8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70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2706">
                <a:tc>
                  <a:txBody>
                    <a:bodyPr/>
                    <a:lstStyle/>
                    <a:p>
                      <a:r>
                        <a:rPr lang="en-US" sz="700" b="1" u="sng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S2-2303107</a:t>
                      </a:r>
                      <a:endParaRPr lang="en-US" sz="800" dirty="0"/>
                    </a:p>
                  </a:txBody>
                  <a:tcPr marL="9439" marR="9439" marT="4719" marB="471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effectLst/>
                          <a:latin typeface="Arial" panose="020B0604020202020204" pitchFamily="34" charset="0"/>
                        </a:rPr>
                        <a:t>23.247 CR0197 (Rel-18, 'B'): Procedures for resource sharing across multiple broadcast MBS Sessions during network sharing</a:t>
                      </a:r>
                      <a:endParaRPr lang="en-US" sz="800" dirty="0"/>
                    </a:p>
                  </a:txBody>
                  <a:tcPr marL="9439" marR="9439" marT="4719" marB="471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effectLst/>
                          <a:latin typeface="Arial" panose="020B0604020202020204" pitchFamily="34" charset="0"/>
                        </a:rPr>
                        <a:t>Nokia, Nokia Shanghai-Bell</a:t>
                      </a:r>
                      <a:endParaRPr lang="en-US" sz="800" dirty="0"/>
                    </a:p>
                  </a:txBody>
                  <a:tcPr marL="9439" marR="9439" marT="4719" marB="471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706">
                <a:tc>
                  <a:txBody>
                    <a:bodyPr/>
                    <a:lstStyle/>
                    <a:p>
                      <a:r>
                        <a:rPr lang="en-US" sz="700" b="1" u="sng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S2-2302328</a:t>
                      </a:r>
                      <a:endParaRPr lang="en-US" sz="800" dirty="0"/>
                    </a:p>
                  </a:txBody>
                  <a:tcPr marL="9439" marR="9439" marT="4719" marB="471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effectLst/>
                          <a:latin typeface="Arial" panose="020B0604020202020204" pitchFamily="34" charset="0"/>
                        </a:rPr>
                        <a:t>23.247 CR0165R1 (Rel-18, 'B'): On resource efficiency for MBS reception in RAN sharing scenario</a:t>
                      </a:r>
                      <a:endParaRPr lang="en-US" sz="800" dirty="0"/>
                    </a:p>
                  </a:txBody>
                  <a:tcPr marL="9439" marR="9439" marT="4719" marB="471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effectLst/>
                          <a:latin typeface="Arial" panose="020B0604020202020204" pitchFamily="34" charset="0"/>
                        </a:rPr>
                        <a:t>Huawei, </a:t>
                      </a:r>
                      <a:r>
                        <a:rPr lang="en-US" sz="700" dirty="0" err="1">
                          <a:effectLst/>
                          <a:latin typeface="Arial" panose="020B0604020202020204" pitchFamily="34" charset="0"/>
                        </a:rPr>
                        <a:t>HiSilicon</a:t>
                      </a:r>
                      <a:r>
                        <a:rPr lang="en-US" sz="700" dirty="0">
                          <a:effectLst/>
                          <a:latin typeface="Arial" panose="020B0604020202020204" pitchFamily="34" charset="0"/>
                        </a:rPr>
                        <a:t>, Ericsson</a:t>
                      </a:r>
                      <a:endParaRPr lang="en-US" sz="800" dirty="0"/>
                    </a:p>
                  </a:txBody>
                  <a:tcPr marL="9439" marR="9439" marT="4719" marB="471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4002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Rel-17 MBS security (1/2)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78379" y="1690688"/>
            <a:ext cx="10515600" cy="4351338"/>
          </a:xfrm>
        </p:spPr>
        <p:txBody>
          <a:bodyPr/>
          <a:lstStyle/>
          <a:p>
            <a:r>
              <a:rPr lang="en-US" altLang="zh-CN" sz="2400" b="1" dirty="0"/>
              <a:t>LS from SA3 (postponed S2-2302189)</a:t>
            </a:r>
          </a:p>
          <a:p>
            <a:pPr lvl="1"/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r>
              <a:rPr lang="en-US" altLang="zh-CN" sz="2400" b="1" dirty="0"/>
              <a:t>Summarized aspects from LSs:</a:t>
            </a: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/>
          </p:nvPr>
        </p:nvGraphicFramePr>
        <p:xfrm>
          <a:off x="1171130" y="2134085"/>
          <a:ext cx="7195204" cy="1347712"/>
        </p:xfrm>
        <a:graphic>
          <a:graphicData uri="http://schemas.openxmlformats.org/drawingml/2006/table">
            <a:tbl>
              <a:tblPr/>
              <a:tblGrid>
                <a:gridCol w="785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98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451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4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900" b="1" u="sng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S2-2302238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LS OUT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[DRAFT] Reply LS on Security architecture for 5G multicast/broadcast services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Nokia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900" b="1" u="sng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S2-2302319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LS OUT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[Draft] Rely on Reply LS on Security architecture for 5G multicast/broadcast services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Ericsson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900" b="1" u="sng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S2-2302674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LS OUT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[DRAFT] Reply LS on Security architecture for 5G multicast/broadcast services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Huawei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900" b="1" u="sng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S2-2302930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LS OUT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[DRAFT] Reply LS on Security architecture for 5G multicast/broadcast services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Qualcomm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900" b="1" u="sng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S2-2302926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CR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23.247 CR0147R1 (Rel-17, 'F'): Alignment with security functionality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Qualcomm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900" b="1" u="sng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S2-2302928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CR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23.247 CR0148R1 (Rel-18, 'A'): Alignment with security functionality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Qualcomm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900" b="1" u="sng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S2-2302675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CR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23.247 CR0186 (Rel-17, 'F'): Update on the security in accordance with SA WG3 LS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Huawei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900" b="1" u="sng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S2-2302676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CR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23.247 CR0187 (Rel-18, 'A'): Update on the security in accordance with SA WG3 LS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Huawei</a:t>
                      </a:r>
                      <a:endParaRPr lang="en-US" sz="1100" dirty="0"/>
                    </a:p>
                  </a:txBody>
                  <a:tcPr marL="31305" marR="31305" marT="15652" marB="156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/>
          </p:nvPr>
        </p:nvGraphicFramePr>
        <p:xfrm>
          <a:off x="1171130" y="3977300"/>
          <a:ext cx="10825740" cy="265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52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53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81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825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Topic</a:t>
                      </a:r>
                      <a:endParaRPr lang="zh-CN" altLang="en-US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View(s)</a:t>
                      </a:r>
                      <a:endParaRPr lang="zh-CN" altLang="en-US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Side information</a:t>
                      </a:r>
                      <a:endParaRPr lang="zh-CN" altLang="en-US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1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Relation</a:t>
                      </a:r>
                      <a:r>
                        <a:rPr lang="en-US" altLang="zh-CN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ship between MBSSF and MBSF/MBSTF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View 1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MBSSF can</a:t>
                      </a:r>
                      <a:r>
                        <a:rPr lang="en-US" altLang="zh-CN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be located other than MBSF/MBSTF;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1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View 2</a:t>
                      </a:r>
                      <a:r>
                        <a:rPr lang="en-US" altLang="zh-CN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MBSSF can only be located at MBSF/MBSTF;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S3-223920: The UE authenticates </a:t>
                      </a:r>
                      <a:r>
                        <a:rPr lang="en-US" altLang="zh-CN" sz="11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 the MBSSF (i.e. MBSF or MBSTF)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based on the GBA …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S3-223920: MBSSF can be collocated with either MBSF or MBSTF and the according interfaces are up to the </a:t>
                      </a:r>
                      <a:r>
                        <a:rPr lang="en-US" altLang="zh-CN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implementatio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 of the deployment options.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SA4 is now discussing</a:t>
                      </a:r>
                      <a:r>
                        <a:rPr lang="en-US" altLang="zh-CN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the operation and services for supporting MBSSF. 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1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Visibility of MBSSF in TS 23.247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View 1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MBSSF will be referred</a:t>
                      </a:r>
                      <a:r>
                        <a:rPr lang="en-US" altLang="zh-CN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 TS 23.247</a:t>
                      </a:r>
                      <a:r>
                        <a:rPr lang="en-US" altLang="zh-CN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1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View 2</a:t>
                      </a:r>
                      <a:r>
                        <a:rPr lang="en-US" altLang="zh-CN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MBSSF is invisible in TS 23.247;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endParaRPr lang="zh-CN" alt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1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User Plane Path between MBSSF and UE (for distributing</a:t>
                      </a:r>
                      <a:r>
                        <a:rPr lang="en-US" altLang="zh-CN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the updated key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MBSSF needs to be inserted into the user plane path for MBS data distribution.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Issue: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these procedures will not be standardized in rel.17.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altLang="zh-CN" sz="11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300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UE-MBSSF interaction</a:t>
                      </a:r>
                      <a:r>
                        <a:rPr lang="en-US" altLang="zh-CN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discovery/authentication)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 UE needs to discover an authentication interface at the MBSSF. 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View 1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SA2 will not work on related discovery procedures in Rel-17 but leave them to SA3 </a:t>
                      </a:r>
                      <a:r>
                        <a:rPr lang="en-US" altLang="zh-CN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 implementation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View 2: 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SA2 expects that SA3 will work with SA4 to document the related information in specifications under SA4 control. SA2 will not work on related discovery procedures in Rel-17 but leave them to SA3 </a:t>
                      </a:r>
                      <a:r>
                        <a:rPr lang="en-US" altLang="zh-CN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 SA4 to document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zh-CN" alt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8403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Rel-17 MBS security (2/2) for info</a:t>
            </a:r>
            <a:endParaRPr lang="zh-CN" altLang="en-US" b="1" dirty="0"/>
          </a:p>
        </p:txBody>
      </p:sp>
      <p:graphicFrame>
        <p:nvGraphicFramePr>
          <p:cNvPr id="7" name="对象 6"/>
          <p:cNvGraphicFramePr>
            <a:graphicFrameLocks/>
          </p:cNvGraphicFramePr>
          <p:nvPr>
            <p:extLst/>
          </p:nvPr>
        </p:nvGraphicFramePr>
        <p:xfrm>
          <a:off x="838200" y="2019575"/>
          <a:ext cx="5493543" cy="25315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r:id="rId3" imgW="8166143" imgH="3746546" progId="Visio.Drawing.15">
                  <p:embed/>
                </p:oleObj>
              </mc:Choice>
              <mc:Fallback>
                <p:oleObj r:id="rId3" imgW="8166143" imgH="3746546" progId="Visio.Drawing.15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019575"/>
                        <a:ext cx="5493543" cy="25315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流程图: 过程 7"/>
          <p:cNvSpPr/>
          <p:nvPr/>
        </p:nvSpPr>
        <p:spPr>
          <a:xfrm>
            <a:off x="838200" y="4046078"/>
            <a:ext cx="514350" cy="20955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流程图: 过程 9"/>
          <p:cNvSpPr/>
          <p:nvPr/>
        </p:nvSpPr>
        <p:spPr>
          <a:xfrm>
            <a:off x="4400550" y="4046078"/>
            <a:ext cx="433388" cy="209550"/>
          </a:xfrm>
          <a:prstGeom prst="flowChartProcess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流程图: 过程 11"/>
          <p:cNvSpPr/>
          <p:nvPr/>
        </p:nvSpPr>
        <p:spPr>
          <a:xfrm>
            <a:off x="4400550" y="3285328"/>
            <a:ext cx="433388" cy="209550"/>
          </a:xfrm>
          <a:prstGeom prst="flowChartProcess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" name="肘形连接符 12"/>
          <p:cNvCxnSpPr>
            <a:stCxn id="8" idx="2"/>
            <a:endCxn id="10" idx="2"/>
          </p:cNvCxnSpPr>
          <p:nvPr/>
        </p:nvCxnSpPr>
        <p:spPr>
          <a:xfrm rot="16200000" flipH="1">
            <a:off x="2856309" y="2494693"/>
            <a:ext cx="12700" cy="3521869"/>
          </a:xfrm>
          <a:prstGeom prst="bentConnector3">
            <a:avLst>
              <a:gd name="adj1" fmla="val 3975016"/>
            </a:avLst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>
            <a:stCxn id="12" idx="2"/>
            <a:endCxn id="10" idx="0"/>
          </p:cNvCxnSpPr>
          <p:nvPr/>
        </p:nvCxnSpPr>
        <p:spPr>
          <a:xfrm>
            <a:off x="4617244" y="3494878"/>
            <a:ext cx="0" cy="551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6906589" y="1935350"/>
            <a:ext cx="4539853" cy="1220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160"/>
              </a:lnSpc>
              <a:buFont typeface="Arial" panose="020B0604020202020204" pitchFamily="34" charset="0"/>
              <a:buChar char="•"/>
            </a:pPr>
            <a:r>
              <a:rPr lang="en-US" altLang="zh-CN" sz="1050" b="1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MBSSF functionality:</a:t>
            </a:r>
          </a:p>
          <a:p>
            <a:pPr marL="742950" lvl="1" indent="-285750">
              <a:lnSpc>
                <a:spcPts val="2160"/>
              </a:lnSpc>
              <a:buFont typeface="Arial" panose="020B0604020202020204" pitchFamily="34" charset="0"/>
              <a:buChar char="•"/>
            </a:pP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Per UE: authentication, key distribution;</a:t>
            </a:r>
          </a:p>
          <a:p>
            <a:pPr marL="742950" lvl="1" indent="-285750">
              <a:lnSpc>
                <a:spcPts val="2160"/>
              </a:lnSpc>
              <a:buFont typeface="Arial" panose="020B0604020202020204" pitchFamily="34" charset="0"/>
              <a:buChar char="•"/>
            </a:pP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Per session: key update;</a:t>
            </a:r>
          </a:p>
          <a:p>
            <a:pPr lvl="1">
              <a:lnSpc>
                <a:spcPts val="2160"/>
              </a:lnSpc>
            </a:pPr>
            <a:endParaRPr lang="en-US" altLang="zh-CN" sz="1050" dirty="0"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85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AoB?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65798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</TotalTime>
  <Words>1221</Words>
  <Application>Microsoft Office PowerPoint</Application>
  <PresentationFormat>宽屏</PresentationFormat>
  <Paragraphs>222</Paragraphs>
  <Slides>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9" baseType="lpstr">
      <vt:lpstr>Malgun Gothic</vt:lpstr>
      <vt:lpstr>宋体</vt:lpstr>
      <vt:lpstr>微软雅黑</vt:lpstr>
      <vt:lpstr>Arial</vt:lpstr>
      <vt:lpstr>Calibri</vt:lpstr>
      <vt:lpstr>Calibri Light</vt:lpstr>
      <vt:lpstr>Times New Roman</vt:lpstr>
      <vt:lpstr>Wingdings</vt:lpstr>
      <vt:lpstr>Office 主题</vt:lpstr>
      <vt:lpstr>Visio.Drawing.15</vt:lpstr>
      <vt:lpstr>SA2#155 pre-meeting CC</vt:lpstr>
      <vt:lpstr>Agenda</vt:lpstr>
      <vt:lpstr>General</vt:lpstr>
      <vt:lpstr>Rel-18 KI#1: Exact name/IEs for assistance information (TS 23.247)</vt:lpstr>
      <vt:lpstr>Rel-18 KI#1: Exact name/IEs for assistance information (TS 23.502)</vt:lpstr>
      <vt:lpstr>Rel-18 KI#2: Way of documenting the procedure</vt:lpstr>
      <vt:lpstr>Rel-17 MBS security (1/2)</vt:lpstr>
      <vt:lpstr>Rel-17 MBS security (2/2) for info</vt:lpstr>
      <vt:lpstr>AoB?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SA2#155 pre-meeting CC</dc:title>
  <dc:creator>Huawei user</dc:creator>
  <cp:lastModifiedBy>Huawei user revision</cp:lastModifiedBy>
  <cp:revision>108</cp:revision>
  <dcterms:created xsi:type="dcterms:W3CDTF">2023-02-13T06:30:24Z</dcterms:created>
  <dcterms:modified xsi:type="dcterms:W3CDTF">2023-02-15T12:36:52Z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(3)Aw5YK11dXu8TqruGLDhxTWeyLyZGIuuYkhVe1dCKf3vZELGpqK/7NCYIf/HUntnratqlVs5t
Yzx7yZLK8BfJFj80T4O7ta6v1AGejbPPF4M/85NEJdbI74AQS8GqpDqxAKhya+dxa8vlThFC
ZAxFV8J02t4ksFFKFu18jC9+koKK4R5E6tWkHqSPApabhapZ2Ma1GlJBdHTPK8qQPAigjFZ6
5aTYDlCW8UkCqYLENX</vt:lpwstr>
  </property>
  <property fmtid="{D5CDD505-2E9C-101B-9397-08002B2CF9AE}" pid="3" name="_2015_ms_pID_7253431">
    <vt:lpwstr>XYQDEL1WVqKQvfB4v+7ZgrUWgsgvH1n7bcwpWGfrb9As4YUxHaPoz+
wIJyGfp4KaLgbaUQ3czb5hRwTtaSD+rXWgs1RfSvaSOfNZ42xhQl3HGIOkz8SGm/ZtPRe+Kf
v7Z4n1BZ5o0JuKQHC96+UbuuhmekE2KNqzpLPU5wiHgOGBYcDyEyyKpKO+VzEb150ZTL1C5U
GgkI/uMTp6y2AXCaF5F0iPegObg/+A7WFMjj</vt:lpwstr>
  </property>
  <property fmtid="{D5CDD505-2E9C-101B-9397-08002B2CF9AE}" pid="4" name="_2015_ms_pID_7253432">
    <vt:lpwstr>/A==</vt:lpwstr>
  </property>
</Properties>
</file>