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792" r:id="rId6"/>
    <p:sldId id="793" r:id="rId7"/>
    <p:sldId id="79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FF33CC"/>
    <a:srgbClr val="FF6699"/>
    <a:srgbClr val="FF99FF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FC62-AEC6-4937-AF12-362AD02283E4}" v="2" dt="2022-01-17T17:01:11.7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25" autoAdjust="0"/>
  </p:normalViewPr>
  <p:slideViewPr>
    <p:cSldViewPr snapToGrid="0">
      <p:cViewPr varScale="1">
        <p:scale>
          <a:sx n="109" d="100"/>
          <a:sy n="109" d="100"/>
        </p:scale>
        <p:origin x="19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2/8/2023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2/8/2023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21064" y="165704"/>
            <a:ext cx="58102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1200" b="1" dirty="0" smtClean="0">
                <a:latin typeface="Arial "/>
              </a:rPr>
              <a:t>Call </a:t>
            </a:r>
            <a:r>
              <a:rPr lang="fr-FR" altLang="en-US" sz="1200" b="1" dirty="0" err="1" smtClean="0">
                <a:latin typeface="Arial "/>
              </a:rPr>
              <a:t>Conference</a:t>
            </a:r>
            <a:r>
              <a:rPr lang="fr-FR" altLang="en-US" sz="1200" b="1" baseline="0" dirty="0" smtClean="0">
                <a:latin typeface="Arial "/>
              </a:rPr>
              <a:t> 7th </a:t>
            </a:r>
            <a:r>
              <a:rPr lang="fr-FR" altLang="en-US" sz="1200" b="1" baseline="0" dirty="0" err="1" smtClean="0">
                <a:latin typeface="Arial "/>
              </a:rPr>
              <a:t>February</a:t>
            </a:r>
            <a:r>
              <a:rPr lang="fr-FR" altLang="en-US" sz="1200" b="1" baseline="0" dirty="0" smtClean="0">
                <a:latin typeface="Arial "/>
              </a:rPr>
              <a:t> </a:t>
            </a:r>
            <a:r>
              <a:rPr lang="fr-FR" altLang="en-US" sz="1200" b="1" dirty="0" smtClean="0">
                <a:latin typeface="Arial "/>
              </a:rPr>
              <a:t>2023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5_Athens_2023-02/INBOX/DRAFTS/5GSAT_Ph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3gpp.org/ftp/tsg_sa/WG2_Arch/TSGS2_155_Athens_2023-02/INBOX/DRAFTS/5GSAT_Ph2/S2-2301767_V02%20(revision%20of%20agreed%20S2-2301767)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55_Athens_2023-02/INBOX/DRAFTS/5GSAT_Ph2/draft-S2-230xxxxx_5GSAT_23501CR_revision_of_agreed_CR_was1769%20was%200982r21_v1.docx" TargetMode="External"/><Relationship Id="rId4" Type="http://schemas.openxmlformats.org/officeDocument/2006/relationships/hyperlink" Target="https://www.3gpp.org/ftp/tsg_sa/WG2_Arch/TSGS2_155_Athens_2023-02/INBOX/DRAFTS/5GSAT_Ph2/S2-230xxxx%20was%201769%2023.501%20Support%20of%20discontinuous%20coverage_v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5_Athens_2023-02/INBOX/DRAFTS/5GSAT_Ph2/S2-230xxxx%20was1853%2023501_5GSAT_Ph2_Paging_enhancement_during_discontinuous_coverage.doc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55_Athens_2023-02/INBOX/DRAFTS/5GSAT_Ph2/S2-230xxxx%20was%201108%2023.401%20Support%20of%20mobility%20management%20and%20power%20saving%20with%20discontinuous%20coverage_v1.docx" TargetMode="External"/><Relationship Id="rId4" Type="http://schemas.openxmlformats.org/officeDocument/2006/relationships/hyperlink" Target="https://www.3gpp.org/ftp/tsg_sa/WG2_Arch/TSGS2_155_Athens_2023-02/INBOX/DRAFTS/5GSAT_Ph2/S2-230xxxx%20was%200983%2023.502%20Procedures%20for%20support%20of%20discontinuous%20coverage_v1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b="1" dirty="0" smtClean="0"/>
              <a:t>(FS_)5GSAT_Ph2</a:t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dirty="0" smtClean="0"/>
              <a:t>Call Conference to prepare SA2#155</a:t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i="1" dirty="0" smtClean="0">
                <a:solidFill>
                  <a:srgbClr val="00B050"/>
                </a:solidFill>
              </a:rPr>
              <a:t>with meeting notes </a:t>
            </a:r>
            <a:endParaRPr lang="en-GB" i="1" baseline="300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2000" b="1" dirty="0" smtClean="0"/>
              <a:t>Jean Yves Fine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Thales (Rapporteur)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Agenda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574411"/>
            <a:ext cx="8388350" cy="1197610"/>
          </a:xfrm>
        </p:spPr>
        <p:txBody>
          <a:bodyPr/>
          <a:lstStyle/>
          <a:p>
            <a:r>
              <a:rPr lang="fr-FR" dirty="0" smtClean="0"/>
              <a:t>Agenda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Roundtable of planned contribution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How to resolve ENs following SA2#154AH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23.502 and 4G updates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 err="1">
                <a:latin typeface="Arial" panose="020B0604020202020204" pitchFamily="34" charset="0"/>
                <a:ea typeface="Calibri" panose="020F0502020204030204" pitchFamily="34" charset="0"/>
              </a:rPr>
              <a:t>AoB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 …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5775" y="3971535"/>
            <a:ext cx="8388350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dirty="0" smtClean="0"/>
              <a:t>List of inputs documents</a:t>
            </a:r>
          </a:p>
          <a:p>
            <a:pPr lvl="2"/>
            <a:r>
              <a:rPr lang="fr-FR" sz="1200" dirty="0" smtClean="0"/>
              <a:t>9 documents are </a:t>
            </a:r>
            <a:r>
              <a:rPr lang="fr-FR" sz="1200" dirty="0" err="1" smtClean="0"/>
              <a:t>provided</a:t>
            </a:r>
            <a:r>
              <a:rPr lang="fr-FR" sz="1200" dirty="0" smtClean="0"/>
              <a:t> in the </a:t>
            </a:r>
            <a:r>
              <a:rPr lang="fr-FR" sz="1200" dirty="0" err="1" smtClean="0"/>
              <a:t>folder</a:t>
            </a:r>
            <a:r>
              <a:rPr lang="fr-FR" sz="1200" dirty="0"/>
              <a:t>:</a:t>
            </a:r>
            <a:endParaRPr lang="fr-FR" sz="1200" dirty="0" smtClean="0"/>
          </a:p>
          <a:p>
            <a:pPr marL="914400" lvl="2" indent="0">
              <a:buNone/>
            </a:pPr>
            <a:r>
              <a:rPr lang="fr-FR" sz="1100" u="sng" dirty="0">
                <a:hlinkClick r:id="rId3"/>
              </a:rPr>
              <a:t>https://www.3gpp.org/ftp/tsg_sa/WG2_Arch/TSGS2_155_Athens_2023-02/INBOX/DRAFTS/5GSAT_Ph2</a:t>
            </a:r>
            <a:r>
              <a:rPr lang="fr-FR" sz="1100" dirty="0"/>
              <a:t> </a:t>
            </a:r>
          </a:p>
          <a:p>
            <a:pPr marL="0" indent="0">
              <a:buFontTx/>
              <a:buNone/>
            </a:pPr>
            <a:endParaRPr lang="fr-FR" sz="1400" kern="0" dirty="0"/>
          </a:p>
        </p:txBody>
      </p:sp>
    </p:spTree>
    <p:extLst>
      <p:ext uri="{BB962C8B-B14F-4D97-AF65-F5344CB8AC3E}">
        <p14:creationId xmlns:p14="http://schemas.microsoft.com/office/powerpoint/2010/main" val="378909080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96" y="0"/>
            <a:ext cx="6827838" cy="1143000"/>
          </a:xfrm>
        </p:spPr>
        <p:txBody>
          <a:bodyPr/>
          <a:lstStyle/>
          <a:p>
            <a:pPr algn="l"/>
            <a:r>
              <a:rPr lang="fr-FR" dirty="0" smtClean="0"/>
              <a:t>Meeting </a:t>
            </a:r>
            <a:r>
              <a:rPr lang="fr-FR" dirty="0" smtClean="0"/>
              <a:t>notes (1)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" y="1475426"/>
            <a:ext cx="8748346" cy="518158"/>
          </a:xfrm>
        </p:spPr>
        <p:txBody>
          <a:bodyPr/>
          <a:lstStyle/>
          <a:p>
            <a:pPr lvl="1"/>
            <a:r>
              <a:rPr lang="fr-FR" sz="1200" dirty="0" smtClean="0"/>
              <a:t>Document:  « </a:t>
            </a:r>
            <a:r>
              <a:rPr lang="en-US" sz="1200" dirty="0" smtClean="0">
                <a:hlinkClick r:id="rId2"/>
              </a:rPr>
              <a:t>S2-2301767_V02 (revision of agreed S2-2301767).</a:t>
            </a:r>
            <a:r>
              <a:rPr lang="en-US" sz="1200" dirty="0" err="1" smtClean="0">
                <a:hlinkClick r:id="rId2"/>
              </a:rPr>
              <a:t>docx</a:t>
            </a:r>
            <a:r>
              <a:rPr lang="en-US" sz="1200" dirty="0" smtClean="0"/>
              <a:t>” </a:t>
            </a:r>
            <a:r>
              <a:rPr lang="fr-FR" sz="1200" dirty="0" err="1" smtClean="0"/>
              <a:t>is</a:t>
            </a:r>
            <a:r>
              <a:rPr lang="fr-FR" sz="1200" dirty="0" smtClean="0"/>
              <a:t> </a:t>
            </a:r>
            <a:r>
              <a:rPr lang="fr-FR" sz="1200" dirty="0" err="1" smtClean="0"/>
              <a:t>presented</a:t>
            </a:r>
            <a:r>
              <a:rPr lang="fr-FR" sz="1200" dirty="0" smtClean="0"/>
              <a:t> by </a:t>
            </a:r>
            <a:r>
              <a:rPr lang="fr-FR" sz="1200" dirty="0" smtClean="0"/>
              <a:t>Nokia</a:t>
            </a:r>
          </a:p>
          <a:p>
            <a:pPr lvl="2"/>
            <a:r>
              <a:rPr lang="fr-FR" sz="1200" dirty="0" err="1" smtClean="0"/>
              <a:t>During</a:t>
            </a:r>
            <a:r>
              <a:rPr lang="fr-FR" sz="1200" dirty="0" smtClean="0"/>
              <a:t> exchanges, questions are to know if </a:t>
            </a:r>
            <a:r>
              <a:rPr lang="fr-FR" sz="1200" dirty="0" err="1" smtClean="0"/>
              <a:t>statements</a:t>
            </a:r>
            <a:r>
              <a:rPr lang="fr-FR" sz="1200" dirty="0" smtClean="0"/>
              <a:t> are in the right clause and if RAT types </a:t>
            </a:r>
            <a:r>
              <a:rPr lang="fr-FR" sz="1200" dirty="0" err="1" smtClean="0"/>
              <a:t>should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</a:t>
            </a:r>
            <a:r>
              <a:rPr lang="fr-FR" sz="1200" dirty="0" err="1" smtClean="0"/>
              <a:t>mentionned</a:t>
            </a:r>
            <a:r>
              <a:rPr lang="fr-FR" sz="1200" dirty="0" smtClean="0"/>
              <a:t>.</a:t>
            </a:r>
          </a:p>
          <a:p>
            <a:pPr lvl="2"/>
            <a:r>
              <a:rPr lang="fr-FR" sz="1200" dirty="0" err="1" smtClean="0"/>
              <a:t>We</a:t>
            </a:r>
            <a:r>
              <a:rPr lang="fr-FR" sz="1200" dirty="0" smtClean="0"/>
              <a:t> </a:t>
            </a:r>
            <a:r>
              <a:rPr lang="fr-FR" sz="1200" dirty="0" err="1" smtClean="0"/>
              <a:t>agreed</a:t>
            </a:r>
            <a:r>
              <a:rPr lang="fr-FR" sz="1200" dirty="0" smtClean="0"/>
              <a:t> </a:t>
            </a:r>
            <a:r>
              <a:rPr lang="fr-FR" sz="1200" dirty="0" err="1" smtClean="0"/>
              <a:t>during</a:t>
            </a:r>
            <a:r>
              <a:rPr lang="fr-FR" sz="1200" dirty="0" smtClean="0"/>
              <a:t> discussions </a:t>
            </a:r>
            <a:r>
              <a:rPr lang="fr-FR" sz="1200" dirty="0" err="1" smtClean="0"/>
              <a:t>that</a:t>
            </a:r>
            <a:r>
              <a:rPr lang="fr-FR" sz="1200" dirty="0" smtClean="0"/>
              <a:t> the EN «</a:t>
            </a:r>
            <a:r>
              <a:rPr lang="fr-FR" sz="1200" i="1" dirty="0" smtClean="0"/>
              <a:t> </a:t>
            </a:r>
            <a:r>
              <a:rPr lang="en-US" sz="1200" i="1" dirty="0" smtClean="0"/>
              <a:t>Editor's </a:t>
            </a:r>
            <a:r>
              <a:rPr lang="en-US" sz="1200" i="1" dirty="0" err="1" smtClean="0"/>
              <a:t>Note:What</a:t>
            </a:r>
            <a:r>
              <a:rPr lang="en-US" sz="1200" i="1" dirty="0" smtClean="0"/>
              <a:t> </a:t>
            </a:r>
            <a:r>
              <a:rPr lang="en-US" sz="1200" i="1" dirty="0"/>
              <a:t>NEF exposure procedure can be re-used for provisioning satellite coverage area/ coverage information from the AF is FFS</a:t>
            </a:r>
            <a:r>
              <a:rPr lang="en-US" sz="1200" i="1" dirty="0" smtClean="0"/>
              <a:t>.” </a:t>
            </a:r>
            <a:r>
              <a:rPr lang="en-US" sz="1200" dirty="0" smtClean="0"/>
              <a:t>need to be solved and call for volunteer is set here. Thales will provide a CR. Others are welcome also. </a:t>
            </a:r>
            <a:endParaRPr lang="en-US" sz="1200" dirty="0"/>
          </a:p>
          <a:p>
            <a:pPr lvl="2"/>
            <a:endParaRPr lang="fr-FR" sz="12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0" y="2937514"/>
            <a:ext cx="8748346" cy="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kern="0" dirty="0" smtClean="0"/>
              <a:t>Document:  «</a:t>
            </a:r>
            <a:r>
              <a:rPr lang="en-US" sz="1200" dirty="0">
                <a:hlinkClick r:id="rId4"/>
              </a:rPr>
              <a:t>S2-230xxxx was 1769 23.501 Support of discontinuous coverage_v1.docx</a:t>
            </a:r>
            <a:r>
              <a:rPr lang="fr-FR" sz="1200" kern="0" dirty="0" smtClean="0"/>
              <a:t> »</a:t>
            </a:r>
            <a:r>
              <a:rPr lang="en-US" sz="1200" kern="0" dirty="0" smtClean="0"/>
              <a:t>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presented</a:t>
            </a:r>
            <a:r>
              <a:rPr lang="fr-FR" sz="1200" kern="0" dirty="0" smtClean="0"/>
              <a:t> by </a:t>
            </a:r>
            <a:r>
              <a:rPr lang="fr-FR" sz="1200" kern="0" dirty="0" err="1" smtClean="0"/>
              <a:t>Huawei</a:t>
            </a:r>
            <a:endParaRPr lang="fr-FR" sz="1200" kern="0" dirty="0" smtClean="0"/>
          </a:p>
          <a:p>
            <a:pPr lvl="2"/>
            <a:r>
              <a:rPr lang="fr-FR" sz="1200" kern="0" dirty="0" smtClean="0"/>
              <a:t>Question of </a:t>
            </a:r>
            <a:r>
              <a:rPr lang="fr-FR" sz="1200" kern="0" dirty="0" err="1" smtClean="0"/>
              <a:t>wording</a:t>
            </a:r>
            <a:r>
              <a:rPr lang="fr-FR" sz="1200" kern="0" dirty="0" smtClean="0"/>
              <a:t> alignement </a:t>
            </a:r>
            <a:r>
              <a:rPr lang="fr-FR" sz="1200" kern="0" dirty="0" err="1" smtClean="0"/>
              <a:t>with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previous</a:t>
            </a:r>
            <a:r>
              <a:rPr lang="fr-FR" sz="1200" kern="0" dirty="0" smtClean="0"/>
              <a:t> contribution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raised</a:t>
            </a:r>
            <a:r>
              <a:rPr lang="fr-FR" sz="1200" kern="0" dirty="0" smtClean="0"/>
              <a:t>. </a:t>
            </a:r>
          </a:p>
          <a:p>
            <a:pPr lvl="2"/>
            <a:r>
              <a:rPr lang="fr-FR" sz="1200" kern="0" dirty="0" smtClean="0"/>
              <a:t>Discussions are </a:t>
            </a:r>
            <a:r>
              <a:rPr lang="fr-FR" sz="1200" kern="0" dirty="0" err="1" smtClean="0"/>
              <a:t>focuses</a:t>
            </a:r>
            <a:r>
              <a:rPr lang="fr-FR" sz="1200" kern="0" dirty="0" smtClean="0"/>
              <a:t> on </a:t>
            </a:r>
            <a:r>
              <a:rPr lang="fr-FR" sz="1200" kern="0" dirty="0" err="1" smtClean="0"/>
              <a:t>bullets</a:t>
            </a:r>
            <a:r>
              <a:rPr lang="fr-FR" sz="1200" kern="0" dirty="0" smtClean="0"/>
              <a:t> a) and b) and </a:t>
            </a:r>
            <a:r>
              <a:rPr lang="fr-FR" sz="1200" kern="0" dirty="0" err="1" smtClean="0"/>
              <a:t>wether</a:t>
            </a:r>
            <a:r>
              <a:rPr lang="fr-FR" sz="1200" kern="0" dirty="0" smtClean="0"/>
              <a:t> UE </a:t>
            </a:r>
            <a:r>
              <a:rPr lang="fr-FR" sz="1200" kern="0" dirty="0" err="1" smtClean="0"/>
              <a:t>shall</a:t>
            </a:r>
            <a:r>
              <a:rPr lang="fr-FR" sz="1200" kern="0" dirty="0" smtClean="0"/>
              <a:t> or not </a:t>
            </a:r>
            <a:r>
              <a:rPr lang="fr-FR" sz="1200" kern="0" dirty="0" err="1" smtClean="0"/>
              <a:t>include</a:t>
            </a:r>
            <a:r>
              <a:rPr lang="fr-FR" sz="1200" kern="0" dirty="0" smtClean="0"/>
              <a:t> out-of-</a:t>
            </a:r>
            <a:r>
              <a:rPr lang="fr-FR" sz="1200" kern="0" dirty="0" err="1" smtClean="0"/>
              <a:t>coverage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period</a:t>
            </a:r>
            <a:r>
              <a:rPr lang="fr-FR" sz="1200" kern="0" dirty="0" smtClean="0"/>
              <a:t> in </a:t>
            </a:r>
            <a:r>
              <a:rPr lang="fr-FR" sz="1200" kern="0" dirty="0" err="1" smtClean="0"/>
              <a:t>signalling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with</a:t>
            </a:r>
            <a:r>
              <a:rPr lang="fr-FR" sz="1200" kern="0" dirty="0" smtClean="0"/>
              <a:t> AMF. </a:t>
            </a:r>
            <a:r>
              <a:rPr lang="fr-FR" sz="1200" kern="0" dirty="0"/>
              <a:t> </a:t>
            </a:r>
            <a:r>
              <a:rPr lang="fr-FR" sz="1200" kern="0" dirty="0" err="1" smtClean="0"/>
              <a:t>Need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to have a </a:t>
            </a:r>
            <a:r>
              <a:rPr lang="fr-FR" sz="1200" kern="0" dirty="0" err="1" smtClean="0"/>
              <a:t>clear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statement</a:t>
            </a:r>
            <a:r>
              <a:rPr lang="fr-FR" sz="1200" kern="0" dirty="0" smtClean="0"/>
              <a:t> on </a:t>
            </a:r>
            <a:r>
              <a:rPr lang="fr-FR" sz="1200" kern="0" dirty="0" err="1" smtClean="0"/>
              <a:t>which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entity</a:t>
            </a:r>
            <a:r>
              <a:rPr lang="fr-FR" sz="1200" kern="0" dirty="0" smtClean="0"/>
              <a:t> (UE, AMF) </a:t>
            </a:r>
            <a:r>
              <a:rPr lang="fr-FR" sz="1200" kern="0" dirty="0" err="1" smtClean="0"/>
              <a:t>will</a:t>
            </a:r>
            <a:r>
              <a:rPr lang="fr-FR" sz="1200" kern="0" dirty="0" smtClean="0"/>
              <a:t> set the </a:t>
            </a:r>
            <a:r>
              <a:rPr lang="fr-FR" sz="1200" kern="0" dirty="0" err="1" smtClean="0"/>
              <a:t>parameters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based</a:t>
            </a:r>
            <a:r>
              <a:rPr lang="fr-FR" sz="1200" kern="0" dirty="0" smtClean="0"/>
              <a:t> on </a:t>
            </a:r>
            <a:r>
              <a:rPr lang="fr-FR" sz="1200" kern="0" dirty="0" err="1" smtClean="0"/>
              <a:t>which</a:t>
            </a:r>
            <a:r>
              <a:rPr lang="fr-FR" sz="1200" kern="0" dirty="0" smtClean="0"/>
              <a:t> indication. </a:t>
            </a:r>
            <a:endParaRPr lang="fr-FR" sz="1200" kern="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4306256"/>
            <a:ext cx="9064869" cy="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kern="0" dirty="0" smtClean="0"/>
              <a:t>Document:  «</a:t>
            </a:r>
            <a:r>
              <a:rPr lang="en-US" sz="1200" dirty="0">
                <a:hlinkClick r:id="rId5"/>
              </a:rPr>
              <a:t>draft-S2-230xxxxx_5GSAT_23501CR_revision_of_agreed_CR_was1769 was </a:t>
            </a:r>
            <a:r>
              <a:rPr lang="en-US" sz="1200" dirty="0" smtClean="0">
                <a:hlinkClick r:id="rId5"/>
              </a:rPr>
              <a:t>0982r21_v1.docx</a:t>
            </a:r>
            <a:r>
              <a:rPr lang="fr-FR" sz="1200" kern="0" dirty="0" smtClean="0"/>
              <a:t>»</a:t>
            </a:r>
            <a:r>
              <a:rPr lang="en-US" sz="1200" kern="0" dirty="0" smtClean="0"/>
              <a:t>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presented</a:t>
            </a:r>
            <a:r>
              <a:rPr lang="fr-FR" sz="1200" kern="0" dirty="0" smtClean="0"/>
              <a:t> by Ericsson</a:t>
            </a:r>
          </a:p>
          <a:p>
            <a:pPr lvl="2"/>
            <a:r>
              <a:rPr lang="fr-FR" sz="1200" kern="0" dirty="0" err="1" smtClean="0"/>
              <a:t>Focuses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also</a:t>
            </a:r>
            <a:r>
              <a:rPr lang="fr-FR" sz="1200" kern="0" dirty="0" smtClean="0"/>
              <a:t> on </a:t>
            </a:r>
            <a:r>
              <a:rPr lang="fr-FR" sz="1200" kern="0" dirty="0" err="1" smtClean="0"/>
              <a:t>refining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behavior</a:t>
            </a:r>
            <a:r>
              <a:rPr lang="fr-FR" sz="1200" kern="0" dirty="0" smtClean="0"/>
              <a:t> for </a:t>
            </a:r>
            <a:r>
              <a:rPr lang="fr-FR" sz="1200" kern="0" dirty="0" err="1" smtClean="0"/>
              <a:t>bullets</a:t>
            </a:r>
            <a:r>
              <a:rPr lang="fr-FR" sz="1200" kern="0" dirty="0" smtClean="0"/>
              <a:t> a) and b), </a:t>
            </a:r>
            <a:r>
              <a:rPr lang="fr-FR" sz="1200" kern="0" dirty="0" err="1" smtClean="0"/>
              <a:t>here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introducing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ActiveTime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considerations</a:t>
            </a:r>
            <a:r>
              <a:rPr lang="fr-FR" sz="1200" kern="0" dirty="0" smtClean="0"/>
              <a:t>, </a:t>
            </a:r>
            <a:r>
              <a:rPr lang="fr-FR" sz="1200" kern="0" dirty="0" err="1" smtClean="0"/>
              <a:t>that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remain</a:t>
            </a:r>
            <a:r>
              <a:rPr lang="fr-FR" sz="1200" kern="0" dirty="0" smtClean="0"/>
              <a:t> compatible </a:t>
            </a:r>
            <a:r>
              <a:rPr lang="fr-FR" sz="1200" kern="0" dirty="0" err="1" smtClean="0"/>
              <a:t>with</a:t>
            </a:r>
            <a:r>
              <a:rPr lang="fr-FR" sz="1200" kern="0" dirty="0" smtClean="0"/>
              <a:t> EPS case </a:t>
            </a:r>
            <a:r>
              <a:rPr lang="fr-FR" sz="1200" kern="0" dirty="0" err="1" smtClean="0"/>
              <a:t>also</a:t>
            </a:r>
            <a:r>
              <a:rPr lang="fr-FR" sz="1200" kern="0" dirty="0" smtClean="0"/>
              <a:t>. </a:t>
            </a:r>
          </a:p>
          <a:p>
            <a:pPr lvl="2"/>
            <a:r>
              <a:rPr lang="fr-FR" sz="1200" kern="0" dirty="0" smtClean="0"/>
              <a:t>This CR and </a:t>
            </a:r>
            <a:r>
              <a:rPr lang="fr-FR" sz="1200" kern="0" dirty="0" err="1" smtClean="0"/>
              <a:t>previous</a:t>
            </a:r>
            <a:r>
              <a:rPr lang="fr-FR" sz="1200" kern="0" dirty="0" smtClean="0"/>
              <a:t> one </a:t>
            </a:r>
            <a:r>
              <a:rPr lang="fr-FR" sz="1200" kern="0" dirty="0" err="1" smtClean="0"/>
              <a:t>could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be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further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discussed</a:t>
            </a:r>
            <a:r>
              <a:rPr lang="fr-FR" sz="1200" kern="0" dirty="0" smtClean="0"/>
              <a:t> and </a:t>
            </a:r>
            <a:r>
              <a:rPr lang="fr-FR" sz="1200" kern="0" dirty="0" err="1" smtClean="0"/>
              <a:t>merged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before</a:t>
            </a:r>
            <a:r>
              <a:rPr lang="fr-FR" sz="1200" kern="0" dirty="0" smtClean="0"/>
              <a:t> or </a:t>
            </a:r>
            <a:r>
              <a:rPr lang="fr-FR" sz="1200" kern="0" dirty="0" err="1" smtClean="0"/>
              <a:t>during</a:t>
            </a:r>
            <a:r>
              <a:rPr lang="fr-FR" sz="1200" kern="0" dirty="0" smtClean="0"/>
              <a:t> the meeting.   </a:t>
            </a:r>
            <a:endParaRPr lang="fr-FR" sz="1200" kern="0" dirty="0" smtClean="0"/>
          </a:p>
        </p:txBody>
      </p:sp>
    </p:spTree>
    <p:extLst>
      <p:ext uri="{BB962C8B-B14F-4D97-AF65-F5344CB8AC3E}">
        <p14:creationId xmlns:p14="http://schemas.microsoft.com/office/powerpoint/2010/main" val="1477867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96" y="0"/>
            <a:ext cx="6827838" cy="1143000"/>
          </a:xfrm>
        </p:spPr>
        <p:txBody>
          <a:bodyPr/>
          <a:lstStyle/>
          <a:p>
            <a:pPr algn="l"/>
            <a:r>
              <a:rPr lang="fr-FR" dirty="0" smtClean="0"/>
              <a:t>Meeting </a:t>
            </a:r>
            <a:r>
              <a:rPr lang="fr-FR" dirty="0" smtClean="0"/>
              <a:t>notes (2)  </a:t>
            </a:r>
            <a:endParaRPr lang="fr-FR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3269" y="1402084"/>
            <a:ext cx="8748346" cy="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kern="0" dirty="0" smtClean="0"/>
              <a:t>Document:  «</a:t>
            </a:r>
            <a:r>
              <a:rPr lang="fr-FR" sz="1200" kern="0" dirty="0" smtClean="0">
                <a:hlinkClick r:id="rId3"/>
              </a:rPr>
              <a:t>S2-230xxxx was1853 23501_5GSAT_Ph2_Paging_enhancement_during_discontinuous_coverage.docx</a:t>
            </a:r>
            <a:r>
              <a:rPr lang="fr-FR" sz="1200" kern="0" dirty="0" smtClean="0"/>
              <a:t>»</a:t>
            </a:r>
            <a:r>
              <a:rPr lang="en-US" sz="1200" kern="0" dirty="0" smtClean="0"/>
              <a:t>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presented</a:t>
            </a:r>
            <a:r>
              <a:rPr lang="fr-FR" sz="1200" kern="0" dirty="0" smtClean="0"/>
              <a:t> by </a:t>
            </a:r>
            <a:r>
              <a:rPr lang="fr-FR" sz="1200" kern="0" dirty="0" err="1" smtClean="0"/>
              <a:t>Huawei</a:t>
            </a:r>
            <a:endParaRPr lang="fr-FR" sz="1200" kern="0" dirty="0" smtClean="0"/>
          </a:p>
          <a:p>
            <a:pPr lvl="2"/>
            <a:r>
              <a:rPr lang="fr-FR" sz="1200" kern="0" dirty="0" smtClean="0"/>
              <a:t>No </a:t>
            </a:r>
            <a:r>
              <a:rPr lang="fr-FR" sz="1200" kern="0" dirty="0" err="1" smtClean="0"/>
              <a:t>specific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debate</a:t>
            </a:r>
            <a:r>
              <a:rPr lang="fr-FR" sz="1200" kern="0" dirty="0" smtClean="0"/>
              <a:t>, </a:t>
            </a:r>
            <a:r>
              <a:rPr lang="fr-FR" sz="1200" kern="0" dirty="0" err="1" smtClean="0"/>
              <a:t>already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discussed</a:t>
            </a:r>
            <a:r>
              <a:rPr lang="fr-FR" sz="1200" kern="0" dirty="0" smtClean="0"/>
              <a:t> offline </a:t>
            </a:r>
            <a:r>
              <a:rPr lang="fr-FR" sz="1200" kern="0" dirty="0" err="1" smtClean="0"/>
              <a:t>with</a:t>
            </a:r>
            <a:r>
              <a:rPr lang="fr-FR" sz="1200" kern="0" dirty="0" smtClean="0"/>
              <a:t> Vivo</a:t>
            </a:r>
            <a:endParaRPr lang="fr-FR" sz="1200" kern="0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3269" y="2581131"/>
            <a:ext cx="8748346" cy="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kern="0" dirty="0" smtClean="0"/>
              <a:t>Document:  «</a:t>
            </a:r>
            <a:r>
              <a:rPr lang="en-US" sz="1200" dirty="0">
                <a:hlinkClick r:id="rId4"/>
              </a:rPr>
              <a:t>S2-230xxxx was 0983 23.502 Procedures for support of discontinuous coverage_v1.docx</a:t>
            </a:r>
            <a:r>
              <a:rPr lang="fr-FR" sz="1200" kern="0" dirty="0" smtClean="0"/>
              <a:t>»</a:t>
            </a:r>
            <a:r>
              <a:rPr lang="en-US" sz="1200" kern="0" dirty="0" smtClean="0"/>
              <a:t>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presented</a:t>
            </a:r>
            <a:r>
              <a:rPr lang="fr-FR" sz="1200" kern="0" dirty="0" smtClean="0"/>
              <a:t> by </a:t>
            </a:r>
            <a:r>
              <a:rPr lang="fr-FR" sz="1200" kern="0" dirty="0" err="1" smtClean="0"/>
              <a:t>Huawei</a:t>
            </a:r>
            <a:r>
              <a:rPr lang="fr-FR" sz="1200" kern="0" dirty="0" smtClean="0"/>
              <a:t>,   </a:t>
            </a:r>
            <a:r>
              <a:rPr lang="fr-FR" sz="1200" kern="0" dirty="0" err="1" smtClean="0"/>
              <a:t>need</a:t>
            </a:r>
            <a:r>
              <a:rPr lang="fr-FR" sz="1200" kern="0" dirty="0" smtClean="0"/>
              <a:t> for </a:t>
            </a:r>
            <a:r>
              <a:rPr lang="fr-FR" sz="1200" kern="0" dirty="0" err="1" smtClean="0"/>
              <a:t>leaving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coverage</a:t>
            </a:r>
            <a:r>
              <a:rPr lang="fr-FR" sz="1200" kern="0" dirty="0" smtClean="0"/>
              <a:t> indication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raised</a:t>
            </a:r>
            <a:r>
              <a:rPr lang="fr-FR" sz="1200" kern="0" dirty="0" smtClean="0"/>
              <a:t>. </a:t>
            </a:r>
            <a:endParaRPr lang="fr-FR" sz="1200" kern="0" dirty="0" smtClean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3269" y="3760178"/>
            <a:ext cx="8748346" cy="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kern="0" dirty="0" smtClean="0"/>
              <a:t>Document:  «</a:t>
            </a:r>
            <a:r>
              <a:rPr lang="en-US" sz="1200" kern="0" dirty="0" smtClean="0">
                <a:hlinkClick r:id="rId5"/>
              </a:rPr>
              <a:t>S2-230xxxx </a:t>
            </a:r>
            <a:r>
              <a:rPr lang="en-US" sz="1200" kern="0" dirty="0">
                <a:hlinkClick r:id="rId5"/>
              </a:rPr>
              <a:t>was 1108 23.401 Support of mobility management and power saving with discontinuous coverage_v1.docx</a:t>
            </a:r>
            <a:r>
              <a:rPr lang="fr-FR" sz="1200" kern="0" dirty="0" smtClean="0"/>
              <a:t>»</a:t>
            </a:r>
            <a:r>
              <a:rPr lang="en-US" sz="1200" kern="0" dirty="0" smtClean="0"/>
              <a:t> </a:t>
            </a:r>
            <a:r>
              <a:rPr lang="fr-FR" sz="1200" kern="0" dirty="0" err="1" smtClean="0"/>
              <a:t>is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presented</a:t>
            </a:r>
            <a:r>
              <a:rPr lang="fr-FR" sz="1200" kern="0" dirty="0" smtClean="0"/>
              <a:t> by </a:t>
            </a:r>
            <a:r>
              <a:rPr lang="fr-FR" sz="1200" kern="0" dirty="0" err="1" smtClean="0"/>
              <a:t>Huawei</a:t>
            </a:r>
            <a:r>
              <a:rPr lang="fr-FR" sz="1200" kern="0" dirty="0" smtClean="0"/>
              <a:t>,   no </a:t>
            </a:r>
            <a:r>
              <a:rPr lang="fr-FR" sz="1200" kern="0" dirty="0" err="1" smtClean="0"/>
              <a:t>comments</a:t>
            </a:r>
            <a:r>
              <a:rPr lang="fr-FR" sz="1200" kern="0" dirty="0" smtClean="0"/>
              <a:t>. </a:t>
            </a:r>
            <a:endParaRPr lang="fr-FR" sz="1200" kern="0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73269" y="4680146"/>
            <a:ext cx="8748346" cy="5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fr-FR" sz="1200" kern="0" dirty="0" err="1" smtClean="0"/>
              <a:t>AoB</a:t>
            </a:r>
            <a:r>
              <a:rPr lang="fr-FR" sz="1200" kern="0" dirty="0" smtClean="0"/>
              <a:t>: discussion </a:t>
            </a:r>
            <a:r>
              <a:rPr lang="fr-FR" sz="1200" kern="0" dirty="0" err="1" smtClean="0"/>
              <a:t>starts</a:t>
            </a:r>
            <a:r>
              <a:rPr lang="fr-FR" sz="1200" kern="0" dirty="0" smtClean="0"/>
              <a:t> on </a:t>
            </a:r>
            <a:r>
              <a:rPr lang="fr-FR" sz="1200" kern="0" dirty="0" err="1" smtClean="0"/>
              <a:t>wether</a:t>
            </a:r>
            <a:r>
              <a:rPr lang="fr-FR" sz="1200" kern="0" dirty="0" smtClean="0"/>
              <a:t> satellite </a:t>
            </a:r>
            <a:r>
              <a:rPr lang="fr-FR" sz="1200" kern="0" dirty="0" err="1" smtClean="0"/>
              <a:t>coverage</a:t>
            </a:r>
            <a:r>
              <a:rPr lang="fr-FR" sz="1200" kern="0" dirty="0" smtClean="0"/>
              <a:t> data/area/</a:t>
            </a:r>
            <a:r>
              <a:rPr lang="fr-FR" sz="1200" kern="0" dirty="0" err="1" smtClean="0"/>
              <a:t>map</a:t>
            </a:r>
            <a:r>
              <a:rPr lang="fr-FR" sz="1200" kern="0" dirty="0" smtClean="0"/>
              <a:t>, </a:t>
            </a:r>
            <a:r>
              <a:rPr lang="fr-FR" sz="1200" kern="0" dirty="0" err="1" smtClean="0"/>
              <a:t>whatever</a:t>
            </a:r>
            <a:r>
              <a:rPr lang="fr-FR" sz="1200" kern="0" dirty="0" smtClean="0"/>
              <a:t> the final </a:t>
            </a:r>
            <a:r>
              <a:rPr lang="fr-FR" sz="1200" kern="0" dirty="0" err="1" smtClean="0"/>
              <a:t>term</a:t>
            </a:r>
            <a:r>
              <a:rPr lang="fr-FR" sz="1200" kern="0" dirty="0" smtClean="0"/>
              <a:t>, are to </a:t>
            </a:r>
            <a:r>
              <a:rPr lang="fr-FR" sz="1200" kern="0" dirty="0" err="1" smtClean="0"/>
              <a:t>be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provided</a:t>
            </a:r>
            <a:r>
              <a:rPr lang="fr-FR" sz="1200" kern="0" dirty="0" smtClean="0"/>
              <a:t> by AF via NEF or  via O&amp;M. </a:t>
            </a:r>
            <a:r>
              <a:rPr lang="fr-FR" sz="1200" kern="0" dirty="0" err="1" smtClean="0"/>
              <a:t>Some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companies</a:t>
            </a:r>
            <a:r>
              <a:rPr lang="fr-FR" sz="1200" kern="0" dirty="0" smtClean="0"/>
              <a:t> (</a:t>
            </a:r>
            <a:r>
              <a:rPr lang="fr-FR" sz="1200" kern="0" dirty="0" err="1" smtClean="0"/>
              <a:t>Thalse</a:t>
            </a:r>
            <a:r>
              <a:rPr lang="fr-FR" sz="1200" kern="0" dirty="0" smtClean="0"/>
              <a:t>, Intel) mention the </a:t>
            </a:r>
            <a:r>
              <a:rPr lang="fr-FR" sz="1200" kern="0" dirty="0" err="1" smtClean="0"/>
              <a:t>interest</a:t>
            </a:r>
            <a:r>
              <a:rPr lang="fr-FR" sz="1200" kern="0" dirty="0" smtClean="0"/>
              <a:t> to have single AF </a:t>
            </a:r>
            <a:r>
              <a:rPr lang="fr-FR" sz="1200" kern="0" dirty="0" err="1" smtClean="0"/>
              <a:t>providing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coverage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map</a:t>
            </a:r>
            <a:r>
              <a:rPr lang="fr-FR" sz="1200" kern="0" dirty="0" smtClean="0"/>
              <a:t> data to UE via </a:t>
            </a:r>
            <a:r>
              <a:rPr lang="fr-FR" sz="1200" kern="0" dirty="0" err="1" smtClean="0"/>
              <a:t>dedicated</a:t>
            </a:r>
            <a:r>
              <a:rPr lang="fr-FR" sz="1200" kern="0" dirty="0" smtClean="0"/>
              <a:t> connexion and to AMF/MME via NEF/SCEF for </a:t>
            </a:r>
            <a:r>
              <a:rPr lang="fr-FR" sz="1200" kern="0" dirty="0" err="1" smtClean="0"/>
              <a:t>gloabal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coherency</a:t>
            </a:r>
            <a:r>
              <a:rPr lang="fr-FR" sz="1200" kern="0" dirty="0" smtClean="0"/>
              <a:t>.  Thales mentions </a:t>
            </a:r>
            <a:r>
              <a:rPr lang="fr-FR" sz="1200" kern="0" dirty="0" err="1" smtClean="0"/>
              <a:t>that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defining</a:t>
            </a:r>
            <a:r>
              <a:rPr lang="fr-FR" sz="1200" kern="0" dirty="0" smtClean="0"/>
              <a:t> &amp; </a:t>
            </a:r>
            <a:r>
              <a:rPr lang="fr-FR" sz="1200" kern="0" dirty="0" err="1" smtClean="0"/>
              <a:t>normalize</a:t>
            </a:r>
            <a:r>
              <a:rPr lang="fr-FR" sz="1200" kern="0" dirty="0" smtClean="0"/>
              <a:t> interface </a:t>
            </a:r>
            <a:r>
              <a:rPr lang="fr-FR" sz="1200" kern="0" dirty="0" err="1" smtClean="0"/>
              <a:t>will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minimize</a:t>
            </a:r>
            <a:r>
              <a:rPr lang="fr-FR" sz="1200" kern="0" dirty="0" smtClean="0"/>
              <a:t> </a:t>
            </a:r>
            <a:r>
              <a:rPr lang="fr-FR" sz="1200" kern="0" dirty="0" err="1" smtClean="0"/>
              <a:t>integration</a:t>
            </a:r>
            <a:r>
              <a:rPr lang="fr-FR" sz="1200" kern="0" dirty="0" smtClean="0"/>
              <a:t> efforts </a:t>
            </a:r>
            <a:r>
              <a:rPr lang="fr-FR" sz="1200" kern="0" dirty="0" err="1" smtClean="0"/>
              <a:t>between</a:t>
            </a:r>
            <a:r>
              <a:rPr lang="fr-FR" sz="1200" kern="0" dirty="0" smtClean="0"/>
              <a:t> Satellite network center and </a:t>
            </a:r>
            <a:r>
              <a:rPr lang="fr-FR" sz="1200" kern="0" dirty="0" err="1" smtClean="0"/>
              <a:t>AMFs</a:t>
            </a:r>
            <a:r>
              <a:rPr lang="fr-FR" sz="1200" kern="0" dirty="0" smtClean="0"/>
              <a:t> (for </a:t>
            </a:r>
            <a:r>
              <a:rPr lang="fr-FR" sz="1200" kern="0" dirty="0" err="1" smtClean="0"/>
              <a:t>example</a:t>
            </a:r>
            <a:r>
              <a:rPr lang="fr-FR" sz="1200" kern="0" dirty="0" smtClean="0"/>
              <a:t> in case of </a:t>
            </a:r>
            <a:r>
              <a:rPr lang="fr-FR" sz="1200" kern="0" dirty="0" err="1" smtClean="0"/>
              <a:t>shared</a:t>
            </a:r>
            <a:r>
              <a:rPr lang="fr-FR" sz="1200" kern="0" dirty="0"/>
              <a:t> </a:t>
            </a:r>
            <a:r>
              <a:rPr lang="fr-FR" sz="1200" kern="0" dirty="0" smtClean="0"/>
              <a:t>SAT NG-RAN).</a:t>
            </a:r>
            <a:endParaRPr lang="fr-FR" sz="1200" kern="0" dirty="0" smtClean="0"/>
          </a:p>
        </p:txBody>
      </p:sp>
    </p:spTree>
    <p:extLst>
      <p:ext uri="{BB962C8B-B14F-4D97-AF65-F5344CB8AC3E}">
        <p14:creationId xmlns:p14="http://schemas.microsoft.com/office/powerpoint/2010/main" val="25641130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09cef1fd-e61b-4dbf-b745-21988b13f978"/>
    <ds:schemaRef ds:uri="http://schemas.openxmlformats.org/package/2006/metadata/core-properties"/>
    <ds:schemaRef ds:uri="dcc30912-d230-4cc2-b11f-bb5ca2a6b6f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448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Arial </vt:lpstr>
      <vt:lpstr>Calibri</vt:lpstr>
      <vt:lpstr>Times New Roman</vt:lpstr>
      <vt:lpstr>Office Theme</vt:lpstr>
      <vt:lpstr>(FS_)5GSAT_Ph2  Call Conference to prepare SA2#155  with meeting notes </vt:lpstr>
      <vt:lpstr>Agenda  </vt:lpstr>
      <vt:lpstr>Meeting notes (1)  </vt:lpstr>
      <vt:lpstr>Meeting notes (2) 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FINE Jean-Yves</cp:lastModifiedBy>
  <cp:revision>1914</cp:revision>
  <dcterms:created xsi:type="dcterms:W3CDTF">2008-08-30T09:32:10Z</dcterms:created>
  <dcterms:modified xsi:type="dcterms:W3CDTF">2023-02-08T09:58:29Z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