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6"/>
  </p:sldMasterIdLst>
  <p:notesMasterIdLst>
    <p:notesMasterId r:id="rId11"/>
  </p:notesMasterIdLst>
  <p:handoutMasterIdLst>
    <p:handoutMasterId r:id="rId12"/>
  </p:handoutMasterIdLst>
  <p:sldIdLst>
    <p:sldId id="303" r:id="rId7"/>
    <p:sldId id="793" r:id="rId8"/>
    <p:sldId id="792" r:id="rId9"/>
    <p:sldId id="791" r:id="rId10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>
    <p:extLst>
      <p:ext uri="{19B8F6BF-5375-455C-9EA6-DF929625EA0E}">
        <p15:presenceInfo xmlns:p15="http://schemas.microsoft.com/office/powerpoint/2012/main" userId="rapporteu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7C80"/>
    <a:srgbClr val="FF3300"/>
    <a:srgbClr val="62A14D"/>
    <a:srgbClr val="000000"/>
    <a:srgbClr val="C6D254"/>
    <a:srgbClr val="B1D254"/>
    <a:srgbClr val="72AF2F"/>
    <a:srgbClr val="5C88D0"/>
    <a:srgbClr val="2A6EA8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11B9D40-0569-4A3F-ACF7-199839A03B8D}" v="5" dt="2021-11-08T18:50:20.967"/>
  </p1510:revLst>
</p1510:revInfo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1489" autoAdjust="0"/>
    <p:restoredTop sz="94980" autoAdjust="0"/>
  </p:normalViewPr>
  <p:slideViewPr>
    <p:cSldViewPr snapToGrid="0">
      <p:cViewPr varScale="1">
        <p:scale>
          <a:sx n="73" d="100"/>
          <a:sy n="73" d="100"/>
        </p:scale>
        <p:origin x="444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54" d="100"/>
          <a:sy n="54" d="100"/>
        </p:scale>
        <p:origin x="2530" y="5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commentAuthors" Target="commentAuthors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notesMaster" Target="notesMasters/notesMaster1.xml"/><Relationship Id="rId5" Type="http://schemas.openxmlformats.org/officeDocument/2006/relationships/customXml" Target="../customXml/item5.xml"/><Relationship Id="rId15" Type="http://schemas.openxmlformats.org/officeDocument/2006/relationships/viewProps" Target="viewProps.xml"/><Relationship Id="rId10" Type="http://schemas.openxmlformats.org/officeDocument/2006/relationships/slide" Target="slides/slide4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pPr>
                <a:defRPr/>
              </a:pPr>
              <a:t>5/23/2022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63662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pPr>
                <a:defRPr/>
              </a:pPr>
              <a:t>5/23/2022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73667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25343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784189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3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1653317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4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314659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4"/>
          <p:cNvSpPr txBox="1">
            <a:spLocks noChangeArrowheads="1"/>
          </p:cNvSpPr>
          <p:nvPr userDrawn="1"/>
        </p:nvSpPr>
        <p:spPr bwMode="auto">
          <a:xfrm>
            <a:off x="298450" y="85317"/>
            <a:ext cx="5810250" cy="9079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sv-SE" altLang="en-US" sz="1200" b="1" dirty="0">
              <a:latin typeface="Arial "/>
            </a:endParaRPr>
          </a:p>
          <a:p>
            <a:pPr>
              <a:spcAft>
                <a:spcPts val="600"/>
              </a:spcAft>
            </a:pPr>
            <a:r>
              <a:rPr lang="en-GB" sz="1800" b="1" dirty="0">
                <a:effectLst/>
                <a:latin typeface="Arial" panose="020B0604020202020204" pitchFamily="34" charset="0"/>
                <a:ea typeface="DengXian" panose="02010600030101010101" pitchFamily="2" charset="-122"/>
              </a:rPr>
              <a:t>SA WG2 Meeting #S2-151E</a:t>
            </a:r>
            <a:r>
              <a:rPr lang="en-GB" sz="1800" b="1" i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en-US" sz="1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GB" sz="1800" b="1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May 16</a:t>
            </a:r>
            <a:r>
              <a:rPr lang="en-GB" sz="1800" b="1" baseline="30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</a:t>
            </a:r>
            <a:r>
              <a:rPr lang="en-GB" sz="18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– 20</a:t>
            </a:r>
            <a:r>
              <a:rPr lang="en-GB" sz="1800" b="1" baseline="30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</a:t>
            </a:r>
            <a:r>
              <a:rPr lang="en-GB" sz="18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2022, </a:t>
            </a:r>
            <a:r>
              <a:rPr lang="en-GB" sz="1800" b="1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Elbonia</a:t>
            </a:r>
            <a:r>
              <a:rPr lang="en-GB" sz="1800" b="1" dirty="0">
                <a:solidFill>
                  <a:srgbClr val="3333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endParaRPr lang="sv-SE" altLang="en-US" sz="1200" b="1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6480442" y="85317"/>
            <a:ext cx="146367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de-DE" sz="1400" b="1" dirty="0">
                <a:effectLst/>
              </a:rPr>
              <a:t>S2-2205345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941790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200150"/>
            <a:ext cx="8388350" cy="5084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57954627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641FA1F3-DE19-45FD-B8B5-3A2B074D36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47252697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6E4C6B85-7DC2-4461-9553-374FD2539E1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SA2 151E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2977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538163" y="6462713"/>
            <a:ext cx="5473170" cy="242887"/>
          </a:xfrm>
          <a:prstGeom prst="rect">
            <a:avLst/>
          </a:prstGeom>
          <a:noFill/>
        </p:spPr>
        <p:txBody>
          <a:bodyPr anchor="ctr">
            <a:normAutofit fontScale="62500" lnSpcReduction="20000"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altLang="de-DE" sz="1800" b="1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TSG SA WG2#151E Electronic, M</a:t>
            </a:r>
            <a:r>
              <a:rPr lang="en-GB" sz="1800" b="1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ay 16</a:t>
            </a:r>
            <a:r>
              <a:rPr lang="en-GB" sz="1800" b="1" baseline="30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th</a:t>
            </a:r>
            <a:r>
              <a:rPr lang="en-GB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– 20</a:t>
            </a:r>
            <a:r>
              <a:rPr lang="en-GB" sz="1800" b="1" baseline="30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th</a:t>
            </a:r>
            <a:r>
              <a:rPr lang="en-GB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, 2022</a:t>
            </a:r>
            <a:r>
              <a:rPr lang="en-GB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; </a:t>
            </a:r>
            <a:r>
              <a:rPr lang="en-GB" sz="1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Elbonia</a:t>
            </a:r>
            <a:r>
              <a:rPr lang="en-GB" sz="1800" b="1" dirty="0">
                <a:solidFill>
                  <a:srgbClr val="3333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endParaRPr lang="en-GB" altLang="de-DE" sz="1200" dirty="0">
              <a:solidFill>
                <a:schemeClr val="bg1"/>
              </a:solidFill>
            </a:endParaRPr>
          </a:p>
          <a:p>
            <a:pPr>
              <a:defRPr/>
            </a:pPr>
            <a:endParaRPr lang="en-GB" sz="1200" spc="300" dirty="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pPr algn="ctr">
                <a:defRPr/>
              </a:pPr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2020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67" r:id="rId2"/>
    <p:sldLayoutId id="2147483768" r:id="rId3"/>
    <p:sldLayoutId id="2147483769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file:///C:\Users\thiebau2\Documents\Documents\3gpp\0WG2_Arch\151-Elbonia-2205\Docs\S2-2204899.zip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fr-FR" dirty="0"/>
              <a:t>SA WG2 </a:t>
            </a:r>
            <a:r>
              <a:rPr lang="fr-FR" dirty="0" err="1"/>
              <a:t>Status</a:t>
            </a:r>
            <a:r>
              <a:rPr lang="fr-FR" dirty="0"/>
              <a:t> report for 5WWC</a:t>
            </a:r>
            <a:endParaRPr lang="en-GB" sz="3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br>
              <a:rPr lang="en-US" altLang="en-US" sz="2000" b="1" dirty="0"/>
            </a:br>
            <a:r>
              <a:rPr lang="en-GB" altLang="en-US" sz="1800" b="1" dirty="0">
                <a:latin typeface="Arial" charset="0"/>
              </a:rPr>
              <a:t>L</a:t>
            </a:r>
            <a:r>
              <a:rPr lang="en-GB" sz="1800" b="1" dirty="0">
                <a:latin typeface="Arial" charset="0"/>
              </a:rPr>
              <a:t>aurent Thiébaut</a:t>
            </a:r>
          </a:p>
          <a:p>
            <a:pPr>
              <a:lnSpc>
                <a:spcPct val="80000"/>
              </a:lnSpc>
            </a:pPr>
            <a:r>
              <a:rPr lang="en-GB" sz="1800" b="1" dirty="0">
                <a:latin typeface="Arial" charset="0"/>
              </a:rPr>
              <a:t>Nokia</a:t>
            </a:r>
          </a:p>
          <a:p>
            <a:pPr>
              <a:lnSpc>
                <a:spcPct val="80000"/>
              </a:lnSpc>
              <a:defRPr/>
            </a:pPr>
            <a:endParaRPr lang="en-US" altLang="en-US" sz="2000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05791" y="1042564"/>
            <a:ext cx="8554481" cy="5273395"/>
          </a:xfrm>
        </p:spPr>
        <p:txBody>
          <a:bodyPr/>
          <a:lstStyle/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during the April meeting, concentrate on solutions (new and updated). </a:t>
            </a:r>
            <a:r>
              <a:rPr lang="en-CA" sz="1800" u="sng" dirty="0">
                <a:latin typeface="Calibri" panose="020F0502020204030204" pitchFamily="34" charset="0"/>
                <a:ea typeface="Times New Roman" panose="02020603050405020304" pitchFamily="18" charset="0"/>
              </a:rPr>
              <a:t>N</a:t>
            </a:r>
            <a:r>
              <a:rPr lang="en-CA" sz="1800" u="sng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ew solution are not expected after April meeting</a:t>
            </a: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. (Only solution updates or solution merges are expected after this meeting). 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In May agree to a SID update shifting the TR approval to December plenary due to the need to get feedback from BBF/</a:t>
            </a:r>
            <a:r>
              <a:rPr lang="en-CA" sz="1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Cablelabs</a:t>
            </a: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(feedback to be requested from August meeting when solutions are completed)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Complete all solutions in August (and send TR for information)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800" u="sng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August meeting conclude on KI 2</a:t>
            </a: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(slicing for Non 3GPP)(evaluation and conclusions). </a:t>
            </a:r>
            <a:r>
              <a:rPr lang="en-CA" sz="1800" u="sng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Normative work for KI2 in October</a:t>
            </a:r>
          </a:p>
          <a:p>
            <a:pPr marL="342900" indent="-342900">
              <a:buFont typeface="Symbol" panose="05050102010706020507" pitchFamily="18" charset="2"/>
              <a:buChar char=""/>
            </a:pPr>
            <a:r>
              <a:rPr lang="en-CA" sz="1800" u="sng" dirty="0">
                <a:latin typeface="Calibri" panose="020F0502020204030204" pitchFamily="34" charset="0"/>
                <a:ea typeface="Times New Roman" panose="02020603050405020304" pitchFamily="18" charset="0"/>
              </a:rPr>
              <a:t>November meeting </a:t>
            </a:r>
            <a:r>
              <a:rPr lang="en-CA" sz="1800" u="sng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conclude on KI 1 </a:t>
            </a: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(different handling of devices) (evaluation and conclusions using BBF/CableLabs feedback). </a:t>
            </a:r>
            <a:r>
              <a:rPr lang="en-CA" sz="1800" u="sng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Normative work for KI1 in Q1 2023</a:t>
            </a:r>
            <a:endParaRPr lang="en-CA" sz="18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Prior to the August (November) meeting have about KI 2 (KI1)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in 2 first weeks of June a moderated email discussion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3</a:t>
            </a:r>
            <a:r>
              <a:rPr lang="en-CA" sz="1400" baseline="30000" dirty="0">
                <a:latin typeface="Calibri" panose="020F0502020204030204" pitchFamily="34" charset="0"/>
                <a:ea typeface="Times New Roman" panose="02020603050405020304" pitchFamily="18" charset="0"/>
              </a:rPr>
              <a:t>rd</a:t>
            </a:r>
            <a:r>
              <a:rPr lang="en-CA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 or 4</a:t>
            </a:r>
            <a:r>
              <a:rPr lang="en-CA" sz="1400" baseline="30000" dirty="0">
                <a:latin typeface="Calibri" panose="020F0502020204030204" pitchFamily="34" charset="0"/>
                <a:ea typeface="Times New Roman" panose="02020603050405020304" pitchFamily="18" charset="0"/>
              </a:rPr>
              <a:t>th</a:t>
            </a:r>
            <a:r>
              <a:rPr lang="en-CA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CA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week of June a conf call where we can exchange on the Evaluation of the solutions and on the road to conclusions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800" dirty="0">
                <a:latin typeface="Calibri" panose="020F0502020204030204" pitchFamily="34" charset="0"/>
                <a:ea typeface="Calibri" panose="020F0502020204030204" pitchFamily="34" charset="0"/>
              </a:rPr>
              <a:t>At the August/November meeting, only one document will be taken as baseline for evaluation and conclusions. The other documents being for TR update will be for solution updates (August).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1">
              <a:spcBef>
                <a:spcPts val="0"/>
              </a:spcBef>
              <a:spcAft>
                <a:spcPts val="300"/>
              </a:spcAft>
            </a:pPr>
            <a:endParaRPr lang="en-US" altLang="zh-CN" sz="120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3B7CC5E-CB2C-4D2C-B40B-7FB408E2E1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5791" y="157413"/>
            <a:ext cx="6827838" cy="384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56B83FC-25A3-44B2-9ABF-4705626AB921}"/>
              </a:ext>
            </a:extLst>
          </p:cNvPr>
          <p:cNvSpPr txBox="1"/>
          <p:nvPr/>
        </p:nvSpPr>
        <p:spPr>
          <a:xfrm>
            <a:off x="405791" y="754743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 err="1">
                <a:solidFill>
                  <a:srgbClr val="FF0000"/>
                </a:solidFill>
              </a:rPr>
              <a:t>Overall</a:t>
            </a:r>
            <a:r>
              <a:rPr lang="fr-FR" sz="1800" dirty="0">
                <a:solidFill>
                  <a:srgbClr val="FF0000"/>
                </a:solidFill>
              </a:rPr>
              <a:t> plan</a:t>
            </a:r>
            <a:endParaRPr lang="en-US" sz="1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9970028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34974" y="2799762"/>
            <a:ext cx="8554481" cy="354828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General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New solutions added in Q2. </a:t>
            </a:r>
            <a:r>
              <a:rPr lang="en-CA" sz="1400" u="sng" dirty="0">
                <a:latin typeface="Calibri" panose="020F0502020204030204" pitchFamily="34" charset="0"/>
                <a:ea typeface="Times New Roman" panose="02020603050405020304" pitchFamily="18" charset="0"/>
              </a:rPr>
              <a:t>N</a:t>
            </a:r>
            <a:r>
              <a:rPr lang="en-CA" sz="1400" u="sng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ew solution are not expected anymore</a:t>
            </a:r>
            <a:endParaRPr lang="en-CA" sz="140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Complete all solutions in August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u="sng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August meeting conclude on KI 2</a:t>
            </a:r>
            <a:r>
              <a:rPr lang="en-CA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(slicing for Non 3GPP)(evaluation and conclusions). </a:t>
            </a:r>
            <a:r>
              <a:rPr lang="en-CA" sz="1400" u="sng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Normative work for KI2 in October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u="sng" dirty="0">
                <a:latin typeface="Calibri" panose="020F0502020204030204" pitchFamily="34" charset="0"/>
                <a:ea typeface="Times New Roman" panose="02020603050405020304" pitchFamily="18" charset="0"/>
              </a:rPr>
              <a:t>November meeting </a:t>
            </a:r>
            <a:r>
              <a:rPr lang="en-CA" sz="1400" u="sng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conclude on KI 1 </a:t>
            </a:r>
            <a:r>
              <a:rPr lang="en-CA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(different handling of devices) (using BBF/CableLabs feedback). </a:t>
            </a:r>
            <a:r>
              <a:rPr lang="en-CA" sz="1400" u="sng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Normative work for KI1 in Q1 2023</a:t>
            </a:r>
            <a:endParaRPr lang="en-CA" sz="14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endParaRPr lang="en-CA" sz="1200" u="sng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de-DE" altLang="de-DE" sz="1200" b="1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/>
              <a:t>RAN dependencies: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fr-FR" sz="1600" dirty="0"/>
              <a:t>None (the SID has no RAN impacts)</a:t>
            </a: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</p:txBody>
      </p:sp>
      <p:graphicFrame>
        <p:nvGraphicFramePr>
          <p:cNvPr id="5" name="Content Placeholder 8">
            <a:extLst>
              <a:ext uri="{FF2B5EF4-FFF2-40B4-BE49-F238E27FC236}">
                <a16:creationId xmlns:a16="http://schemas.microsoft.com/office/drawing/2014/main" id="{8588BD55-2225-44CB-8306-E27676DD3EE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05164160"/>
              </p:ext>
            </p:extLst>
          </p:nvPr>
        </p:nvGraphicFramePr>
        <p:xfrm>
          <a:off x="186300" y="1481714"/>
          <a:ext cx="8810067" cy="1066906"/>
        </p:xfrm>
        <a:graphic>
          <a:graphicData uri="http://schemas.openxmlformats.org/drawingml/2006/table">
            <a:tbl>
              <a:tblPr firstRow="1" bandRow="1">
                <a:tableStyleId>{8FD4443E-F989-4FC4-A0C8-D5A2AF1F390B}</a:tableStyleId>
              </a:tblPr>
              <a:tblGrid>
                <a:gridCol w="15409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067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480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9513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12412">
                <a:tc>
                  <a:txBody>
                    <a:bodyPr/>
                    <a:lstStyle/>
                    <a:p>
                      <a:r>
                        <a:rPr lang="en-US" sz="1600" b="1" dirty="0"/>
                        <a:t>WI Code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/>
                        <a:t>Work Item Title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WP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/>
                        <a:t>Target Date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WID#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5313">
                <a:tc>
                  <a:txBody>
                    <a:bodyPr/>
                    <a:lstStyle/>
                    <a:p>
                      <a:r>
                        <a:rPr lang="en-GB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FS_5WWC_Ph2 </a:t>
                      </a:r>
                      <a:endParaRPr kumimoji="0" lang="en-US" sz="12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3" marR="91443" marT="45744" marB="457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Study on the support for 5WWC, </a:t>
                      </a:r>
                      <a:endParaRPr lang="de-DE" sz="12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18800" marR="118800" marT="90039" marB="9003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25% &gt; 60%</a:t>
                      </a:r>
                    </a:p>
                  </a:txBody>
                  <a:tcPr marL="91443" marR="91443" marT="45744" marB="457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1" i="0" u="none" strike="sng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Sep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1" i="0" u="none" strike="sng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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Dec</a:t>
                      </a:r>
                      <a:r>
                        <a:rPr kumimoji="0" lang="en-U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, 22</a:t>
                      </a:r>
                    </a:p>
                  </a:txBody>
                  <a:tcPr marL="91443" marR="91443" marT="45744" marB="457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GB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SP-211640</a:t>
                      </a:r>
                    </a:p>
                    <a:p>
                      <a:pPr algn="ctr"/>
                      <a:r>
                        <a:rPr kumimoji="0" lang="en-GB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 </a:t>
                      </a:r>
                    </a:p>
                    <a:p>
                      <a:pPr algn="ctr"/>
                      <a:r>
                        <a:rPr lang="en-GB" sz="1400" u="sng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3"/>
                        </a:rPr>
                        <a:t>S2-2204899</a:t>
                      </a:r>
                      <a:endParaRPr lang="en-US" sz="1400" b="1" i="0" dirty="0">
                        <a:solidFill>
                          <a:srgbClr val="7030A0"/>
                        </a:solidFill>
                      </a:endParaRPr>
                    </a:p>
                  </a:txBody>
                  <a:tcPr marL="91443" marR="91443" marT="45744" marB="457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29CBF4D1-C0E8-43CD-8757-CCE2B617D0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3194211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05791" y="1042564"/>
            <a:ext cx="8554481" cy="5273395"/>
          </a:xfrm>
        </p:spPr>
        <p:txBody>
          <a:bodyPr/>
          <a:lstStyle/>
          <a:p>
            <a:pPr marL="457200" lvl="1" indent="-457200">
              <a:spcBef>
                <a:spcPts val="0"/>
              </a:spcBef>
              <a:spcAft>
                <a:spcPts val="300"/>
              </a:spcAft>
              <a:buBlip>
                <a:blip r:embed="rId3"/>
              </a:buBlip>
            </a:pPr>
            <a:r>
              <a:rPr lang="en-US" sz="1400" b="1" dirty="0">
                <a:ea typeface="+mn-ea"/>
                <a:cs typeface="+mn-cs"/>
              </a:rPr>
              <a:t>RAN and SA3 impacts and dependencies</a:t>
            </a:r>
            <a:r>
              <a:rPr lang="en-US" sz="1400" dirty="0">
                <a:ea typeface="+mn-ea"/>
                <a:cs typeface="+mn-cs"/>
              </a:rPr>
              <a:t>:</a:t>
            </a:r>
            <a:endParaRPr lang="de-DE" sz="1400" dirty="0">
              <a:ea typeface="+mn-ea"/>
              <a:cs typeface="+mn-cs"/>
            </a:endParaRP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200" dirty="0"/>
              <a:t>None for RAN and none determined yet for SA3</a:t>
            </a:r>
          </a:p>
          <a:p>
            <a:pPr marL="457200" lvl="1" indent="-457200">
              <a:spcBef>
                <a:spcPts val="0"/>
              </a:spcBef>
              <a:spcAft>
                <a:spcPts val="300"/>
              </a:spcAft>
              <a:buBlip>
                <a:blip r:embed="rId3"/>
              </a:buBlip>
            </a:pPr>
            <a:endParaRPr lang="en-US" sz="1400" b="1" dirty="0"/>
          </a:p>
          <a:p>
            <a:pPr lvl="0">
              <a:spcBef>
                <a:spcPts val="0"/>
              </a:spcBef>
              <a:spcAft>
                <a:spcPts val="300"/>
              </a:spcAft>
            </a:pPr>
            <a:r>
              <a:rPr lang="de-DE" sz="1400" b="1" dirty="0"/>
              <a:t>Contentious Issue</a:t>
            </a:r>
            <a:r>
              <a:rPr lang="de-DE" sz="1400" dirty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GB" sz="1200" dirty="0"/>
              <a:t>None</a:t>
            </a:r>
            <a:endParaRPr lang="de-DE" sz="1200" dirty="0"/>
          </a:p>
          <a:p>
            <a:pPr>
              <a:spcBef>
                <a:spcPts val="0"/>
              </a:spcBef>
              <a:spcAft>
                <a:spcPts val="300"/>
              </a:spcAft>
            </a:pPr>
            <a:endParaRPr lang="de-DE" sz="1400" b="1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de-DE" sz="1400" b="1" dirty="0"/>
              <a:t>Focus for the Next Meeting (August)</a:t>
            </a:r>
            <a:r>
              <a:rPr lang="de-DE" sz="1400" dirty="0"/>
              <a:t>: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Complete all solutions in August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u="sng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August meeting conclude on KI 2</a:t>
            </a:r>
            <a:r>
              <a:rPr lang="en-CA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(slicing for Non 3GPP)(evaluation and conclusions). </a:t>
            </a:r>
            <a:r>
              <a:rPr lang="en-CA" sz="1400" u="sng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Normative work for KI2 in October</a:t>
            </a:r>
          </a:p>
          <a:p>
            <a:pPr>
              <a:spcBef>
                <a:spcPts val="0"/>
              </a:spcBef>
              <a:spcAft>
                <a:spcPts val="300"/>
              </a:spcAft>
            </a:pPr>
            <a:endParaRPr lang="en-US" altLang="zh-CN" sz="1400" b="1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altLang="zh-CN" sz="1400" b="1" dirty="0"/>
              <a:t>Overall Plan</a:t>
            </a:r>
            <a:r>
              <a:rPr lang="en-US" altLang="zh-CN" sz="1400" dirty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altLang="zh-CN" sz="1200" dirty="0"/>
              <a:t>See dedicated slide</a:t>
            </a:r>
          </a:p>
          <a:p>
            <a:pPr>
              <a:spcBef>
                <a:spcPts val="0"/>
              </a:spcBef>
              <a:spcAft>
                <a:spcPts val="300"/>
              </a:spcAft>
            </a:pPr>
            <a:endParaRPr lang="en-US" altLang="zh-CN" sz="1400" b="1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altLang="zh-CN" sz="1400" b="1" dirty="0"/>
              <a:t>Risks: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GB" sz="1200" dirty="0"/>
              <a:t>KI completion in Q1 2023 (due to late feedback from BBF/CableLabs)</a:t>
            </a:r>
            <a:endParaRPr lang="fr-FR" sz="1200" dirty="0"/>
          </a:p>
          <a:p>
            <a:pPr lvl="1">
              <a:spcBef>
                <a:spcPts val="0"/>
              </a:spcBef>
              <a:spcAft>
                <a:spcPts val="300"/>
              </a:spcAft>
            </a:pPr>
            <a:endParaRPr lang="en-US" altLang="zh-CN" sz="120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41A56B6-ED82-476E-989D-0D4C93C7F5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2607634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?mso-contentType ?>
<spe:Receivers xmlns:spe="http://schemas.microsoft.com/sharepoint/events"/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HideFromDelve xmlns="71c5aaf6-e6ce-465b-b873-5148d2a4c105">false</HideFromDelve>
  </documentManagement>
</p:propertie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17A4B69EF56E94C827924DC4B490231" ma:contentTypeVersion="16" ma:contentTypeDescription="Create a new document." ma:contentTypeScope="" ma:versionID="9912d19776983c6aade29a3686f1c79f">
  <xsd:schema xmlns:xsd="http://www.w3.org/2001/XMLSchema" xmlns:xs="http://www.w3.org/2001/XMLSchema" xmlns:p="http://schemas.microsoft.com/office/2006/metadata/properties" xmlns:ns3="71c5aaf6-e6ce-465b-b873-5148d2a4c105" xmlns:ns4="e0d6c333-3612-4d65-a7f4-5976eb42d46a" xmlns:ns5="c67c731b-696e-4d20-8664-fee8943d9cc6" targetNamespace="http://schemas.microsoft.com/office/2006/metadata/properties" ma:root="true" ma:fieldsID="b1f01fd908848de894b0fc5cac9f1093" ns3:_="" ns4:_="" ns5:_="">
    <xsd:import namespace="71c5aaf6-e6ce-465b-b873-5148d2a4c105"/>
    <xsd:import namespace="e0d6c333-3612-4d65-a7f4-5976eb42d46a"/>
    <xsd:import namespace="c67c731b-696e-4d20-8664-fee8943d9cc6"/>
    <xsd:element name="properties">
      <xsd:complexType>
        <xsd:sequence>
          <xsd:element name="documentManagement">
            <xsd:complexType>
              <xsd:all>
                <xsd:element ref="ns3:_dlc_DocId" minOccurs="0"/>
                <xsd:element ref="ns3:_dlc_DocIdUrl" minOccurs="0"/>
                <xsd:element ref="ns3:_dlc_DocIdPersistId" minOccurs="0"/>
                <xsd:element ref="ns3:HideFromDelve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Location" minOccurs="0"/>
                <xsd:element ref="ns5:SharedWithUsers" minOccurs="0"/>
                <xsd:element ref="ns5:SharedWithDetails" minOccurs="0"/>
                <xsd:element ref="ns5:SharingHintHash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c5aaf6-e6ce-465b-b873-5148d2a4c105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HideFromDelve" ma:index="11" nillable="true" ma:displayName="HideFromDelve" ma:default="0" ma:internalName="HideFromDelv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0d6c333-3612-4d65-a7f4-5976eb42d46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ServiceAutoKeyPoints" ma:index="2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7c731b-696e-4d20-8664-fee8943d9cc6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5.xml><?xml version="1.0" encoding="utf-8"?>
<?mso-contentType ?>
<SharedContentType xmlns="Microsoft.SharePoint.Taxonomy.ContentTypeSync" SourceId="34c87397-5fc1-491e-85e7-d6110dbe9cbd" ContentTypeId="0x0101" PreviousValue="false"/>
</file>

<file path=customXml/itemProps1.xml><?xml version="1.0" encoding="utf-8"?>
<ds:datastoreItem xmlns:ds="http://schemas.openxmlformats.org/officeDocument/2006/customXml" ds:itemID="{CD561E15-ED7D-426C-AAA3-BE3BEEF7B6CC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6C244691-0162-45DC-8925-D69A4F52A0C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DD099C7-CF44-471D-B7DF-D246DF2BD038}">
  <ds:schemaRefs>
    <ds:schemaRef ds:uri="http://schemas.microsoft.com/office/2006/metadata/properties"/>
    <ds:schemaRef ds:uri="http://schemas.microsoft.com/office/infopath/2007/PartnerControls"/>
    <ds:schemaRef ds:uri="71c5aaf6-e6ce-465b-b873-5148d2a4c105"/>
  </ds:schemaRefs>
</ds:datastoreItem>
</file>

<file path=customXml/itemProps4.xml><?xml version="1.0" encoding="utf-8"?>
<ds:datastoreItem xmlns:ds="http://schemas.openxmlformats.org/officeDocument/2006/customXml" ds:itemID="{A72B9F3D-C684-4F3E-9670-5E464CA8BA2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c5aaf6-e6ce-465b-b873-5148d2a4c105"/>
    <ds:schemaRef ds:uri="e0d6c333-3612-4d65-a7f4-5976eb42d46a"/>
    <ds:schemaRef ds:uri="c67c731b-696e-4d20-8664-fee8943d9cc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5.xml><?xml version="1.0" encoding="utf-8"?>
<ds:datastoreItem xmlns:ds="http://schemas.openxmlformats.org/officeDocument/2006/customXml" ds:itemID="{889FBBD8-3D06-492C-9E53-CCC01A1B933A}">
  <ds:schemaRefs>
    <ds:schemaRef ds:uri="Microsoft.SharePoint.Taxonomy.ContentTypeSync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7944</TotalTime>
  <Words>429</Words>
  <Application>Microsoft Office PowerPoint</Application>
  <PresentationFormat>On-screen Show (4:3)</PresentationFormat>
  <Paragraphs>56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Arial </vt:lpstr>
      <vt:lpstr>Calibri</vt:lpstr>
      <vt:lpstr>Symbol</vt:lpstr>
      <vt:lpstr>Times New Roman</vt:lpstr>
      <vt:lpstr>Office Theme</vt:lpstr>
      <vt:lpstr>SA WG2 Status report for 5WWC</vt:lpstr>
      <vt:lpstr>PowerPoint Presentation</vt:lpstr>
      <vt:lpstr>PowerPoint Presentation</vt:lpstr>
      <vt:lpstr>PowerPoint Presentation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LTHM1</cp:lastModifiedBy>
  <cp:revision>1298</cp:revision>
  <dcterms:created xsi:type="dcterms:W3CDTF">2008-08-30T09:32:10Z</dcterms:created>
  <dcterms:modified xsi:type="dcterms:W3CDTF">2022-05-23T09:45:07Z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2c7635f8-94c0-4125-af53-3ffb066031e5</vt:lpwstr>
  </property>
  <property fmtid="{D5CDD505-2E9C-101B-9397-08002B2CF9AE}" pid="7" name="CTP_TimeStamp">
    <vt:lpwstr>2020-01-29 20:41:49Z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ContentTypeId">
    <vt:lpwstr>0x010100C17A4B69EF56E94C827924DC4B490231</vt:lpwstr>
  </property>
</Properties>
</file>