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823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11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</a:t>
            </a:r>
            <a:r>
              <a:rPr lang="en-US" altLang="zh-CN" sz="1400" b="1" dirty="0" smtClean="0">
                <a:effectLst/>
              </a:rPr>
              <a:t>201905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="" xmlns:a16="http://schemas.microsoft.com/office/drawing/2014/main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</a:t>
            </a:r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9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Feb. 14-25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202</a:t>
            </a:r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2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WG2#148E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Nov 15-19,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 smtClean="0"/>
              <a:t>eNS_Ph2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GB" altLang="zh-CN" sz="3600" b="1" dirty="0" smtClean="0"/>
              <a:t>after </a:t>
            </a:r>
            <a:r>
              <a:rPr lang="en-GB" altLang="zh-CN" sz="3600" b="1" dirty="0" smtClean="0"/>
              <a:t>SA2#14</a:t>
            </a:r>
            <a:r>
              <a:rPr lang="en-US" altLang="zh-CN" sz="3600" b="1" dirty="0" smtClean="0"/>
              <a:t>9</a:t>
            </a:r>
            <a:r>
              <a:rPr lang="en-GB" altLang="zh-CN" sz="3600" b="1" dirty="0" smtClean="0"/>
              <a:t>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ZTE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="" xmlns:a16="http://schemas.microsoft.com/office/drawing/2014/main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="" xmlns:a16="http://schemas.microsoft.com/office/drawing/2014/main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="" xmlns:a16="http://schemas.microsoft.com/office/drawing/2014/main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="" xmlns:a16="http://schemas.microsoft.com/office/drawing/2014/main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="" xmlns:a16="http://schemas.microsoft.com/office/drawing/2014/main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="" xmlns:a16="http://schemas.microsoft.com/office/drawing/2014/main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="" xmlns:a16="http://schemas.microsoft.com/office/drawing/2014/main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="" xmlns:a16="http://schemas.microsoft.com/office/drawing/2014/main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="" xmlns:a16="http://schemas.microsoft.com/office/drawing/2014/main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="" xmlns:a16="http://schemas.microsoft.com/office/drawing/2014/main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="" xmlns:a16="http://schemas.microsoft.com/office/drawing/2014/main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="" xmlns:a16="http://schemas.microsoft.com/office/drawing/2014/main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="" xmlns:a16="http://schemas.microsoft.com/office/drawing/2014/main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="" xmlns:a16="http://schemas.microsoft.com/office/drawing/2014/main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="" xmlns:a16="http://schemas.microsoft.com/office/drawing/2014/main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="" xmlns:a16="http://schemas.microsoft.com/office/drawing/2014/main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="" xmlns:a16="http://schemas.microsoft.com/office/drawing/2014/main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="" xmlns:a16="http://schemas.microsoft.com/office/drawing/2014/main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="" xmlns:a16="http://schemas.microsoft.com/office/drawing/2014/main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="" xmlns:a16="http://schemas.microsoft.com/office/drawing/2014/main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="" xmlns:a16="http://schemas.microsoft.com/office/drawing/2014/main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="" xmlns:a16="http://schemas.microsoft.com/office/drawing/2014/main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="" xmlns:a16="http://schemas.microsoft.com/office/drawing/2014/main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="" xmlns:a16="http://schemas.microsoft.com/office/drawing/2014/main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="" xmlns:a16="http://schemas.microsoft.com/office/drawing/2014/main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GB" altLang="en-US" b="1" dirty="0" smtClean="0"/>
              <a:t>2.4</a:t>
            </a:r>
            <a:r>
              <a:rPr lang="en-GB" altLang="en-US" b="1" dirty="0"/>
              <a:t>) Rel-17 Study/Work (7/16</a:t>
            </a:r>
            <a:r>
              <a:rPr lang="en-GB" altLang="en-US" b="1" dirty="0" smtClean="0"/>
              <a:t>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43235489"/>
              </p:ext>
            </p:extLst>
          </p:nvPr>
        </p:nvGraphicFramePr>
        <p:xfrm>
          <a:off x="179388" y="1367219"/>
          <a:ext cx="8810067" cy="1000294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9116">
                <a:tc>
                  <a:txBody>
                    <a:bodyPr/>
                    <a:lstStyle/>
                    <a:p>
                      <a:r>
                        <a:rPr lang="en-US" sz="12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-&gt;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kumimoji="0" lang="en-US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99% </a:t>
                      </a: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2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2021</a:t>
                      </a:r>
                      <a:endParaRPr lang="en-US" altLang="zh-CN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0775904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65778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SA#94-e</a:t>
            </a:r>
            <a:r>
              <a:rPr lang="de-DE" altLang="de-DE" sz="2000" dirty="0"/>
              <a:t>: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Further clarifications/corrections are approved, </a:t>
            </a:r>
            <a:r>
              <a:rPr lang="en-US" altLang="zh-CN" sz="1400" dirty="0" smtClean="0"/>
              <a:t>9 CRs and 3 LSs are approved. 27 </a:t>
            </a:r>
            <a:r>
              <a:rPr lang="en-US" altLang="zh-CN" sz="1400" dirty="0" smtClean="0"/>
              <a:t>CRs were </a:t>
            </a:r>
            <a:r>
              <a:rPr lang="en-US" altLang="zh-CN" sz="1400" dirty="0"/>
              <a:t>approved.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Extensive d</a:t>
            </a:r>
            <a:r>
              <a:rPr lang="en-US" altLang="zh-CN" sz="1400" dirty="0" smtClean="0"/>
              <a:t>iscussion on multiple NSACFs and roaming scenarios. </a:t>
            </a:r>
            <a:r>
              <a:rPr lang="en-US" altLang="zh-CN" sz="1400" dirty="0" smtClean="0"/>
              <a:t>No consensus can be reached. This </a:t>
            </a:r>
            <a:r>
              <a:rPr lang="en-US" altLang="zh-CN" sz="1400" dirty="0"/>
              <a:t>topic will be further discussed under dedicated key issue in </a:t>
            </a:r>
            <a:r>
              <a:rPr lang="en-US" altLang="zh-CN" sz="1400" dirty="0" smtClean="0"/>
              <a:t>Rel-18.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It is clarified that no GSMA requirement on quota per access type. The CR is postponed. 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No agreement on whether to store the Target NSSAI in AMF. The CR is postponed.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Remaining FFSs are removed in Rel-17</a:t>
            </a:r>
            <a:endParaRPr lang="en-US" altLang="zh-CN" sz="1400" dirty="0" smtClean="0"/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b="1" dirty="0" smtClean="0"/>
              <a:t>Contentious </a:t>
            </a:r>
            <a:r>
              <a:rPr lang="en-US" altLang="zh-CN" sz="1400" b="1" dirty="0" smtClean="0"/>
              <a:t>Issue: None</a:t>
            </a:r>
            <a:endParaRPr lang="en-US" altLang="zh-CN" sz="1400" dirty="0" smtClean="0"/>
          </a:p>
          <a:p>
            <a:pPr marL="457200" lvl="1" indent="0">
              <a:lnSpc>
                <a:spcPts val="1600"/>
              </a:lnSpc>
              <a:spcBef>
                <a:spcPts val="0"/>
              </a:spcBef>
              <a:buNone/>
            </a:pPr>
            <a:endParaRPr lang="en-US" altLang="zh-CN" sz="14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dirty="0">
                <a:ea typeface="+mn-ea"/>
                <a:cs typeface="+mn-cs"/>
              </a:rPr>
              <a:t>RAN impacts and dependencies:</a:t>
            </a:r>
            <a:endParaRPr lang="de-DE" sz="20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US" altLang="zh-CN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 smtClean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/>
              <a:t>Next </a:t>
            </a:r>
            <a:r>
              <a:rPr lang="de-DE" sz="2000" dirty="0"/>
              <a:t>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Maintenance and alignment </a:t>
            </a:r>
            <a:r>
              <a:rPr lang="en-US" altLang="zh-CN" sz="1400" dirty="0"/>
              <a:t>via coordination with </a:t>
            </a:r>
            <a:r>
              <a:rPr lang="en-US" altLang="zh-CN" sz="1400" dirty="0" smtClean="0"/>
              <a:t>other working groups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542721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DEF8B8-53C8-4D7D-95BB-CC442AFD32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cc9c437c-ae0c-4066-8d90-a0f7de78612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29295</TotalTime>
  <Words>170</Words>
  <Application>Microsoft Office PowerPoint</Application>
  <PresentationFormat>全屏显示(4:3)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   eNS_Ph2 Status Report after SA2#149E</vt:lpstr>
      <vt:lpstr>2.4) Rel-17 Study/Work (7/16)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ZTE05</cp:lastModifiedBy>
  <cp:revision>1349</cp:revision>
  <dcterms:created xsi:type="dcterms:W3CDTF">2008-08-30T09:32:10Z</dcterms:created>
  <dcterms:modified xsi:type="dcterms:W3CDTF">2022-02-26T08:57:25Z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