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334" r:id="rId4"/>
    <p:sldId id="335" r:id="rId5"/>
    <p:sldId id="336" r:id="rId6"/>
    <p:sldId id="337" r:id="rId7"/>
    <p:sldId id="338" r:id="rId8"/>
    <p:sldId id="33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 Revision" initials="HWR" lastIdx="1" clrIdx="0">
    <p:extLst>
      <p:ext uri="{19B8F6BF-5375-455C-9EA6-DF929625EA0E}">
        <p15:presenceInfo xmlns:p15="http://schemas.microsoft.com/office/powerpoint/2012/main" userId="Huawei Revisi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65" autoAdjust="0"/>
  </p:normalViewPr>
  <p:slideViewPr>
    <p:cSldViewPr snapToGrid="0">
      <p:cViewPr>
        <p:scale>
          <a:sx n="75" d="100"/>
          <a:sy n="75" d="100"/>
        </p:scale>
        <p:origin x="843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48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3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7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0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0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541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24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5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87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392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971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30DE2-5FFD-4894-800D-836D1D8FB660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33B09-41F8-4636-A48A-0681B4551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3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eams.microsoft.com/l/meetup-join/19%3ameeting_MTAwNDU3YmYtOWNlNi00YjFlLWJiMjMtMDg2NGYzMmY2Mzk2%40thread.v2/0?context=%7b%22Tid%22%3a%2292e84ceb-fbfd-47ab-be52-080c6b87953f%22%2c%22Oid%22%3a%2216e398e7-407f-42da-a719-ca3982793afa%22%7d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CC#1 for 148-E 5MBS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>
                <a:solidFill>
                  <a:schemeClr val="bg1">
                    <a:lumMod val="65000"/>
                  </a:schemeClr>
                </a:solidFill>
              </a:rPr>
              <a:t>LiMeng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Raymond.limeng@Huawei.com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33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Topics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CT1 LS </a:t>
            </a:r>
            <a:r>
              <a:rPr lang="en-US" b="1" dirty="0" smtClean="0"/>
              <a:t>discussion</a:t>
            </a:r>
            <a:endParaRPr lang="en-US" dirty="0"/>
          </a:p>
          <a:p>
            <a:pPr lvl="0"/>
            <a:r>
              <a:rPr lang="en-US" b="1" dirty="0"/>
              <a:t>MBS </a:t>
            </a:r>
            <a:r>
              <a:rPr lang="en-US" b="1" dirty="0" smtClean="0"/>
              <a:t>SAI</a:t>
            </a:r>
            <a:endParaRPr lang="en-US" dirty="0"/>
          </a:p>
          <a:p>
            <a:pPr lvl="0"/>
            <a:r>
              <a:rPr lang="en-US" b="1" dirty="0" smtClean="0"/>
              <a:t>MBS PCC</a:t>
            </a:r>
            <a:endParaRPr lang="en-US" dirty="0"/>
          </a:p>
          <a:p>
            <a:pPr lvl="0"/>
            <a:r>
              <a:rPr lang="en-US" b="1" dirty="0"/>
              <a:t>NTN + </a:t>
            </a:r>
            <a:r>
              <a:rPr lang="en-US" b="1" dirty="0" smtClean="0"/>
              <a:t>MBS</a:t>
            </a:r>
            <a:endParaRPr lang="en-US" dirty="0"/>
          </a:p>
          <a:p>
            <a:pPr lvl="0"/>
            <a:r>
              <a:rPr lang="en-US" b="1" dirty="0"/>
              <a:t>Merging proposal of the documents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027562" y="4679434"/>
            <a:ext cx="2999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Click here to join the meeting</a:t>
            </a:r>
            <a:r>
              <a:rPr 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55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CT1 LS </a:t>
            </a:r>
            <a:r>
              <a:rPr lang="en-US" b="1" dirty="0" smtClean="0"/>
              <a:t>discussion</a:t>
            </a:r>
            <a:endParaRPr 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84614"/>
          </a:xfrm>
        </p:spPr>
        <p:txBody>
          <a:bodyPr/>
          <a:lstStyle/>
          <a:p>
            <a:r>
              <a:rPr lang="en-US" dirty="0"/>
              <a:t>Background (S2-2108278):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矩形 3"/>
          <p:cNvSpPr/>
          <p:nvPr/>
        </p:nvSpPr>
        <p:spPr>
          <a:xfrm>
            <a:off x="1514500" y="2410239"/>
            <a:ext cx="9607590" cy="16703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CT1 is currently working on the 5MBS impact on NAS protocol. 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CT1 would like to inform SA2 that CT1 assumes </a:t>
            </a:r>
            <a:r>
              <a:rPr lang="en-GB" b="1" u="sng" dirty="0">
                <a:solidFill>
                  <a:schemeClr val="tx1"/>
                </a:solidFill>
              </a:rPr>
              <a:t>that the maximum number of MBS sessions that can be associated with a PDU session is limited to four </a:t>
            </a:r>
            <a:r>
              <a:rPr lang="en-GB" dirty="0">
                <a:solidFill>
                  <a:schemeClr val="tx1"/>
                </a:solidFill>
              </a:rPr>
              <a:t>and has agreed to introduce this in 3GPP TS 24.501. The consequence is that the NAS protocol can support a maximum of four MBS sessions associated with a PDU session</a:t>
            </a:r>
            <a:r>
              <a:rPr lang="en-GB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722609"/>
              </p:ext>
            </p:extLst>
          </p:nvPr>
        </p:nvGraphicFramePr>
        <p:xfrm>
          <a:off x="1514500" y="4240416"/>
          <a:ext cx="9607591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67346"/>
                <a:gridCol w="5940245"/>
              </a:tblGrid>
              <a:tr h="16061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View 1: align</a:t>
                      </a:r>
                      <a:r>
                        <a:rPr lang="en-US" altLang="zh-CN" b="1" baseline="0" dirty="0" smtClean="0"/>
                        <a:t> with CT4 LS in SA2 (S2-2108934)</a:t>
                      </a:r>
                      <a:endParaRPr lang="en-US" b="1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Public safety/TV</a:t>
                      </a:r>
                      <a:r>
                        <a:rPr lang="en-US" baseline="0" dirty="0" smtClean="0"/>
                        <a:t> service use cases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Future-proof?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Current situation in CT1?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Any other reasons?</a:t>
                      </a:r>
                    </a:p>
                  </a:txBody>
                  <a:tcPr anchor="ctr"/>
                </a:tc>
              </a:tr>
              <a:tr h="4571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View 2: Ask CT1 to</a:t>
                      </a:r>
                      <a:r>
                        <a:rPr lang="en-US" altLang="zh-CN" b="1" baseline="0" dirty="0" smtClean="0"/>
                        <a:t> support more numbers (S2-2108404)</a:t>
                      </a:r>
                      <a:endParaRPr lang="en-US" b="1" dirty="0" smtClean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514500" y="5604588"/>
            <a:ext cx="960759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Way forward proposal</a:t>
            </a:r>
            <a:r>
              <a:rPr lang="en-US" b="1" dirty="0" smtClean="0"/>
              <a:t>: ask CT1 if they can extend the MBS container size?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6459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Any other </a:t>
            </a:r>
            <a:r>
              <a:rPr lang="en-US" b="1" dirty="0" smtClean="0"/>
              <a:t>LSs to be discussed?</a:t>
            </a:r>
            <a:endParaRPr 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097435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LSs in:</a:t>
            </a:r>
          </a:p>
          <a:p>
            <a:pPr lvl="1"/>
            <a:r>
              <a:rPr lang="en-US" dirty="0" smtClean="0"/>
              <a:t>S2-2108991 </a:t>
            </a:r>
          </a:p>
          <a:p>
            <a:pPr lvl="2"/>
            <a:r>
              <a:rPr lang="en-US" dirty="0" smtClean="0"/>
              <a:t>LS from RAN WG2: Further reply on MBS broadcast service continuity</a:t>
            </a:r>
            <a:r>
              <a:rPr lang="en-US" dirty="0" smtClean="0"/>
              <a:t>; </a:t>
            </a:r>
            <a:r>
              <a:rPr lang="en-US" b="1" dirty="0" smtClean="0"/>
              <a:t>(to be NOTED?)</a:t>
            </a:r>
            <a:endParaRPr lang="en-US" b="1" dirty="0" smtClean="0"/>
          </a:p>
          <a:p>
            <a:pPr lvl="1"/>
            <a:r>
              <a:rPr lang="en-US" dirty="0" smtClean="0"/>
              <a:t>S2-2109002 </a:t>
            </a:r>
          </a:p>
          <a:p>
            <a:pPr lvl="2"/>
            <a:r>
              <a:rPr lang="en-US" dirty="0" smtClean="0"/>
              <a:t>LS from RAN WG3: Reply LS on MBS broadcast service continuity and MBS session identification</a:t>
            </a:r>
            <a:r>
              <a:rPr lang="en-US" dirty="0" smtClean="0"/>
              <a:t>;</a:t>
            </a:r>
            <a:r>
              <a:rPr lang="en-US" b="1" dirty="0"/>
              <a:t> (to be NOTED</a:t>
            </a:r>
            <a:r>
              <a:rPr lang="en-US" b="1" dirty="0" smtClean="0"/>
              <a:t>?)</a:t>
            </a:r>
            <a:endParaRPr lang="en-US" dirty="0" smtClean="0"/>
          </a:p>
          <a:p>
            <a:pPr lvl="1"/>
            <a:r>
              <a:rPr lang="en-US" dirty="0" smtClean="0"/>
              <a:t>S2-2109009 </a:t>
            </a:r>
          </a:p>
          <a:p>
            <a:pPr lvl="2"/>
            <a:r>
              <a:rPr lang="en-US" dirty="0" smtClean="0"/>
              <a:t>LS from RAN WG3: LS on Feedback on data forwarding solutions for MBS</a:t>
            </a:r>
            <a:r>
              <a:rPr lang="en-US" dirty="0" smtClean="0"/>
              <a:t>;</a:t>
            </a:r>
          </a:p>
          <a:p>
            <a:pPr lvl="2"/>
            <a:r>
              <a:rPr lang="en-US" dirty="0" smtClean="0"/>
              <a:t>S2-2109013: </a:t>
            </a:r>
            <a:r>
              <a:rPr lang="en-GB" dirty="0" smtClean="0"/>
              <a:t>[DRAFT</a:t>
            </a:r>
            <a:r>
              <a:rPr lang="en-GB" dirty="0"/>
              <a:t>] Reply LS on Feedback on data forwarding solutions for </a:t>
            </a:r>
            <a:r>
              <a:rPr lang="en-GB" dirty="0" smtClean="0"/>
              <a:t>MBS</a:t>
            </a: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sz="2800" dirty="0" smtClean="0"/>
              <a:t>LSs </a:t>
            </a:r>
            <a:r>
              <a:rPr lang="en-US" sz="2800" dirty="0" smtClean="0"/>
              <a:t>out:</a:t>
            </a:r>
          </a:p>
          <a:p>
            <a:pPr marL="685800" lvl="2">
              <a:spcBef>
                <a:spcPts val="1000"/>
              </a:spcBef>
            </a:pPr>
            <a:r>
              <a:rPr lang="en-US" dirty="0" smtClean="0"/>
              <a:t>S2-2109014</a:t>
            </a:r>
            <a:endParaRPr lang="en-US" dirty="0" smtClean="0"/>
          </a:p>
          <a:p>
            <a:pPr lvl="2"/>
            <a:r>
              <a:rPr lang="en-GB" sz="2100" dirty="0"/>
              <a:t>[DRAFT] LS on Interworking with </a:t>
            </a:r>
            <a:r>
              <a:rPr lang="en-GB" sz="2100" dirty="0" err="1"/>
              <a:t>eMBMS</a:t>
            </a:r>
            <a:r>
              <a:rPr lang="en-GB" sz="2100" dirty="0"/>
              <a:t> for Transport Only </a:t>
            </a:r>
            <a:r>
              <a:rPr lang="en-GB" sz="2100" dirty="0" smtClean="0"/>
              <a:t>Mode</a:t>
            </a:r>
          </a:p>
          <a:p>
            <a:pPr marL="685800" lvl="2">
              <a:spcBef>
                <a:spcPts val="1000"/>
              </a:spcBef>
            </a:pPr>
            <a:r>
              <a:rPr lang="en-GB" sz="2100" dirty="0"/>
              <a:t>S2-2108670</a:t>
            </a:r>
          </a:p>
          <a:p>
            <a:pPr lvl="2"/>
            <a:r>
              <a:rPr lang="en-GB" sz="2100" dirty="0" smtClean="0"/>
              <a:t>[DRAFT] LS on SAI usage (after checked the SAI topic)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210047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MBS </a:t>
            </a:r>
            <a:r>
              <a:rPr lang="en-US" b="1" dirty="0" smtClean="0"/>
              <a:t>SAI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15339" cy="3278118"/>
          </a:xfrm>
        </p:spPr>
        <p:txBody>
          <a:bodyPr/>
          <a:lstStyle/>
          <a:p>
            <a:pPr lvl="0"/>
            <a:r>
              <a:rPr lang="en-US" dirty="0"/>
              <a:t>Related documents</a:t>
            </a:r>
            <a:endParaRPr lang="en-US" dirty="0"/>
          </a:p>
          <a:p>
            <a:pPr lvl="1"/>
            <a:r>
              <a:rPr lang="en-US" sz="1400" dirty="0"/>
              <a:t>From Ericsson: S2-2108394, S2-2108395, </a:t>
            </a:r>
            <a:r>
              <a:rPr lang="en-US" sz="1400" b="1" dirty="0"/>
              <a:t>S2-2108406</a:t>
            </a:r>
            <a:r>
              <a:rPr lang="en-US" sz="1400" dirty="0"/>
              <a:t>;</a:t>
            </a:r>
          </a:p>
          <a:p>
            <a:pPr lvl="1"/>
            <a:r>
              <a:rPr lang="en-US" sz="1400" dirty="0"/>
              <a:t>From Huawei: S2-2108668, S2-2108670;</a:t>
            </a:r>
          </a:p>
          <a:p>
            <a:pPr lvl="1"/>
            <a:r>
              <a:rPr lang="en-US" sz="1400" dirty="0"/>
              <a:t>From ZTE: S2-2108953;</a:t>
            </a:r>
          </a:p>
          <a:p>
            <a:pPr lvl="1"/>
            <a:r>
              <a:rPr lang="en-US" sz="1400" dirty="0"/>
              <a:t>From Nokia: </a:t>
            </a:r>
            <a:r>
              <a:rPr lang="en-US" sz="1400" b="1" dirty="0"/>
              <a:t>S2-2108963</a:t>
            </a:r>
            <a:r>
              <a:rPr lang="en-US" sz="1400" dirty="0"/>
              <a:t>, S2-2108965;</a:t>
            </a:r>
          </a:p>
          <a:p>
            <a:r>
              <a:rPr lang="en-US" dirty="0" smtClean="0"/>
              <a:t>Current situation in RAN2:</a:t>
            </a:r>
          </a:p>
          <a:p>
            <a:pPr lvl="1"/>
            <a:r>
              <a:rPr lang="en-GB" sz="1600" dirty="0" smtClean="0"/>
              <a:t>“As </a:t>
            </a:r>
            <a:r>
              <a:rPr lang="en-GB" sz="1600" dirty="0"/>
              <a:t>a baseline, the network </a:t>
            </a:r>
            <a:r>
              <a:rPr lang="en-GB" sz="1600" i="1" dirty="0"/>
              <a:t>may</a:t>
            </a:r>
            <a:r>
              <a:rPr lang="en-GB" sz="1600" dirty="0"/>
              <a:t> broadcast in MCCH a list of neighbour cells providing the same broadcast MBS service(s) as provided in the current cell, same as in LTE </a:t>
            </a:r>
            <a:r>
              <a:rPr lang="en-GB" sz="1600" dirty="0" smtClean="0"/>
              <a:t>SC-PTM”</a:t>
            </a:r>
            <a:endParaRPr lang="en-US" sz="1600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6096000" y="365125"/>
            <a:ext cx="5594108" cy="5034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Questions on the principles:</a:t>
            </a:r>
          </a:p>
          <a:p>
            <a:pPr lvl="1"/>
            <a:r>
              <a:rPr lang="en-US" sz="1600" dirty="0"/>
              <a:t>Is the SAI (or BID) an optional feature in the network</a:t>
            </a:r>
            <a:r>
              <a:rPr lang="en-US" sz="1600" dirty="0" smtClean="0"/>
              <a:t>?</a:t>
            </a:r>
          </a:p>
          <a:p>
            <a:pPr lvl="1"/>
            <a:r>
              <a:rPr lang="en-US" sz="1600" dirty="0" smtClean="0"/>
              <a:t>Is </a:t>
            </a:r>
            <a:r>
              <a:rPr lang="en-US" sz="1600" dirty="0"/>
              <a:t>it possible for the RAN nodes not belong to the MBS service area </a:t>
            </a:r>
            <a:r>
              <a:rPr lang="en-US" sz="1600" dirty="0" smtClean="0"/>
              <a:t>to broadcast </a:t>
            </a:r>
            <a:r>
              <a:rPr lang="en-US" sz="1600" dirty="0"/>
              <a:t>SAI information</a:t>
            </a:r>
            <a:r>
              <a:rPr lang="en-US" sz="1600" dirty="0" smtClean="0"/>
              <a:t>?</a:t>
            </a:r>
          </a:p>
          <a:p>
            <a:pPr lvl="2"/>
            <a:r>
              <a:rPr lang="en-US" sz="1200" dirty="0" smtClean="0"/>
              <a:t>According to RAN chairman’s note, seems yes?</a:t>
            </a:r>
          </a:p>
          <a:p>
            <a:pPr lvl="2"/>
            <a:endParaRPr lang="en-US" sz="1200" dirty="0"/>
          </a:p>
          <a:p>
            <a:pPr lvl="2"/>
            <a:endParaRPr lang="en-US" sz="1200" dirty="0" smtClean="0"/>
          </a:p>
          <a:p>
            <a:pPr lvl="2"/>
            <a:endParaRPr lang="en-US" sz="1200" dirty="0"/>
          </a:p>
          <a:p>
            <a:pPr marL="914400" lvl="2" indent="0">
              <a:buNone/>
            </a:pPr>
            <a:endParaRPr lang="en-US" sz="1200" dirty="0"/>
          </a:p>
          <a:p>
            <a:pPr lvl="1"/>
            <a:r>
              <a:rPr lang="en-US" sz="1600" dirty="0"/>
              <a:t>Should SAI (or BID) be associated to </a:t>
            </a:r>
            <a:r>
              <a:rPr lang="en-US" sz="1600" dirty="0" smtClean="0"/>
              <a:t>the area of broadcasting SAI, or a list of group ID?</a:t>
            </a:r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Does the SAI (or BID) assume to be used to substitute TAI/cell list in 5GC?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49743" y="5103743"/>
            <a:ext cx="4728543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Way forward proposal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4" name="椭圆 3"/>
          <p:cNvSpPr/>
          <p:nvPr/>
        </p:nvSpPr>
        <p:spPr>
          <a:xfrm>
            <a:off x="8210938" y="2065176"/>
            <a:ext cx="1548881" cy="4914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MBS service area</a:t>
            </a:r>
            <a:endParaRPr lang="en-US" sz="1100" dirty="0"/>
          </a:p>
        </p:txBody>
      </p:sp>
      <p:sp>
        <p:nvSpPr>
          <p:cNvPr id="6" name="椭圆 5"/>
          <p:cNvSpPr/>
          <p:nvPr/>
        </p:nvSpPr>
        <p:spPr>
          <a:xfrm>
            <a:off x="9531350" y="1920875"/>
            <a:ext cx="260350" cy="2603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8" name="椭圆 7"/>
          <p:cNvSpPr/>
          <p:nvPr/>
        </p:nvSpPr>
        <p:spPr>
          <a:xfrm>
            <a:off x="9694248" y="2295363"/>
            <a:ext cx="260350" cy="2603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9" name="椭圆 8"/>
          <p:cNvSpPr/>
          <p:nvPr/>
        </p:nvSpPr>
        <p:spPr>
          <a:xfrm>
            <a:off x="8118456" y="2377037"/>
            <a:ext cx="260350" cy="2603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10" name="椭圆 9"/>
          <p:cNvSpPr/>
          <p:nvPr/>
        </p:nvSpPr>
        <p:spPr>
          <a:xfrm>
            <a:off x="8610794" y="1854202"/>
            <a:ext cx="260350" cy="2603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888604" y="3392291"/>
            <a:ext cx="2110496" cy="805994"/>
            <a:chOff x="6738452" y="3430825"/>
            <a:chExt cx="2364773" cy="903102"/>
          </a:xfrm>
        </p:grpSpPr>
        <p:sp>
          <p:nvSpPr>
            <p:cNvPr id="11" name="椭圆 10"/>
            <p:cNvSpPr/>
            <p:nvPr/>
          </p:nvSpPr>
          <p:spPr>
            <a:xfrm>
              <a:off x="6738452" y="3430825"/>
              <a:ext cx="1472486" cy="55645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SAI a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866046" y="3520718"/>
              <a:ext cx="1237179" cy="556456"/>
            </a:xfrm>
            <a:prstGeom prst="ellipse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SAI b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05626" y="3551820"/>
              <a:ext cx="311020" cy="31102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954416" y="4049419"/>
              <a:ext cx="1312506" cy="284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MBS service area</a:t>
              </a:r>
              <a:endParaRPr lang="en-US" sz="1000" dirty="0"/>
            </a:p>
          </p:txBody>
        </p:sp>
        <p:cxnSp>
          <p:nvCxnSpPr>
            <p:cNvPr id="17" name="直接箭头连接符 16"/>
            <p:cNvCxnSpPr/>
            <p:nvPr/>
          </p:nvCxnSpPr>
          <p:spPr>
            <a:xfrm flipH="1" flipV="1">
              <a:off x="7047722" y="3694922"/>
              <a:ext cx="62206" cy="354498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9512535" y="3324698"/>
            <a:ext cx="1644906" cy="873587"/>
            <a:chOff x="10014883" y="3282427"/>
            <a:chExt cx="1843088" cy="978838"/>
          </a:xfrm>
        </p:grpSpPr>
        <p:sp>
          <p:nvSpPr>
            <p:cNvPr id="20" name="矩形 19"/>
            <p:cNvSpPr/>
            <p:nvPr/>
          </p:nvSpPr>
          <p:spPr>
            <a:xfrm>
              <a:off x="10014883" y="3282427"/>
              <a:ext cx="713402" cy="24259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TMGI a</a:t>
              </a:r>
              <a:endParaRPr lang="en-US" sz="11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014883" y="3650548"/>
              <a:ext cx="713402" cy="24259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TMGI b</a:t>
              </a:r>
              <a:endParaRPr lang="en-US" sz="1100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014883" y="4018668"/>
              <a:ext cx="713402" cy="24259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TMGI c</a:t>
              </a:r>
              <a:endParaRPr lang="en-US" sz="1100" dirty="0"/>
            </a:p>
          </p:txBody>
        </p:sp>
        <p:sp>
          <p:nvSpPr>
            <p:cNvPr id="23" name="右大括号 22"/>
            <p:cNvSpPr/>
            <p:nvPr/>
          </p:nvSpPr>
          <p:spPr>
            <a:xfrm>
              <a:off x="10728285" y="3381061"/>
              <a:ext cx="244515" cy="811494"/>
            </a:xfrm>
            <a:prstGeom prst="rightBrace">
              <a:avLst>
                <a:gd name="adj1" fmla="val 41404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943091" y="3587180"/>
              <a:ext cx="914880" cy="3448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/>
                <a:t>BID (SAI)</a:t>
              </a:r>
              <a:endParaRPr lang="en-US" sz="1400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86914" y="4936229"/>
            <a:ext cx="3544588" cy="1793046"/>
            <a:chOff x="8019406" y="4851883"/>
            <a:chExt cx="3544588" cy="1793046"/>
          </a:xfrm>
        </p:grpSpPr>
        <p:graphicFrame>
          <p:nvGraphicFramePr>
            <p:cNvPr id="31" name="对象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4213054"/>
                </p:ext>
              </p:extLst>
            </p:nvPr>
          </p:nvGraphicFramePr>
          <p:xfrm>
            <a:off x="8019406" y="4851883"/>
            <a:ext cx="3544588" cy="17930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8" r:id="rId3" imgW="8153255" imgH="3733903" progId="Visio.Drawing.15">
                    <p:embed/>
                  </p:oleObj>
                </mc:Choice>
                <mc:Fallback>
                  <p:oleObj r:id="rId3" imgW="8153255" imgH="3733903" progId="Visio.Drawing.15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19406" y="4851883"/>
                          <a:ext cx="3544588" cy="179304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3" name="直接连接符 32"/>
            <p:cNvCxnSpPr/>
            <p:nvPr/>
          </p:nvCxnSpPr>
          <p:spPr>
            <a:xfrm>
              <a:off x="8740969" y="5916930"/>
              <a:ext cx="0" cy="369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8740969" y="5378836"/>
              <a:ext cx="0" cy="369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9350569" y="5378836"/>
              <a:ext cx="0" cy="369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9937309" y="5375026"/>
              <a:ext cx="0" cy="369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9937309" y="5910331"/>
              <a:ext cx="0" cy="369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358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MBS PCC</a:t>
            </a:r>
            <a:endParaRPr 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3495261" cy="3611079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000" b="1" dirty="0" smtClean="0"/>
              <a:t>Solution set 1:</a:t>
            </a:r>
          </a:p>
          <a:p>
            <a:pPr lvl="1"/>
            <a:r>
              <a:rPr lang="en-US" sz="1800" dirty="0" smtClean="0"/>
              <a:t>S2-2108396;</a:t>
            </a:r>
          </a:p>
          <a:p>
            <a:pPr lvl="1"/>
            <a:r>
              <a:rPr lang="en-US" sz="1800" dirty="0" smtClean="0"/>
              <a:t>S2-2108405;</a:t>
            </a:r>
          </a:p>
          <a:p>
            <a:pPr lvl="1"/>
            <a:r>
              <a:rPr lang="en-US" sz="1800" dirty="0" smtClean="0"/>
              <a:t>S2-2108407;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38200" y="5635453"/>
            <a:ext cx="10876723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Way forward proposal</a:t>
            </a:r>
            <a:r>
              <a:rPr lang="en-US" b="1" dirty="0" smtClean="0"/>
              <a:t>: can we find a way forward that simple yet acceptable?</a:t>
            </a:r>
            <a:endParaRPr lang="en-US" b="1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528931" y="1825624"/>
            <a:ext cx="3495261" cy="36110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Solution set 2:</a:t>
            </a:r>
          </a:p>
          <a:p>
            <a:pPr lvl="1"/>
            <a:r>
              <a:rPr lang="en-US" sz="1800" dirty="0" smtClean="0"/>
              <a:t>S2-2108882; S2-2108883;</a:t>
            </a:r>
            <a:endParaRPr lang="en-US" sz="1800" dirty="0"/>
          </a:p>
          <a:p>
            <a:pPr lvl="1"/>
            <a:r>
              <a:rPr lang="en-US" sz="1800" dirty="0" smtClean="0"/>
              <a:t>S2-2108983; S2-2108600;</a:t>
            </a:r>
            <a:endParaRPr lang="en-US" sz="1800" dirty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8219662" y="1825623"/>
            <a:ext cx="3495261" cy="36110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Current situation:</a:t>
            </a:r>
          </a:p>
          <a:p>
            <a:pPr lvl="1"/>
            <a:r>
              <a:rPr lang="en-US" sz="1600" dirty="0" smtClean="0"/>
              <a:t>In current spec we have solution set 2 specified with two ENs left in 7.1.1.3;</a:t>
            </a:r>
          </a:p>
          <a:p>
            <a:pPr marL="990600" indent="-810260">
              <a:spcAft>
                <a:spcPts val="900"/>
              </a:spcAft>
            </a:pPr>
            <a:r>
              <a:rPr lang="en-GB" sz="1100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Editor's Note: How PCF determines the MBS policy for MBS </a:t>
            </a:r>
            <a:r>
              <a:rPr lang="en-GB" sz="1100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QoS</a:t>
            </a:r>
            <a:r>
              <a:rPr lang="en-GB" sz="1100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Flow without service requirement in this case is FFS. </a:t>
            </a:r>
            <a:endParaRPr lang="en-US" sz="1100" dirty="0">
              <a:solidFill>
                <a:srgbClr val="FF0000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990600" lvl="1" indent="-810260">
              <a:spcBef>
                <a:spcPts val="1000"/>
              </a:spcBef>
              <a:spcAft>
                <a:spcPts val="900"/>
              </a:spcAft>
            </a:pPr>
            <a:r>
              <a:rPr lang="en-GB" sz="1100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Editor's note:	AF sends a create message in step 8 and get a response in step 26. </a:t>
            </a:r>
            <a:r>
              <a:rPr lang="en-GB" sz="1100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How to avoid the potential procedure handling failure is FFS</a:t>
            </a:r>
            <a:r>
              <a:rPr lang="en-GB" sz="1100" dirty="0" smtClean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</a:p>
          <a:p>
            <a:pPr lvl="1"/>
            <a:r>
              <a:rPr lang="en-US" sz="1600" dirty="0"/>
              <a:t>And we have several ENs for PCF services in clause 9.2;</a:t>
            </a:r>
            <a:endParaRPr lang="en-US" sz="1600" dirty="0"/>
          </a:p>
          <a:p>
            <a:pPr marL="990600" lvl="1" indent="-810260">
              <a:spcBef>
                <a:spcPts val="1000"/>
              </a:spcBef>
              <a:spcAft>
                <a:spcPts val="900"/>
              </a:spcAft>
            </a:pPr>
            <a:endParaRPr lang="en-US" sz="1100" dirty="0">
              <a:solidFill>
                <a:srgbClr val="FF0000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263125" y="3226671"/>
            <a:ext cx="2618554" cy="1659257"/>
            <a:chOff x="1177956" y="3477105"/>
            <a:chExt cx="2618554" cy="1659257"/>
          </a:xfrm>
        </p:grpSpPr>
        <p:sp>
          <p:nvSpPr>
            <p:cNvPr id="7" name="矩形 6"/>
            <p:cNvSpPr/>
            <p:nvPr/>
          </p:nvSpPr>
          <p:spPr>
            <a:xfrm>
              <a:off x="1177956" y="4539782"/>
              <a:ext cx="1086272" cy="3081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MB-SMF</a:t>
              </a:r>
              <a:endParaRPr 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2710238" y="4539782"/>
              <a:ext cx="1086272" cy="3081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PCF</a:t>
              </a:r>
              <a:endParaRPr lang="en-US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1935797" y="3477105"/>
              <a:ext cx="1086272" cy="3081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AF/NEF</a:t>
              </a:r>
              <a:endParaRPr lang="en-US" dirty="0"/>
            </a:p>
          </p:txBody>
        </p:sp>
        <p:cxnSp>
          <p:nvCxnSpPr>
            <p:cNvPr id="11" name="直接箭头连接符 10"/>
            <p:cNvCxnSpPr>
              <a:stCxn id="9" idx="2"/>
              <a:endCxn id="7" idx="0"/>
            </p:cNvCxnSpPr>
            <p:nvPr/>
          </p:nvCxnSpPr>
          <p:spPr>
            <a:xfrm flipH="1">
              <a:off x="1721092" y="3785218"/>
              <a:ext cx="757841" cy="754564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>
              <a:off x="2276669" y="4681398"/>
              <a:ext cx="446010" cy="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H="1">
              <a:off x="2276669" y="4767030"/>
              <a:ext cx="446010" cy="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1592424" y="3987282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323846" y="4297983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325993" y="4767030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57987" y="3179313"/>
            <a:ext cx="2618554" cy="1700398"/>
            <a:chOff x="5063413" y="3477105"/>
            <a:chExt cx="2618554" cy="1700398"/>
          </a:xfrm>
        </p:grpSpPr>
        <p:sp>
          <p:nvSpPr>
            <p:cNvPr id="22" name="矩形 21"/>
            <p:cNvSpPr/>
            <p:nvPr/>
          </p:nvSpPr>
          <p:spPr>
            <a:xfrm>
              <a:off x="5063413" y="4539782"/>
              <a:ext cx="1086272" cy="3081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MB-SMF</a:t>
              </a:r>
              <a:endParaRPr lang="en-US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6595695" y="4539782"/>
              <a:ext cx="1086272" cy="3081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PCF</a:t>
              </a:r>
              <a:endParaRPr 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21254" y="3477105"/>
              <a:ext cx="1086272" cy="3081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AF/NEF</a:t>
              </a:r>
              <a:endParaRPr lang="en-US" dirty="0"/>
            </a:p>
          </p:txBody>
        </p:sp>
        <p:cxnSp>
          <p:nvCxnSpPr>
            <p:cNvPr id="25" name="直接箭头连接符 24"/>
            <p:cNvCxnSpPr>
              <a:stCxn id="24" idx="2"/>
              <a:endCxn id="22" idx="0"/>
            </p:cNvCxnSpPr>
            <p:nvPr/>
          </p:nvCxnSpPr>
          <p:spPr>
            <a:xfrm flipH="1">
              <a:off x="5606549" y="3785218"/>
              <a:ext cx="757841" cy="754564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6162126" y="4681398"/>
              <a:ext cx="446010" cy="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flipH="1">
              <a:off x="6162126" y="4767030"/>
              <a:ext cx="446010" cy="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5477881" y="3987282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28749" y="4354092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236428" y="4725242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  <p:cxnSp>
          <p:nvCxnSpPr>
            <p:cNvPr id="31" name="直接箭头连接符 30"/>
            <p:cNvCxnSpPr/>
            <p:nvPr/>
          </p:nvCxnSpPr>
          <p:spPr>
            <a:xfrm flipV="1">
              <a:off x="5800573" y="3785218"/>
              <a:ext cx="752103" cy="754564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6207105" y="3973343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4</a:t>
              </a:r>
              <a:endParaRPr lang="en-US" dirty="0"/>
            </a:p>
          </p:txBody>
        </p:sp>
        <p:cxnSp>
          <p:nvCxnSpPr>
            <p:cNvPr id="36" name="肘形连接符 35"/>
            <p:cNvCxnSpPr>
              <a:stCxn id="23" idx="2"/>
              <a:endCxn id="22" idx="2"/>
            </p:cNvCxnSpPr>
            <p:nvPr/>
          </p:nvCxnSpPr>
          <p:spPr>
            <a:xfrm rot="5400000">
              <a:off x="6372690" y="4081754"/>
              <a:ext cx="12700" cy="1532282"/>
            </a:xfrm>
            <a:prstGeom prst="bentConnector3">
              <a:avLst>
                <a:gd name="adj1" fmla="val 2138016"/>
              </a:avLst>
            </a:prstGeom>
            <a:ln w="254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>
              <a:endCxn id="23" idx="0"/>
            </p:cNvCxnSpPr>
            <p:nvPr/>
          </p:nvCxnSpPr>
          <p:spPr>
            <a:xfrm>
              <a:off x="6593548" y="3822642"/>
              <a:ext cx="545283" cy="71714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6896946" y="3966002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138831" y="4808171"/>
              <a:ext cx="343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074272" y="4863565"/>
            <a:ext cx="31226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MB-SMF determines to send service requirement to PCF based on dynamic PCC deployed or not  </a:t>
            </a:r>
            <a:endParaRPr lang="en-US" sz="1100" dirty="0"/>
          </a:p>
        </p:txBody>
      </p:sp>
      <p:sp>
        <p:nvSpPr>
          <p:cNvPr id="50" name="文本框 49"/>
          <p:cNvSpPr txBox="1"/>
          <p:nvPr/>
        </p:nvSpPr>
        <p:spPr>
          <a:xfrm>
            <a:off x="4754379" y="4863016"/>
            <a:ext cx="32201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AF/NEF determines to send service requirement to MB-SMF/PCF based on </a:t>
            </a:r>
            <a:r>
              <a:rPr lang="en-US" sz="1100" dirty="0"/>
              <a:t>dynamic PCC deployed or not </a:t>
            </a:r>
          </a:p>
        </p:txBody>
      </p:sp>
    </p:spTree>
    <p:extLst>
      <p:ext uri="{BB962C8B-B14F-4D97-AF65-F5344CB8AC3E}">
        <p14:creationId xmlns:p14="http://schemas.microsoft.com/office/powerpoint/2010/main" val="32167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NTN + </a:t>
            </a:r>
            <a:r>
              <a:rPr lang="en-US" b="1" dirty="0" smtClean="0"/>
              <a:t>MBS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S2-2108945 and S2-2108946</a:t>
            </a:r>
          </a:p>
          <a:p>
            <a:pPr lvl="1"/>
            <a:r>
              <a:rPr lang="en-US" dirty="0" err="1" smtClean="0"/>
              <a:t>QoS</a:t>
            </a:r>
            <a:r>
              <a:rPr lang="en-US" dirty="0" smtClean="0"/>
              <a:t> and Local MBS issue.</a:t>
            </a:r>
          </a:p>
          <a:p>
            <a:pPr lvl="2"/>
            <a:r>
              <a:rPr lang="en-US" dirty="0" smtClean="0"/>
              <a:t>For broadcast only, or multicast as well?</a:t>
            </a:r>
            <a:endParaRPr lang="en-US" dirty="0"/>
          </a:p>
          <a:p>
            <a:pPr lvl="1"/>
            <a:r>
              <a:rPr lang="en-US" dirty="0" smtClean="0"/>
              <a:t>The gap for Rel-17?</a:t>
            </a:r>
          </a:p>
          <a:p>
            <a:pPr lvl="2"/>
            <a:r>
              <a:rPr lang="en-US" dirty="0" smtClean="0"/>
              <a:t>If the gap exists, the way for addressing the gap?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35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Merging proposal of the documents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1106150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User plane management</a:t>
            </a:r>
          </a:p>
          <a:p>
            <a:pPr lvl="1"/>
            <a:r>
              <a:rPr lang="en-US" dirty="0" smtClean="0"/>
              <a:t>Done – S2-2108881 as the basis for 23.247 and S2-2108398 as the basis for 23.501.</a:t>
            </a:r>
          </a:p>
          <a:p>
            <a:r>
              <a:rPr lang="en-US" dirty="0" smtClean="0"/>
              <a:t>SMF rejects UE join</a:t>
            </a:r>
          </a:p>
          <a:p>
            <a:pPr lvl="1"/>
            <a:r>
              <a:rPr lang="en-US" dirty="0" smtClean="0"/>
              <a:t>Done – S2-2108500 as the basis.</a:t>
            </a:r>
          </a:p>
          <a:p>
            <a:r>
              <a:rPr lang="en-US" dirty="0" smtClean="0"/>
              <a:t>MBS session activation and deactivation</a:t>
            </a:r>
          </a:p>
          <a:p>
            <a:pPr lvl="1"/>
            <a:r>
              <a:rPr lang="en-US" dirty="0" smtClean="0"/>
              <a:t>S2-2108612 (CATT) and S2-2108654 (vivo), which one?</a:t>
            </a:r>
          </a:p>
          <a:p>
            <a:r>
              <a:rPr lang="en-US" dirty="0" smtClean="0"/>
              <a:t>Local MBS</a:t>
            </a:r>
          </a:p>
          <a:p>
            <a:pPr lvl="1"/>
            <a:r>
              <a:rPr lang="en-US" dirty="0" smtClean="0"/>
              <a:t>S2-2108680 (Huawei) and S2-2108977 (Nokia), how to deal with?</a:t>
            </a:r>
          </a:p>
          <a:p>
            <a:r>
              <a:rPr lang="en-US" dirty="0" smtClean="0"/>
              <a:t>NF services</a:t>
            </a:r>
          </a:p>
          <a:p>
            <a:pPr lvl="1"/>
            <a:r>
              <a:rPr lang="en-US" dirty="0" smtClean="0"/>
              <a:t>S2-2108502 (</a:t>
            </a:r>
            <a:r>
              <a:rPr lang="en-US" dirty="0"/>
              <a:t>S</a:t>
            </a:r>
            <a:r>
              <a:rPr lang="en-US" dirty="0" smtClean="0"/>
              <a:t>amsung) is a separated one, while S2-2108601 (CATT), S2-2108667 (Huawei) and S2-2108955 (ZTE) are related. </a:t>
            </a:r>
          </a:p>
          <a:p>
            <a:pPr lvl="2"/>
            <a:r>
              <a:rPr lang="en-US" dirty="0" smtClean="0"/>
              <a:t>Could: </a:t>
            </a:r>
          </a:p>
          <a:p>
            <a:pPr lvl="3"/>
            <a:r>
              <a:rPr lang="en-US" dirty="0" smtClean="0"/>
              <a:t>8601 – MB-SMF, </a:t>
            </a:r>
          </a:p>
          <a:p>
            <a:pPr lvl="3"/>
            <a:r>
              <a:rPr lang="en-US" dirty="0" smtClean="0"/>
              <a:t>8955 – PCF, </a:t>
            </a:r>
          </a:p>
          <a:p>
            <a:pPr lvl="3"/>
            <a:r>
              <a:rPr lang="en-US" dirty="0" smtClean="0"/>
              <a:t>8667 – others?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37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7688</TotalTime>
  <Words>716</Words>
  <Application>Microsoft Office PowerPoint</Application>
  <PresentationFormat>宽屏</PresentationFormat>
  <Paragraphs>122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等线</vt:lpstr>
      <vt:lpstr>宋体</vt:lpstr>
      <vt:lpstr>Arial</vt:lpstr>
      <vt:lpstr>Calibri</vt:lpstr>
      <vt:lpstr>Calibri Light</vt:lpstr>
      <vt:lpstr>Times New Roman</vt:lpstr>
      <vt:lpstr>Office 主题</vt:lpstr>
      <vt:lpstr>Visio.Drawing.15</vt:lpstr>
      <vt:lpstr>CC#1 for 148-E 5MBS</vt:lpstr>
      <vt:lpstr>Topics</vt:lpstr>
      <vt:lpstr>CT1 LS discussion</vt:lpstr>
      <vt:lpstr>Any other LSs to be discussed?</vt:lpstr>
      <vt:lpstr>MBS SAI</vt:lpstr>
      <vt:lpstr>MBS PCC</vt:lpstr>
      <vt:lpstr>NTN + MBS</vt:lpstr>
      <vt:lpstr>Merging proposal of the documents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145-E MBS Documents</dc:title>
  <dc:creator>李濛</dc:creator>
  <cp:lastModifiedBy>Huawei User</cp:lastModifiedBy>
  <cp:revision>1032</cp:revision>
  <dcterms:created xsi:type="dcterms:W3CDTF">2021-05-17T08:55:15Z</dcterms:created>
  <dcterms:modified xsi:type="dcterms:W3CDTF">2021-11-16T08:42:31Z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(3)0v4LMqgsakQWEvsQcrVxgmXN7QmdK/1Z+5+wV/Mx8sgq0T4NST8BnLZYKhHclH8Axqt7EC0e
9GkPuLNCk7xUnu+uSp1uvPLYojEyCf924DRnf0qUwIV8uGNEFpFJqavd29AzB6JhLvShElWG
1wYGEwBdzX2Akg1zJ6IlsNKXkVwIbkDkUKwGl1UFQnzWEyaFzbnr2wzbIqJynJWhHAW5i/J2
2R4Y1dT5aCG+TaAwxC</vt:lpwstr>
  </property>
  <property fmtid="{D5CDD505-2E9C-101B-9397-08002B2CF9AE}" pid="3" name="_2015_ms_pID_7253431">
    <vt:lpwstr>5/UPq6LBfjMAJsoSreutpZZX8+2srDhpEFn5NnGvI3GVs6ovA04KqG
mVGNiqvtHEOxz61zWH2pGudGYxgKizsn+NN3NvE0YBMMZcjrXJhutQqQ761BALI3jOsfXien
/OZfS9GUtzl4VwsUnfw56HcCHeuIjG3lBmIfqlvfv7Cd+Z2rv0M/AXZ/lLjxTKF0fF9H7GjR
ks3E347uDOi0r7B8udpzIsuLzn2yi4dsNnXp</vt:lpwstr>
  </property>
  <property fmtid="{D5CDD505-2E9C-101B-9397-08002B2CF9AE}" pid="4" name="_2015_ms_pID_7253432">
    <vt:lpwstr>Pg==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1636497087</vt:lpwstr>
  </property>
</Properties>
</file>