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11"/>
  </p:notesMasterIdLst>
  <p:handoutMasterIdLst>
    <p:handoutMasterId r:id="rId12"/>
  </p:handoutMasterIdLst>
  <p:sldIdLst>
    <p:sldId id="303" r:id="rId6"/>
    <p:sldId id="15049" r:id="rId7"/>
    <p:sldId id="15050" r:id="rId8"/>
    <p:sldId id="15051" r:id="rId9"/>
    <p:sldId id="749" r:id="rId10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968E7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2673" autoAdjust="0"/>
  </p:normalViewPr>
  <p:slideViewPr>
    <p:cSldViewPr snapToGrid="0">
      <p:cViewPr varScale="1">
        <p:scale>
          <a:sx n="71" d="100"/>
          <a:sy n="71" d="100"/>
        </p:scale>
        <p:origin x="324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40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2_Arch/TSGS2_144e_Electronic/Docs/S2-2102093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44e_Electronic/Docs/S2-2102279.zip" TargetMode="External"/><Relationship Id="rId13" Type="http://schemas.openxmlformats.org/officeDocument/2006/relationships/hyperlink" Target="https://www.3gpp.org/ftp/tsg_sa/WG2_Arch/TSGS2_144e_Electronic/Docs/S2-2102751.zip" TargetMode="External"/><Relationship Id="rId3" Type="http://schemas.openxmlformats.org/officeDocument/2006/relationships/hyperlink" Target="https://www.3gpp.org/ftp/tsg_sa/WG2_Arch/TSGS2_144e_Electronic/Docs/S2-2102311.zip" TargetMode="External"/><Relationship Id="rId7" Type="http://schemas.openxmlformats.org/officeDocument/2006/relationships/hyperlink" Target="https://www.3gpp.org/ftp/tsg_sa/WG2_Arch/TSGS2_144e_Electronic/Docs/S2-2102952.zip" TargetMode="External"/><Relationship Id="rId12" Type="http://schemas.openxmlformats.org/officeDocument/2006/relationships/hyperlink" Target="https://www.3gpp.org/ftp/tsg_sa/WG2_Arch/TSGS2_144e_Electronic/Docs/S2-2102281.zip" TargetMode="External"/><Relationship Id="rId2" Type="http://schemas.openxmlformats.org/officeDocument/2006/relationships/hyperlink" Target="https://www.3gpp.org/ftp/tsg_sa/WG2_Arch/TSGS2_144e_Electronic/Docs/S2-2102775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4e_Electronic/Docs/S2-2102930.zip" TargetMode="External"/><Relationship Id="rId11" Type="http://schemas.openxmlformats.org/officeDocument/2006/relationships/hyperlink" Target="https://www.3gpp.org/ftp/tsg_sa/WG2_Arch/TSGS2_144e_Electronic/Docs/S2-2102280.zip" TargetMode="External"/><Relationship Id="rId5" Type="http://schemas.openxmlformats.org/officeDocument/2006/relationships/hyperlink" Target="https://www.3gpp.org/ftp/tsg_sa/WG2_Arch/TSGS2_144e_Electronic/Docs/S2-2102763.zip" TargetMode="External"/><Relationship Id="rId10" Type="http://schemas.openxmlformats.org/officeDocument/2006/relationships/hyperlink" Target="https://www.3gpp.org/ftp/tsg_sa/WG2_Arch/TSGS2_144e_Electronic/Docs/S2-2102778.zip" TargetMode="External"/><Relationship Id="rId4" Type="http://schemas.openxmlformats.org/officeDocument/2006/relationships/hyperlink" Target="https://www.3gpp.org/ftp/tsg_sa/WG2_Arch/TSGS2_144e_Electronic/Docs/S2-2102776.zip" TargetMode="External"/><Relationship Id="rId9" Type="http://schemas.openxmlformats.org/officeDocument/2006/relationships/hyperlink" Target="https://www.3gpp.org/ftp/tsg_sa/WG2_Arch/TSGS2_144e_Electronic/Docs/S2-2102777.zip" TargetMode="External"/><Relationship Id="rId14" Type="http://schemas.openxmlformats.org/officeDocument/2006/relationships/hyperlink" Target="https://www.3gpp.org/ftp/tsg_sa/WG2_Arch/TSGS2_144e_Electronic/Docs/S2-2102278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4e_Electronic/Docs/S2-2102751.zip" TargetMode="External"/><Relationship Id="rId2" Type="http://schemas.openxmlformats.org/officeDocument/2006/relationships/hyperlink" Target="https://www.3gpp.org/ftp/tsg_sa/WG2_Arch/TSGS2_144e_Electronic/Docs/S2-2102280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3gpp.org/ftp/tsg_sa/WG2_Arch/TSGS2_144e_Electronic/Docs/S2-2102776.zi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449499" y="1694234"/>
            <a:ext cx="11624987" cy="2411601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3600" b="1" dirty="0"/>
              <a:t>SA2#144E CC1:</a:t>
            </a:r>
            <a:endParaRPr lang="en-GB" sz="3600" b="1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600" b="1" dirty="0"/>
              <a:t>SRVCC Issue </a:t>
            </a:r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600" dirty="0"/>
              <a:t>Source: Ericsson</a:t>
            </a:r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184467" cy="692459"/>
          </a:xfrm>
        </p:spPr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C377B8ED-1FE9-4D07-8387-082450DDE72C}"/>
              </a:ext>
            </a:extLst>
          </p:cNvPr>
          <p:cNvSpPr txBox="1">
            <a:spLocks/>
          </p:cNvSpPr>
          <p:nvPr/>
        </p:nvSpPr>
        <p:spPr>
          <a:xfrm>
            <a:off x="258644" y="692459"/>
            <a:ext cx="11494085" cy="561869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181818"/>
              </a:buClr>
              <a:defRPr/>
            </a:pPr>
            <a:r>
              <a:rPr lang="en-GB" sz="2400" b="1" dirty="0"/>
              <a:t>Two issues raised in RAN3 LS </a:t>
            </a:r>
            <a:r>
              <a:rPr lang="en-GB" sz="1800" dirty="0"/>
              <a:t>(</a:t>
            </a:r>
            <a:r>
              <a:rPr lang="en-GB" dirty="0"/>
              <a:t>E-RABs that cannot be handed over to 2G/3G or 5G</a:t>
            </a:r>
            <a:r>
              <a:rPr lang="en-GB" sz="1800" dirty="0"/>
              <a:t>)</a:t>
            </a:r>
            <a:r>
              <a:rPr lang="en-GB" sz="2400" dirty="0"/>
              <a:t>:</a:t>
            </a:r>
          </a:p>
          <a:p>
            <a:pPr lvl="1" hangingPunct="0"/>
            <a:r>
              <a:rPr lang="en-US" b="1" dirty="0"/>
              <a:t>Issue#1</a:t>
            </a:r>
            <a:r>
              <a:rPr lang="en-US" dirty="0"/>
              <a:t> Specific to (4G)SRVCC  </a:t>
            </a:r>
          </a:p>
          <a:p>
            <a:pPr lvl="2" hangingPunct="0"/>
            <a:r>
              <a:rPr lang="en-US" dirty="0"/>
              <a:t>Delay or even failure of SRVCC with PS+CS HO if Transaction Identifier (TI) is not available (e.g., due to UE being in 5GS previously)</a:t>
            </a:r>
          </a:p>
          <a:p>
            <a:pPr lvl="1" hangingPunct="0"/>
            <a:r>
              <a:rPr lang="en-US" b="1" dirty="0"/>
              <a:t>Issue#2</a:t>
            </a:r>
            <a:r>
              <a:rPr lang="en-US" dirty="0"/>
              <a:t> General PS HO issues </a:t>
            </a:r>
          </a:p>
          <a:p>
            <a:pPr lvl="2" hangingPunct="0"/>
            <a:r>
              <a:rPr lang="en-US" dirty="0"/>
              <a:t>EUTRAN to GERAN/UTRAN PS HO failure due to UE in 5G previously, </a:t>
            </a:r>
          </a:p>
          <a:p>
            <a:pPr lvl="2" hangingPunct="0"/>
            <a:r>
              <a:rPr lang="en-US" dirty="0"/>
              <a:t>EUTRAN to NG-RAN HO failure due to UE previously in GERAN/UTRAN</a:t>
            </a:r>
          </a:p>
          <a:p>
            <a:pPr>
              <a:buClr>
                <a:srgbClr val="181818"/>
              </a:buClr>
              <a:defRPr/>
            </a:pPr>
            <a:endParaRPr lang="en-GB" sz="2400" b="1" dirty="0"/>
          </a:p>
          <a:p>
            <a:pPr marL="736600" lvl="2" indent="0">
              <a:buClr>
                <a:srgbClr val="181818"/>
              </a:buClr>
              <a:buNone/>
              <a:defRPr/>
            </a:pPr>
            <a:r>
              <a:rPr lang="en-GB" b="1" dirty="0"/>
              <a:t>===Text from RAN3 LS </a:t>
            </a:r>
            <a:r>
              <a:rPr lang="en-GB" sz="1800" b="1" dirty="0">
                <a:hlinkClick r:id="rId2"/>
              </a:rPr>
              <a:t>S2-2102093</a:t>
            </a:r>
            <a:r>
              <a:rPr lang="en-GB" sz="1800" b="1" dirty="0"/>
              <a:t> ===</a:t>
            </a:r>
            <a:endParaRPr lang="en-GB" b="1" dirty="0"/>
          </a:p>
          <a:p>
            <a:pPr marL="736600" lvl="2" indent="0" hangingPunct="0">
              <a:buNone/>
            </a:pPr>
            <a:r>
              <a:rPr lang="en-GB" sz="1600" i="1" dirty="0"/>
              <a:t>“</a:t>
            </a:r>
            <a:r>
              <a:rPr lang="en-US" sz="1600" i="1" dirty="0"/>
              <a:t>RAN3 has discussed the below issue: when perform SRVCC from </a:t>
            </a:r>
            <a:r>
              <a:rPr lang="en-US" sz="1600" b="1" i="1" dirty="0"/>
              <a:t>4G to 3G</a:t>
            </a:r>
            <a:r>
              <a:rPr lang="en-US" sz="1600" i="1" dirty="0"/>
              <a:t>, if the UE was earlier handed over from 5G and having the PS bearer (no voice) from 5G, </a:t>
            </a:r>
            <a:r>
              <a:rPr lang="en-US" sz="1600" i="1" dirty="0" err="1"/>
              <a:t>eNB</a:t>
            </a:r>
            <a:r>
              <a:rPr lang="en-US" sz="1600" i="1" dirty="0"/>
              <a:t> would perform SRVCC with two </a:t>
            </a:r>
            <a:r>
              <a:rPr lang="en-US" sz="1600" i="1" dirty="0" err="1"/>
              <a:t>Iu</a:t>
            </a:r>
            <a:r>
              <a:rPr lang="en-US" sz="1600" i="1" dirty="0"/>
              <a:t> connections (</a:t>
            </a:r>
            <a:r>
              <a:rPr lang="en-US" sz="1600" i="1" dirty="0" err="1"/>
              <a:t>Iu</a:t>
            </a:r>
            <a:r>
              <a:rPr lang="en-US" sz="1600" i="1" dirty="0"/>
              <a:t>-CS and </a:t>
            </a:r>
            <a:r>
              <a:rPr lang="en-US" sz="1600" i="1" dirty="0" err="1"/>
              <a:t>Iu</a:t>
            </a:r>
            <a:r>
              <a:rPr lang="en-US" sz="1600" i="1" dirty="0"/>
              <a:t>-PS) and informs the target RNC. But the Forward Relocation Request message may never be sent to the target node due to the QoS flow established in 5G </a:t>
            </a:r>
            <a:r>
              <a:rPr lang="en-US" sz="1600" b="1" i="1" dirty="0"/>
              <a:t>does not contain</a:t>
            </a:r>
            <a:r>
              <a:rPr lang="en-US" sz="1600" i="1" dirty="0"/>
              <a:t> </a:t>
            </a:r>
            <a:r>
              <a:rPr lang="en-US" sz="1600" b="1" i="1" dirty="0"/>
              <a:t>Transaction Identifier (TI</a:t>
            </a:r>
            <a:r>
              <a:rPr lang="en-US" sz="1600" i="1" dirty="0"/>
              <a:t>) and this TI is mandatory in the Forward Relocation Request message. This causes the </a:t>
            </a:r>
            <a:r>
              <a:rPr lang="en-US" sz="1600" b="1" i="1" dirty="0"/>
              <a:t>SRVCC delay</a:t>
            </a:r>
            <a:r>
              <a:rPr lang="en-US" sz="1600" i="1" dirty="0"/>
              <a:t> and in the worst case could even </a:t>
            </a:r>
            <a:r>
              <a:rPr lang="en-US" sz="1600" b="1" i="1" dirty="0"/>
              <a:t>cause failure</a:t>
            </a:r>
          </a:p>
          <a:p>
            <a:pPr marL="736600" lvl="2" indent="0" hangingPunct="0">
              <a:buNone/>
            </a:pPr>
            <a:endParaRPr lang="en-US" sz="1600" dirty="0"/>
          </a:p>
          <a:p>
            <a:pPr marL="736600" lvl="2" indent="0" hangingPunct="0">
              <a:buNone/>
            </a:pPr>
            <a:r>
              <a:rPr lang="en-GB" sz="1600" b="1" i="1" dirty="0"/>
              <a:t>The issue is general,</a:t>
            </a:r>
            <a:r>
              <a:rPr lang="en-GB" sz="1600" i="1" dirty="0"/>
              <a:t> with </a:t>
            </a:r>
            <a:r>
              <a:rPr lang="en-US" sz="1600" i="1" dirty="0"/>
              <a:t>the introduction of NR, the PS bearers set up at 5G may not be able to </a:t>
            </a:r>
            <a:r>
              <a:rPr lang="en-US" sz="1600" b="1" i="1" dirty="0"/>
              <a:t>handover to 2G/3G</a:t>
            </a:r>
            <a:r>
              <a:rPr lang="en-US" sz="1600" i="1" dirty="0"/>
              <a:t> or vice versa, e.g.: 5G without TI cannot be handed over to 2/3G. Similarly, some E-RABs from 2G/3G cannot be </a:t>
            </a:r>
            <a:r>
              <a:rPr lang="en-US" sz="1600" b="1" i="1" dirty="0"/>
              <a:t>handed over to 5G</a:t>
            </a:r>
            <a:r>
              <a:rPr lang="en-US" sz="1600" i="1" dirty="0"/>
              <a:t>. The </a:t>
            </a:r>
            <a:r>
              <a:rPr lang="en-US" sz="1600" b="1" i="1" dirty="0"/>
              <a:t>mobility procedure may be delayed and in the worst case could fail</a:t>
            </a:r>
            <a:r>
              <a:rPr lang="en-US" sz="1600" i="1" dirty="0"/>
              <a:t>”</a:t>
            </a:r>
          </a:p>
          <a:p>
            <a:pPr lvl="1" hangingPunct="0"/>
            <a:endParaRPr lang="en-US" sz="1800" dirty="0"/>
          </a:p>
          <a:p>
            <a:pPr>
              <a:buClr>
                <a:srgbClr val="181818"/>
              </a:buClr>
              <a:defRPr/>
            </a:pPr>
            <a:endParaRPr lang="en-GB" sz="2400" b="1" dirty="0"/>
          </a:p>
          <a:p>
            <a:pPr marL="0" indent="0">
              <a:buClr>
                <a:srgbClr val="181818"/>
              </a:buClr>
              <a:buNone/>
              <a:tabLst>
                <a:tab pos="5370513" algn="l"/>
              </a:tabLst>
              <a:defRPr/>
            </a:pPr>
            <a:endParaRPr lang="en-US" sz="18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259642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0"/>
            <a:ext cx="5181600" cy="692459"/>
          </a:xfrm>
        </p:spPr>
        <p:txBody>
          <a:bodyPr/>
          <a:lstStyle/>
          <a:p>
            <a:r>
              <a:rPr lang="en-US" b="1" dirty="0"/>
              <a:t>Input documents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87D4094D-19AD-4872-8D75-AEAE31A6B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184344"/>
              </p:ext>
            </p:extLst>
          </p:nvPr>
        </p:nvGraphicFramePr>
        <p:xfrm>
          <a:off x="600635" y="959224"/>
          <a:ext cx="10963836" cy="5069854"/>
        </p:xfrm>
        <a:graphic>
          <a:graphicData uri="http://schemas.openxmlformats.org/drawingml/2006/table">
            <a:tbl>
              <a:tblPr firstRow="1" bandRow="1"/>
              <a:tblGrid>
                <a:gridCol w="1376291">
                  <a:extLst>
                    <a:ext uri="{9D8B030D-6E8A-4147-A177-3AD203B41FA5}">
                      <a16:colId xmlns:a16="http://schemas.microsoft.com/office/drawing/2014/main" val="2690503873"/>
                    </a:ext>
                  </a:extLst>
                </a:gridCol>
                <a:gridCol w="2301139">
                  <a:extLst>
                    <a:ext uri="{9D8B030D-6E8A-4147-A177-3AD203B41FA5}">
                      <a16:colId xmlns:a16="http://schemas.microsoft.com/office/drawing/2014/main" val="3239078578"/>
                    </a:ext>
                  </a:extLst>
                </a:gridCol>
                <a:gridCol w="2441930">
                  <a:extLst>
                    <a:ext uri="{9D8B030D-6E8A-4147-A177-3AD203B41FA5}">
                      <a16:colId xmlns:a16="http://schemas.microsoft.com/office/drawing/2014/main" val="999255228"/>
                    </a:ext>
                  </a:extLst>
                </a:gridCol>
                <a:gridCol w="2461623">
                  <a:extLst>
                    <a:ext uri="{9D8B030D-6E8A-4147-A177-3AD203B41FA5}">
                      <a16:colId xmlns:a16="http://schemas.microsoft.com/office/drawing/2014/main" val="3147849990"/>
                    </a:ext>
                  </a:extLst>
                </a:gridCol>
                <a:gridCol w="2382853">
                  <a:extLst>
                    <a:ext uri="{9D8B030D-6E8A-4147-A177-3AD203B41FA5}">
                      <a16:colId xmlns:a16="http://schemas.microsoft.com/office/drawing/2014/main" val="2678920627"/>
                    </a:ext>
                  </a:extLst>
                </a:gridCol>
              </a:tblGrid>
              <a:tr h="335294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ZTE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Nokia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Cisco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Ericsson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95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S2-2102775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S2-2102311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57841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b="1" dirty="0" err="1"/>
                        <a:t>Tdoc</a:t>
                      </a:r>
                      <a:r>
                        <a:rPr lang="en-US" sz="1400" b="1" dirty="0"/>
                        <a:t> Set1</a:t>
                      </a:r>
                    </a:p>
                    <a:p>
                      <a:r>
                        <a:rPr lang="en-US" sz="1400" dirty="0"/>
                        <a:t>to address </a:t>
                      </a:r>
                      <a:r>
                        <a:rPr lang="en-US" sz="1400" b="1" dirty="0"/>
                        <a:t>Issue#1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23.216: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S2-2102776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23.502</a:t>
                      </a:r>
                      <a:r>
                        <a:rPr lang="en-US" sz="1400" dirty="0"/>
                        <a:t>: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S2-2102763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mirror in </a:t>
                      </a: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S2-2102930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23.216</a:t>
                      </a:r>
                      <a:r>
                        <a:rPr lang="en-US" sz="1400" dirty="0"/>
                        <a:t>: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S2-2102952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23.216</a:t>
                      </a:r>
                      <a:r>
                        <a:rPr lang="en-US" sz="1400" dirty="0"/>
                        <a:t>: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S2-2102279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8083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Proposal: </a:t>
                      </a: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Turn off 4G-&gt;2G/3G PSHO for SRVCC procedure</a:t>
                      </a:r>
                      <a:endParaRPr lang="en-US" sz="1200" b="0" dirty="0"/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Configuration, no impact on product.</a:t>
                      </a:r>
                    </a:p>
                    <a:p>
                      <a:r>
                        <a:rPr lang="en-US" sz="1200" dirty="0"/>
                        <a:t>Turning off PS HO may not be accepted by some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Proposal: </a:t>
                      </a: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MME does not provide PDP Context in Forward Relocation Request if no TI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MME impact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Proposal: </a:t>
                      </a: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MME does not provide PDP Context in Forward Relocation Request if no TI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MME impact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Proposal:  </a:t>
                      </a: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TI is not available, MME assign TI and provide PDP Context in Forward Relocation Request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MME impact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01015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/>
                        <a:t>Tdoc</a:t>
                      </a:r>
                      <a:r>
                        <a:rPr lang="en-US" sz="1400" b="1" dirty="0"/>
                        <a:t> Set2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to address both </a:t>
                      </a:r>
                      <a:r>
                        <a:rPr lang="en-US" sz="1400" b="1" dirty="0"/>
                        <a:t>Issue#1 &amp; Issue#2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23.502: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S2-2102777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mirror in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S2-2102778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23.502: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S2-2102280</a:t>
                      </a:r>
                      <a:endParaRPr lang="en-GB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mirror in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S2-2102281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71004"/>
                  </a:ext>
                </a:extLst>
              </a:tr>
              <a:tr h="36068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Proposal: MME provide new indication to </a:t>
                      </a:r>
                      <a:r>
                        <a:rPr lang="en-US" sz="1400" dirty="0" err="1"/>
                        <a:t>eNB</a:t>
                      </a:r>
                      <a:r>
                        <a:rPr lang="en-US" sz="1400" dirty="0"/>
                        <a:t> to control EUTRAN to GERAN/UTRAN HO.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Requires upgrade of </a:t>
                      </a:r>
                      <a:r>
                        <a:rPr lang="en-US" sz="1400" dirty="0" err="1"/>
                        <a:t>eNB</a:t>
                      </a:r>
                      <a:r>
                        <a:rPr lang="en-US" sz="1400" dirty="0"/>
                        <a:t> and MME.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Proposal: In addition to ZTE proposal, MME also provides indication to control EUTRAN to NG-RAN HO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Requires upgrade of </a:t>
                      </a:r>
                      <a:r>
                        <a:rPr lang="en-US" sz="1400" dirty="0" err="1"/>
                        <a:t>eNB</a:t>
                      </a:r>
                      <a:r>
                        <a:rPr lang="en-US" sz="1400" dirty="0"/>
                        <a:t> and MME.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513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LS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S2-2102751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S2-2102278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044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78475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42" y="186082"/>
            <a:ext cx="5181600" cy="692459"/>
          </a:xfrm>
        </p:spPr>
        <p:txBody>
          <a:bodyPr/>
          <a:lstStyle/>
          <a:p>
            <a:r>
              <a:rPr lang="en-US" b="1" dirty="0"/>
              <a:t>Discussion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F7C886-74F4-4EE6-999E-E2D2447B08F1}"/>
              </a:ext>
            </a:extLst>
          </p:cNvPr>
          <p:cNvSpPr txBox="1">
            <a:spLocks/>
          </p:cNvSpPr>
          <p:nvPr/>
        </p:nvSpPr>
        <p:spPr>
          <a:xfrm>
            <a:off x="276574" y="1102659"/>
            <a:ext cx="10809282" cy="54415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Question</a:t>
            </a:r>
            <a:r>
              <a:rPr lang="en-US" sz="2400" dirty="0"/>
              <a:t>: Is </a:t>
            </a:r>
            <a:r>
              <a:rPr lang="en-US" sz="2400" dirty="0" err="1"/>
              <a:t>Tdoc</a:t>
            </a:r>
            <a:r>
              <a:rPr lang="en-US" sz="2400" dirty="0"/>
              <a:t> set 2 </a:t>
            </a:r>
            <a:r>
              <a:rPr lang="en-US" sz="1800" dirty="0"/>
              <a:t>(addressing general PS HO issue) </a:t>
            </a:r>
            <a:r>
              <a:rPr lang="en-US" sz="2400" dirty="0"/>
              <a:t>sufficient? Or both </a:t>
            </a:r>
            <a:r>
              <a:rPr lang="en-US" sz="2400" dirty="0" err="1"/>
              <a:t>Tdoc</a:t>
            </a:r>
            <a:r>
              <a:rPr lang="en-US" sz="2400" dirty="0"/>
              <a:t> set 1 </a:t>
            </a:r>
            <a:r>
              <a:rPr lang="en-US" sz="1800" dirty="0"/>
              <a:t>(addressing SRVCC) </a:t>
            </a:r>
            <a:r>
              <a:rPr lang="en-US" sz="2400" dirty="0"/>
              <a:t>and </a:t>
            </a:r>
            <a:r>
              <a:rPr lang="en-US" sz="2400" dirty="0" err="1"/>
              <a:t>Tdoc</a:t>
            </a:r>
            <a:r>
              <a:rPr lang="en-US" sz="2400" dirty="0"/>
              <a:t> set 2 are needed? </a:t>
            </a:r>
          </a:p>
          <a:p>
            <a:pPr lvl="1"/>
            <a:r>
              <a:rPr lang="en-US" sz="2400" dirty="0"/>
              <a:t>If only set 2 is needed, the following is proposed:</a:t>
            </a:r>
          </a:p>
          <a:p>
            <a:pPr lvl="2"/>
            <a:r>
              <a:rPr lang="en-US" dirty="0"/>
              <a:t>For general PS HO issue,  take 23.502:</a:t>
            </a:r>
            <a:r>
              <a:rPr lang="en-GB" b="1" kern="1200" dirty="0">
                <a:hlinkClick r:id="rId2"/>
              </a:rPr>
              <a:t>S2-2102280</a:t>
            </a:r>
            <a:r>
              <a:rPr lang="en-GB" b="1" kern="1200" dirty="0"/>
              <a:t> </a:t>
            </a:r>
            <a:r>
              <a:rPr lang="en-GB" kern="1200" dirty="0"/>
              <a:t>(Ericsson) as baseline</a:t>
            </a:r>
          </a:p>
          <a:p>
            <a:pPr lvl="2"/>
            <a:r>
              <a:rPr lang="en-GB" kern="1200" dirty="0"/>
              <a:t>For LS out, take </a:t>
            </a:r>
            <a:r>
              <a:rPr lang="en-GB" b="1" kern="1200" dirty="0">
                <a:hlinkClick r:id="rId3"/>
              </a:rPr>
              <a:t>S2-2102751</a:t>
            </a:r>
            <a:r>
              <a:rPr lang="en-US" b="1" dirty="0"/>
              <a:t> </a:t>
            </a:r>
            <a:r>
              <a:rPr lang="en-US" dirty="0"/>
              <a:t>(Nokia) as baseline</a:t>
            </a:r>
            <a:r>
              <a:rPr lang="en-GB" kern="1200" dirty="0"/>
              <a:t> </a:t>
            </a:r>
          </a:p>
          <a:p>
            <a:pPr lvl="2"/>
            <a:endParaRPr lang="en-GB" kern="1200" dirty="0"/>
          </a:p>
          <a:p>
            <a:pPr lvl="1"/>
            <a:r>
              <a:rPr lang="en-GB" sz="2400" kern="1200" dirty="0"/>
              <a:t>If both set 1 and set 2 are needed, the following is proposed:</a:t>
            </a:r>
          </a:p>
          <a:p>
            <a:pPr lvl="2"/>
            <a:r>
              <a:rPr lang="en-US" dirty="0"/>
              <a:t>For SRVCC specific issue, take 23.216 </a:t>
            </a:r>
            <a:r>
              <a:rPr lang="en-GB" b="1" kern="1200" dirty="0">
                <a:hlinkClick r:id="rId4"/>
              </a:rPr>
              <a:t>S2-2102776</a:t>
            </a:r>
            <a:r>
              <a:rPr lang="en-GB" b="1" kern="1200" dirty="0"/>
              <a:t> </a:t>
            </a:r>
            <a:r>
              <a:rPr lang="en-GB" kern="1200" dirty="0"/>
              <a:t>(</a:t>
            </a:r>
            <a:r>
              <a:rPr lang="en-US" dirty="0"/>
              <a:t>ZTE</a:t>
            </a:r>
            <a:r>
              <a:rPr lang="en-GB" kern="1200" dirty="0"/>
              <a:t>) as baseline</a:t>
            </a:r>
          </a:p>
          <a:p>
            <a:pPr lvl="2"/>
            <a:r>
              <a:rPr lang="en-US" dirty="0"/>
              <a:t>For general PS HO issue,  take 23.502:</a:t>
            </a:r>
            <a:r>
              <a:rPr lang="en-GB" b="1" kern="1200" dirty="0">
                <a:hlinkClick r:id="rId2"/>
              </a:rPr>
              <a:t>S2-2102280</a:t>
            </a:r>
            <a:r>
              <a:rPr lang="en-GB" b="1" kern="1200" dirty="0"/>
              <a:t> </a:t>
            </a:r>
            <a:r>
              <a:rPr lang="en-GB" kern="1200" dirty="0"/>
              <a:t>(</a:t>
            </a:r>
            <a:r>
              <a:rPr lang="en-US" dirty="0"/>
              <a:t>Ericsson</a:t>
            </a:r>
            <a:r>
              <a:rPr lang="en-GB" kern="1200" dirty="0"/>
              <a:t>) as baseline</a:t>
            </a:r>
          </a:p>
          <a:p>
            <a:pPr lvl="2"/>
            <a:r>
              <a:rPr lang="en-GB" kern="1200" dirty="0"/>
              <a:t>For LS out, take </a:t>
            </a:r>
            <a:r>
              <a:rPr lang="en-GB" b="1" kern="1200" dirty="0">
                <a:hlinkClick r:id="rId3"/>
              </a:rPr>
              <a:t>S2-2102751</a:t>
            </a:r>
            <a:r>
              <a:rPr lang="en-US" b="1" dirty="0"/>
              <a:t> </a:t>
            </a:r>
            <a:r>
              <a:rPr lang="en-US" dirty="0"/>
              <a:t>(Nokia) as baseline</a:t>
            </a:r>
            <a:r>
              <a:rPr lang="en-GB" kern="1200" dirty="0"/>
              <a:t> </a:t>
            </a:r>
          </a:p>
          <a:p>
            <a:pPr marL="0" indent="0">
              <a:buNone/>
            </a:pPr>
            <a:endParaRPr lang="en-GB" sz="2400" kern="1200" dirty="0">
              <a:highlight>
                <a:srgbClr val="00FFFF"/>
              </a:highlight>
            </a:endParaRPr>
          </a:p>
          <a:p>
            <a:pPr lvl="1"/>
            <a:r>
              <a:rPr lang="en-GB" sz="2400" kern="1200" dirty="0"/>
              <a:t>Ericsson recommends to go for both sets, as set 1 can avoid </a:t>
            </a:r>
            <a:r>
              <a:rPr lang="en-GB" sz="2400" kern="1200" dirty="0" err="1"/>
              <a:t>eNB</a:t>
            </a:r>
            <a:r>
              <a:rPr lang="en-GB" sz="2400" kern="1200" dirty="0"/>
              <a:t> upgrade. </a:t>
            </a:r>
          </a:p>
          <a:p>
            <a:endParaRPr lang="en-GB" sz="2400" kern="1200" dirty="0"/>
          </a:p>
          <a:p>
            <a:endParaRPr lang="en-GB" sz="2400" kern="1200" dirty="0"/>
          </a:p>
          <a:p>
            <a:endParaRPr lang="en-GB" sz="2400" kern="1200" dirty="0"/>
          </a:p>
          <a:p>
            <a:pPr lvl="1"/>
            <a:endParaRPr lang="en-GB" sz="2400" b="1" kern="1200" dirty="0"/>
          </a:p>
          <a:p>
            <a:pPr lvl="1"/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816541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/>
          </p:cNvSpPr>
          <p:nvPr/>
        </p:nvSpPr>
        <p:spPr bwMode="auto">
          <a:xfrm>
            <a:off x="1977477" y="2718262"/>
            <a:ext cx="7772400" cy="79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de-DE" sz="4400" dirty="0"/>
              <a:t>Thank You!</a:t>
            </a:r>
            <a:endParaRPr lang="en-US" altLang="de-DE" sz="4400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de-DE" sz="44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13847</TotalTime>
  <Words>642</Words>
  <Application>Microsoft Office PowerPoint</Application>
  <PresentationFormat>Widescreen</PresentationFormat>
  <Paragraphs>86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 </vt:lpstr>
      <vt:lpstr>Arial</vt:lpstr>
      <vt:lpstr>Calibri</vt:lpstr>
      <vt:lpstr>Calibri Light</vt:lpstr>
      <vt:lpstr>Ericsson Hilda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Ericsson r01</cp:lastModifiedBy>
  <cp:revision>2019</cp:revision>
  <dcterms:created xsi:type="dcterms:W3CDTF">2008-08-30T09:32:10Z</dcterms:created>
  <dcterms:modified xsi:type="dcterms:W3CDTF">2021-04-09T13:18:10Z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</Properties>
</file>