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7"/>
  </p:notesMasterIdLst>
  <p:sldIdLst>
    <p:sldId id="256" r:id="rId2"/>
    <p:sldId id="257" r:id="rId3"/>
    <p:sldId id="280" r:id="rId4"/>
    <p:sldId id="281" r:id="rId5"/>
    <p:sldId id="266"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EEB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7" d="100"/>
          <a:sy n="57" d="100"/>
        </p:scale>
        <p:origin x="4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74D752-6E12-4575-ADA4-AE6CFD81E7CF}" type="datetimeFigureOut">
              <a:rPr lang="zh-CN" altLang="en-US" smtClean="0"/>
              <a:t>2021/4/15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2CAF65-5130-4458-B2DA-A6B9D650F9AF}" type="slidenum">
              <a:rPr lang="zh-CN" altLang="en-US" smtClean="0"/>
              <a:t>‹#›</a:t>
            </a:fld>
            <a:endParaRPr lang="zh-CN" altLang="en-US"/>
          </a:p>
        </p:txBody>
      </p:sp>
    </p:spTree>
    <p:extLst>
      <p:ext uri="{BB962C8B-B14F-4D97-AF65-F5344CB8AC3E}">
        <p14:creationId xmlns:p14="http://schemas.microsoft.com/office/powerpoint/2010/main" val="536652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64458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1123436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468588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241739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1915101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775968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880517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44879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30948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2292381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576752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169848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3gpp.org/ftp/tsg_sa/WG2_Arch/TSGS2_144e_Electronic/Docs/S2-2102234.zip" TargetMode="External"/><Relationship Id="rId2" Type="http://schemas.openxmlformats.org/officeDocument/2006/relationships/hyperlink" Target="https://www.3gpp.org/ftp/tsg_sa/WG2_Arch/TSGS2_144E_Electronic/INBOX/Revisions/S2-2102165r01.zi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3gpp.org/ftp/tsg_sa/WG2_Arch/TSGS2_144e_Electronic/Docs/S2-2102165.zip" TargetMode="External"/><Relationship Id="rId2" Type="http://schemas.openxmlformats.org/officeDocument/2006/relationships/hyperlink" Target="https://www.3gpp.org/ftp/tsg_sa/WG2_Arch/TSGS2_144e_Electronic/Docs/S2-2102234.zi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609969" y="2400178"/>
            <a:ext cx="9144000" cy="2387600"/>
          </a:xfrm>
        </p:spPr>
        <p:txBody>
          <a:bodyPr>
            <a:normAutofit fontScale="90000"/>
          </a:bodyPr>
          <a:lstStyle/>
          <a:p>
            <a:r>
              <a:rPr lang="en-US" altLang="zh-CN" b="1" dirty="0"/>
              <a:t>SA2#144E CC2</a:t>
            </a:r>
            <a:br>
              <a:rPr lang="en-US" altLang="zh-CN" b="1" dirty="0"/>
            </a:br>
            <a:r>
              <a:rPr lang="en-US" altLang="zh-CN" b="1" dirty="0"/>
              <a:t>Disabling and </a:t>
            </a:r>
            <a:br>
              <a:rPr lang="en-US" altLang="zh-CN" b="1" dirty="0"/>
            </a:br>
            <a:r>
              <a:rPr lang="en-US" altLang="zh-CN" b="1" dirty="0"/>
              <a:t>Re-Enabling N1 mode</a:t>
            </a:r>
            <a:br>
              <a:rPr lang="en-US" altLang="zh-CN" b="1" dirty="0"/>
            </a:br>
            <a:r>
              <a:rPr lang="en-US" altLang="zh-CN" b="1" dirty="0"/>
              <a:t>AI 4.1</a:t>
            </a:r>
            <a:endParaRPr lang="zh-CN" altLang="en-US" b="1" dirty="0"/>
          </a:p>
        </p:txBody>
      </p:sp>
    </p:spTree>
    <p:extLst>
      <p:ext uri="{BB962C8B-B14F-4D97-AF65-F5344CB8AC3E}">
        <p14:creationId xmlns:p14="http://schemas.microsoft.com/office/powerpoint/2010/main" val="3990790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Introduction / background</a:t>
            </a:r>
            <a:endParaRPr lang="zh-CN" altLang="en-US" b="1" dirty="0"/>
          </a:p>
        </p:txBody>
      </p:sp>
      <p:sp>
        <p:nvSpPr>
          <p:cNvPr id="3" name="内容占位符 2"/>
          <p:cNvSpPr>
            <a:spLocks noGrp="1"/>
          </p:cNvSpPr>
          <p:nvPr>
            <p:ph idx="1"/>
          </p:nvPr>
        </p:nvSpPr>
        <p:spPr/>
        <p:txBody>
          <a:bodyPr>
            <a:normAutofit fontScale="62500" lnSpcReduction="20000"/>
          </a:bodyPr>
          <a:lstStyle/>
          <a:p>
            <a:pPr marL="0" indent="0">
              <a:buNone/>
            </a:pPr>
            <a:r>
              <a:rPr lang="en-US" altLang="zh-CN" dirty="0"/>
              <a:t>R16 maintenance topic/ </a:t>
            </a:r>
            <a:r>
              <a:rPr lang="en-GB" b="1" dirty="0"/>
              <a:t>LS on interworking to 5GS with N26 due to UE’s N1 mode capability disabling/enabling: C1-207531/S2-2100037</a:t>
            </a:r>
          </a:p>
          <a:p>
            <a:pPr lvl="0"/>
            <a:r>
              <a:rPr lang="en-GB" i="1" dirty="0"/>
              <a:t>The UE operating in single-registration mode has disabled its N1 mode capability when registered in 5G and then moves to 4G of the current PLMN with N26 interface supported.</a:t>
            </a:r>
            <a:endParaRPr lang="fr-FR" dirty="0"/>
          </a:p>
          <a:p>
            <a:pPr lvl="0"/>
            <a:r>
              <a:rPr lang="en-GB" i="1" dirty="0"/>
              <a:t>The UE initiates an EPS attach or TAU procedure in 4G during which the UE will indicate N1 mode is not supported.</a:t>
            </a:r>
            <a:endParaRPr lang="fr-FR" dirty="0"/>
          </a:p>
          <a:p>
            <a:pPr lvl="0"/>
            <a:r>
              <a:rPr lang="en-GB" i="1" dirty="0"/>
              <a:t>Hereafter, the UE requests to establish a new PDN connection in 4G during which the UE will not generate the PDU session ID included in the (e)PCO IE to the network and the network will not include the mapped PDU session parameters (e.g. QoS flow descriptions,</a:t>
            </a:r>
            <a:r>
              <a:rPr lang="en-GB" dirty="0"/>
              <a:t> </a:t>
            </a:r>
            <a:r>
              <a:rPr lang="en-GB" i="1" dirty="0"/>
              <a:t>Session-AMBR, QoS rules) included in the (e)PCO IE to the UE.</a:t>
            </a:r>
            <a:endParaRPr lang="fr-FR" dirty="0"/>
          </a:p>
          <a:p>
            <a:pPr lvl="0"/>
            <a:r>
              <a:rPr lang="en-GB" i="1" dirty="0"/>
              <a:t>The UE re-enables its N1 mode capability in 4G and then moves back to 5G.</a:t>
            </a:r>
            <a:endParaRPr lang="fr-FR" dirty="0"/>
          </a:p>
          <a:p>
            <a:pPr marL="0" indent="0" hangingPunct="0">
              <a:buNone/>
            </a:pPr>
            <a:r>
              <a:rPr lang="en-GB" dirty="0"/>
              <a:t>As in step (3), there is no mapped PDU session parameters included in the PDN connection, this PDN connection cannot be transferred to 5G in step (4). </a:t>
            </a:r>
          </a:p>
          <a:p>
            <a:pPr hangingPunct="0"/>
            <a:r>
              <a:rPr lang="en-GB" dirty="0"/>
              <a:t>If in above step (3), a combo PGW-C+SMF was selected for the PDN connection, whether and how to maintain the session continuity for this PDN connection when moving back to 5G?</a:t>
            </a:r>
            <a:endParaRPr lang="fr-FR" dirty="0"/>
          </a:p>
          <a:p>
            <a:pPr lvl="0" fontAlgn="auto" hangingPunct="0"/>
            <a:r>
              <a:rPr lang="en-GB" dirty="0"/>
              <a:t>If in above step (3), a standalone PGW was selected for the PDN connection, whether and how to maintain the session continuity for this PDN connection when moving back to 5G?</a:t>
            </a:r>
            <a:endParaRPr lang="fr-FR" dirty="0"/>
          </a:p>
          <a:p>
            <a:pPr marL="0" indent="0">
              <a:buNone/>
            </a:pPr>
            <a:endParaRPr lang="en-US" altLang="zh-CN" dirty="0"/>
          </a:p>
        </p:txBody>
      </p:sp>
    </p:spTree>
    <p:extLst>
      <p:ext uri="{BB962C8B-B14F-4D97-AF65-F5344CB8AC3E}">
        <p14:creationId xmlns:p14="http://schemas.microsoft.com/office/powerpoint/2010/main" val="201957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4660" y="-17624"/>
            <a:ext cx="10515600" cy="989897"/>
          </a:xfrm>
        </p:spPr>
        <p:txBody>
          <a:bodyPr/>
          <a:lstStyle/>
          <a:p>
            <a:r>
              <a:rPr lang="en-US" altLang="zh-CN" b="1" dirty="0"/>
              <a:t>Proposals (Rel-17)</a:t>
            </a:r>
            <a:endParaRPr lang="zh-CN" altLang="en-US" b="1" dirty="0"/>
          </a:p>
        </p:txBody>
      </p:sp>
      <p:sp>
        <p:nvSpPr>
          <p:cNvPr id="3" name="内容占位符 2"/>
          <p:cNvSpPr>
            <a:spLocks noGrp="1"/>
          </p:cNvSpPr>
          <p:nvPr>
            <p:ph idx="1"/>
          </p:nvPr>
        </p:nvSpPr>
        <p:spPr>
          <a:xfrm>
            <a:off x="838199" y="1307938"/>
            <a:ext cx="10647947" cy="5181093"/>
          </a:xfrm>
        </p:spPr>
        <p:txBody>
          <a:bodyPr>
            <a:noAutofit/>
          </a:bodyPr>
          <a:lstStyle/>
          <a:p>
            <a:r>
              <a:rPr lang="fr-FR" sz="2000" u="sng" dirty="0">
                <a:hlinkClick r:id="rId2"/>
              </a:rPr>
              <a:t>S2-2102165r01.zip</a:t>
            </a:r>
            <a:r>
              <a:rPr lang="en-US" sz="2000" dirty="0"/>
              <a:t>: UE to allocate PDU Session ID during PDN connection establishment even when N1 mode is disabled in the UE.</a:t>
            </a:r>
          </a:p>
          <a:p>
            <a:pPr lvl="1"/>
            <a:r>
              <a:rPr lang="en-US" sz="1800" dirty="0"/>
              <a:t>Same PDU Session ID remains valid for the life time of PDN connection / PDU Session, even when the N1 mode is disabled,</a:t>
            </a:r>
            <a:r>
              <a:rPr lang="en-US" sz="1800" b="1" dirty="0"/>
              <a:t>.</a:t>
            </a:r>
          </a:p>
          <a:p>
            <a:pPr lvl="1"/>
            <a:r>
              <a:rPr lang="en-US" sz="1800" dirty="0"/>
              <a:t>Following compromise was offered: Functionality optional for the UE (“UE may..”)</a:t>
            </a:r>
          </a:p>
          <a:p>
            <a:pPr lvl="1"/>
            <a:r>
              <a:rPr lang="en-US" sz="1800" dirty="0"/>
              <a:t>Supported by: Qualcomm, Nokia, Ericsson, ZTE, Samsung, </a:t>
            </a:r>
          </a:p>
          <a:p>
            <a:pPr lvl="1"/>
            <a:endParaRPr lang="en-US" sz="1800" dirty="0"/>
          </a:p>
          <a:p>
            <a:r>
              <a:rPr lang="en-US" sz="2000" b="1" u="sng" dirty="0">
                <a:hlinkClick r:id="rId3"/>
              </a:rPr>
              <a:t>S2-2102234 </a:t>
            </a:r>
            <a:r>
              <a:rPr lang="en-US" sz="2000" dirty="0"/>
              <a:t>: When N1 mode is re-enabled UE to initiate bearer resource modification to allocate and provide PDU Session ID to the network.</a:t>
            </a:r>
          </a:p>
          <a:p>
            <a:pPr lvl="1"/>
            <a:r>
              <a:rPr lang="en-US" sz="1800" dirty="0">
                <a:highlight>
                  <a:srgbClr val="FFFFFF"/>
                </a:highlight>
              </a:rPr>
              <a:t>SMF decides to either provide the latest PDU Session ID to the PCF (PDU Session ID change in PCF, CHF, exposure </a:t>
            </a:r>
            <a:r>
              <a:rPr lang="en-US" sz="1800" dirty="0" err="1">
                <a:highlight>
                  <a:srgbClr val="FFFFFF"/>
                </a:highlight>
              </a:rPr>
              <a:t>etc</a:t>
            </a:r>
            <a:r>
              <a:rPr lang="en-US" sz="1800" dirty="0">
                <a:highlight>
                  <a:srgbClr val="FFFFFF"/>
                </a:highlight>
              </a:rPr>
              <a:t>), </a:t>
            </a:r>
          </a:p>
          <a:p>
            <a:pPr marL="457200" lvl="1" indent="0">
              <a:buNone/>
            </a:pPr>
            <a:r>
              <a:rPr lang="en-US" sz="1800" dirty="0">
                <a:highlight>
                  <a:srgbClr val="FFFFFF"/>
                </a:highlight>
              </a:rPr>
              <a:t>OR</a:t>
            </a:r>
          </a:p>
          <a:p>
            <a:pPr lvl="1"/>
            <a:r>
              <a:rPr lang="en-US" sz="1800" dirty="0">
                <a:highlight>
                  <a:srgbClr val="FFFFFF"/>
                </a:highlight>
              </a:rPr>
              <a:t>SMF to maintain a local mapping of UE provided PDU Session ID and PDU Session ID (no network tracing possible</a:t>
            </a:r>
          </a:p>
          <a:p>
            <a:pPr lvl="1"/>
            <a:r>
              <a:rPr lang="en-US" sz="1800" dirty="0"/>
              <a:t>Supported by: Huawei, MediaTek</a:t>
            </a:r>
          </a:p>
          <a:p>
            <a:endParaRPr lang="en-US" sz="2000" dirty="0"/>
          </a:p>
          <a:p>
            <a:endParaRPr lang="en-US" altLang="zh-CN" sz="1600" dirty="0"/>
          </a:p>
        </p:txBody>
      </p:sp>
    </p:spTree>
    <p:extLst>
      <p:ext uri="{BB962C8B-B14F-4D97-AF65-F5344CB8AC3E}">
        <p14:creationId xmlns:p14="http://schemas.microsoft.com/office/powerpoint/2010/main" val="1749843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9BB35-1290-411D-9A5A-98E723BE1BFA}"/>
              </a:ext>
            </a:extLst>
          </p:cNvPr>
          <p:cNvSpPr>
            <a:spLocks noGrp="1"/>
          </p:cNvSpPr>
          <p:nvPr>
            <p:ph type="title"/>
          </p:nvPr>
        </p:nvSpPr>
        <p:spPr/>
        <p:txBody>
          <a:bodyPr/>
          <a:lstStyle/>
          <a:p>
            <a:r>
              <a:rPr lang="en-US" dirty="0"/>
              <a:t>show of hands</a:t>
            </a:r>
          </a:p>
        </p:txBody>
      </p:sp>
      <p:sp>
        <p:nvSpPr>
          <p:cNvPr id="3" name="Content Placeholder 2">
            <a:extLst>
              <a:ext uri="{FF2B5EF4-FFF2-40B4-BE49-F238E27FC236}">
                <a16:creationId xmlns:a16="http://schemas.microsoft.com/office/drawing/2014/main" id="{6AF890A7-F04D-4863-A642-F5F39DDF6227}"/>
              </a:ext>
            </a:extLst>
          </p:cNvPr>
          <p:cNvSpPr>
            <a:spLocks noGrp="1"/>
          </p:cNvSpPr>
          <p:nvPr>
            <p:ph idx="1"/>
          </p:nvPr>
        </p:nvSpPr>
        <p:spPr/>
        <p:txBody>
          <a:bodyPr>
            <a:normAutofit/>
          </a:bodyPr>
          <a:lstStyle/>
          <a:p>
            <a:endParaRPr lang="en-US" dirty="0"/>
          </a:p>
          <a:p>
            <a:r>
              <a:rPr lang="en-GB" b="1" u="sng" dirty="0">
                <a:hlinkClick r:id="rId2"/>
              </a:rPr>
              <a:t>S2-2102234 </a:t>
            </a:r>
            <a:r>
              <a:rPr lang="en-GB" dirty="0"/>
              <a:t>:  </a:t>
            </a:r>
            <a:r>
              <a:rPr lang="fr-FR" dirty="0" err="1"/>
              <a:t>when</a:t>
            </a:r>
            <a:r>
              <a:rPr lang="fr-FR" dirty="0"/>
              <a:t> the N1 </a:t>
            </a:r>
            <a:r>
              <a:rPr lang="fr-FR" dirty="0" err="1"/>
              <a:t>capability</a:t>
            </a:r>
            <a:r>
              <a:rPr lang="fr-FR" dirty="0"/>
              <a:t> </a:t>
            </a:r>
            <a:r>
              <a:rPr lang="fr-FR" dirty="0" err="1"/>
              <a:t>is</a:t>
            </a:r>
            <a:r>
              <a:rPr lang="fr-FR" dirty="0"/>
              <a:t> </a:t>
            </a:r>
            <a:r>
              <a:rPr lang="fr-FR" dirty="0" err="1"/>
              <a:t>recovered</a:t>
            </a:r>
            <a:r>
              <a:rPr lang="fr-FR" dirty="0"/>
              <a:t> the UE </a:t>
            </a:r>
            <a:r>
              <a:rPr lang="fr-FR" dirty="0" err="1"/>
              <a:t>provides</a:t>
            </a:r>
            <a:r>
              <a:rPr lang="fr-FR" dirty="0"/>
              <a:t> a new PDU Session ID for the PDN </a:t>
            </a:r>
            <a:r>
              <a:rPr lang="fr-FR" dirty="0" err="1"/>
              <a:t>connection</a:t>
            </a:r>
            <a:r>
              <a:rPr lang="fr-FR" dirty="0"/>
              <a:t>. </a:t>
            </a:r>
          </a:p>
          <a:p>
            <a:pPr lvl="1"/>
            <a:r>
              <a:rPr lang="fr-FR" dirty="0"/>
              <a:t>Yes:</a:t>
            </a:r>
          </a:p>
          <a:p>
            <a:pPr lvl="1"/>
            <a:r>
              <a:rPr lang="fr-FR" dirty="0"/>
              <a:t>No:</a:t>
            </a:r>
          </a:p>
          <a:p>
            <a:pPr marL="457200" lvl="1" indent="0">
              <a:buNone/>
            </a:pPr>
            <a:endParaRPr lang="fr-FR" dirty="0"/>
          </a:p>
          <a:p>
            <a:r>
              <a:rPr lang="en-GB" b="1" u="sng" dirty="0">
                <a:hlinkClick r:id="rId3"/>
              </a:rPr>
              <a:t>S2-2102165</a:t>
            </a:r>
            <a:r>
              <a:rPr lang="en-GB" b="1" u="sng" dirty="0"/>
              <a:t>:</a:t>
            </a:r>
            <a:r>
              <a:rPr lang="en-GB" dirty="0"/>
              <a:t> Only one PDU Session id valid for the life time of PDN connection / PDU Session</a:t>
            </a:r>
          </a:p>
          <a:p>
            <a:pPr lvl="1"/>
            <a:r>
              <a:rPr lang="fr-FR" dirty="0"/>
              <a:t>Yes:</a:t>
            </a:r>
          </a:p>
          <a:p>
            <a:pPr lvl="1"/>
            <a:r>
              <a:rPr lang="fr-FR" dirty="0"/>
              <a:t>No:</a:t>
            </a:r>
            <a:endParaRPr lang="en-US" sz="1600" dirty="0"/>
          </a:p>
        </p:txBody>
      </p:sp>
    </p:spTree>
    <p:extLst>
      <p:ext uri="{BB962C8B-B14F-4D97-AF65-F5344CB8AC3E}">
        <p14:creationId xmlns:p14="http://schemas.microsoft.com/office/powerpoint/2010/main" val="2336463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p:txBody>
          <a:bodyPr/>
          <a:lstStyle/>
          <a:p>
            <a:pPr eaLnBrk="1" hangingPunct="1"/>
            <a:r>
              <a:rPr lang="en-US" altLang="zh-CN" b="1" dirty="0">
                <a:ea typeface="宋体" panose="02010600030101010101" pitchFamily="2" charset="-122"/>
              </a:rPr>
              <a:t>THANK YOU </a:t>
            </a:r>
            <a:endParaRPr lang="zh-CN" altLang="en-US" b="1" dirty="0">
              <a:ea typeface="宋体" panose="02010600030101010101" pitchFamily="2" charset="-122"/>
            </a:endParaRPr>
          </a:p>
        </p:txBody>
      </p:sp>
      <p:sp>
        <p:nvSpPr>
          <p:cNvPr id="9219" name="文本占位符 2"/>
          <p:cNvSpPr>
            <a:spLocks noGrp="1"/>
          </p:cNvSpPr>
          <p:nvPr>
            <p:ph type="body" idx="1"/>
          </p:nvPr>
        </p:nvSpPr>
        <p:spPr/>
        <p:txBody>
          <a:bodyPr rtlCol="0">
            <a:normAutofit/>
          </a:bodyPr>
          <a:lstStyle/>
          <a:p>
            <a:pPr eaLnBrk="1" fontAlgn="auto" hangingPunct="1">
              <a:spcAft>
                <a:spcPts val="0"/>
              </a:spcAft>
              <a:defRPr/>
            </a:pPr>
            <a:endParaRPr lang="zh-CN" altLang="en-US">
              <a:ea typeface="宋体" panose="02010600030101010101" pitchFamily="2" charset="-122"/>
            </a:endParaRPr>
          </a:p>
        </p:txBody>
      </p:sp>
    </p:spTree>
    <p:extLst>
      <p:ext uri="{BB962C8B-B14F-4D97-AF65-F5344CB8AC3E}">
        <p14:creationId xmlns:p14="http://schemas.microsoft.com/office/powerpoint/2010/main" val="358752642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950</TotalTime>
  <Words>494</Words>
  <Application>Microsoft Office PowerPoint</Application>
  <PresentationFormat>Widescreen</PresentationFormat>
  <Paragraphs>31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主题</vt:lpstr>
      <vt:lpstr>SA2#144E CC2 Disabling and  Re-Enabling N1 mode AI 4.1</vt:lpstr>
      <vt:lpstr>Introduction / background</vt:lpstr>
      <vt:lpstr>Proposals (Rel-17)</vt:lpstr>
      <vt:lpstr>show of hands</vt:lpstr>
      <vt:lpstr>THANK YOU </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5MBS Cooperation Call</dc:title>
  <dc:creator>Huawei User</dc:creator>
  <cp:lastModifiedBy>LTHM0</cp:lastModifiedBy>
  <cp:revision>213</cp:revision>
  <dcterms:created xsi:type="dcterms:W3CDTF">2020-08-20T00:45:21Z</dcterms:created>
  <dcterms:modified xsi:type="dcterms:W3CDTF">2021-04-15T11:47:55Z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1597650566</vt:lpwstr>
  </property>
  <property fmtid="{D5CDD505-2E9C-101B-9397-08002B2CF9AE}" pid="6" name="_2015_ms_pID_725343">
    <vt:lpwstr>(2)A8MJJDcpDKn6lk0yhvtFm4BJuaccZ8pyvb5Y9p8poeF4Vp3L0PtZpd5k7fQVRAAeSyiIkJMJ
txIQ/9M2toetz/6ym0ZoSnuTSXjj7n0gpuTESYtwBFxsP+4TcyNLUyC3Rg/XodYi15H/qdLV
l6EmupLBBa78IrE/fHYB4yAcJhe4UiKIuJFDWbWEr7k4bSvUQigGZ7cd5IqfDN8/cJOZr3xq
/uYvEFZJ34LAiBs6sT</vt:lpwstr>
  </property>
  <property fmtid="{D5CDD505-2E9C-101B-9397-08002B2CF9AE}" pid="7" name="_2015_ms_pID_7253431">
    <vt:lpwstr>plFcIBVVu4QBRL4KDYMH9Sh/68k9cF2YH84OR7aPAKdCbLq50ixeun
uhsi+Q1AT7XQmT+BGcTqzMkU6AEaRODCZPtdxsO0uPSTQtNYaLXIKhoVYQsbgtWXdER+eCtU
itOf76ndUdZTXlO4agUD8QFzI6oY9zRoNJA2rUtiqrIeALJEcEG4l8qdXIjutJcXVAGFvOkL
g8KscU4/Kc0242aY</vt:lpwstr>
  </property>
</Properties>
</file>