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9"/>
  </p:notesMasterIdLst>
  <p:handoutMasterIdLst>
    <p:handoutMasterId r:id="rId10"/>
  </p:handoutMasterIdLst>
  <p:sldIdLst>
    <p:sldId id="303" r:id="rId6"/>
    <p:sldId id="15056" r:id="rId7"/>
    <p:sldId id="749" r:id="rId8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968E7"/>
    <a:srgbClr val="FF3300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2673" autoAdjust="0"/>
  </p:normalViewPr>
  <p:slideViewPr>
    <p:cSldViewPr snapToGrid="0">
      <p:cViewPr varScale="1">
        <p:scale>
          <a:sx n="66" d="100"/>
          <a:sy n="66" d="100"/>
        </p:scale>
        <p:origin x="64" y="1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4/12/2021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4/12/2021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6">
            <a:extLst>
              <a:ext uri="{FF2B5EF4-FFF2-40B4-BE49-F238E27FC236}">
                <a16:creationId xmlns:a16="http://schemas.microsoft.com/office/drawing/2014/main" id="{C9D1FF6B-0B30-414F-9D9B-D788B3837047}"/>
              </a:ext>
            </a:extLst>
          </p:cNvPr>
          <p:cNvSpPr txBox="1">
            <a:spLocks/>
          </p:cNvSpPr>
          <p:nvPr/>
        </p:nvSpPr>
        <p:spPr bwMode="auto">
          <a:xfrm>
            <a:off x="1328763" y="2178878"/>
            <a:ext cx="8450504" cy="2364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Proposal to send LS to SA6/SA4 to get feedback on new </a:t>
            </a:r>
            <a:r>
              <a:rPr lang="en-US" sz="3200" b="1" dirty="0">
                <a:solidFill>
                  <a:srgbClr val="0968E7"/>
                </a:solidFill>
              </a:rPr>
              <a:t>multicast</a:t>
            </a:r>
            <a:r>
              <a:rPr lang="en-US" sz="3200" b="1" dirty="0"/>
              <a:t> MBS </a:t>
            </a:r>
            <a:r>
              <a:rPr lang="en-US" sz="3200" b="1"/>
              <a:t>Session state “inactive</a:t>
            </a:r>
            <a:r>
              <a:rPr lang="en-US" sz="3200" b="1" dirty="0"/>
              <a:t>”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3200" b="1" dirty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Source: Ericsson 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fr-FR" altLang="de-DE" sz="1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877"/>
            <a:ext cx="11184467" cy="1315743"/>
          </a:xfrm>
        </p:spPr>
        <p:txBody>
          <a:bodyPr/>
          <a:lstStyle/>
          <a:p>
            <a:r>
              <a:rPr lang="en-US" sz="2400" b="1" dirty="0"/>
              <a:t>Implications to AF/AS to support inactive state (new) for </a:t>
            </a:r>
            <a:r>
              <a:rPr lang="en-US" sz="2400" b="1" dirty="0">
                <a:solidFill>
                  <a:srgbClr val="0968E7"/>
                </a:solidFill>
              </a:rPr>
              <a:t>multicast</a:t>
            </a:r>
            <a:r>
              <a:rPr lang="en-US" sz="2400" b="1" dirty="0"/>
              <a:t> MBS Session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278234F-554D-4F1E-8D5B-71A95AB17FB9}"/>
              </a:ext>
            </a:extLst>
          </p:cNvPr>
          <p:cNvSpPr txBox="1">
            <a:spLocks/>
          </p:cNvSpPr>
          <p:nvPr/>
        </p:nvSpPr>
        <p:spPr>
          <a:xfrm>
            <a:off x="298918" y="493246"/>
            <a:ext cx="7122160" cy="6263689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u="sng" dirty="0"/>
              <a:t>Input from TR 23.757 v1.3.0 and S2-2102945:</a:t>
            </a:r>
          </a:p>
          <a:p>
            <a:pPr lvl="1"/>
            <a:r>
              <a:rPr lang="en-US" altLang="zh-CN" sz="1800" dirty="0"/>
              <a:t>Introduce Inactive state (new) for MBS session (in addition to Active state);</a:t>
            </a:r>
          </a:p>
          <a:p>
            <a:pPr lvl="1"/>
            <a:r>
              <a:rPr lang="en-US" altLang="zh-CN" sz="1800" dirty="0"/>
              <a:t>Propose “Established</a:t>
            </a:r>
            <a:r>
              <a:rPr lang="zh-CN" altLang="en-US" sz="1800" dirty="0"/>
              <a:t> </a:t>
            </a:r>
            <a:r>
              <a:rPr lang="en-US" altLang="zh-CN" sz="1800" dirty="0"/>
              <a:t>multicast</a:t>
            </a:r>
            <a:r>
              <a:rPr lang="zh-CN" altLang="en-US" sz="1800" dirty="0"/>
              <a:t> </a:t>
            </a:r>
            <a:r>
              <a:rPr lang="en-US" altLang="zh-CN" sz="1800" dirty="0"/>
              <a:t>session</a:t>
            </a:r>
            <a:r>
              <a:rPr lang="zh-CN" altLang="en-US" sz="1800" dirty="0"/>
              <a:t> </a:t>
            </a:r>
            <a:r>
              <a:rPr lang="en-US" altLang="zh-CN" sz="1800" dirty="0"/>
              <a:t>in</a:t>
            </a:r>
            <a:r>
              <a:rPr lang="zh-CN" altLang="en-US" sz="1800" dirty="0"/>
              <a:t> </a:t>
            </a:r>
            <a:r>
              <a:rPr lang="en-US" altLang="zh-CN" sz="1800" b="1" dirty="0"/>
              <a:t>inactive</a:t>
            </a:r>
            <a:r>
              <a:rPr lang="zh-CN" altLang="en-US" sz="1800" b="1" dirty="0"/>
              <a:t> </a:t>
            </a:r>
            <a:r>
              <a:rPr lang="en-US" altLang="zh-CN" sz="1800" b="1" dirty="0"/>
              <a:t>state</a:t>
            </a:r>
            <a:r>
              <a:rPr lang="en-US" altLang="zh-CN" sz="1800" dirty="0"/>
              <a:t>” (by AF)  </a:t>
            </a:r>
            <a:r>
              <a:rPr lang="en-US" altLang="zh-CN" sz="1400" dirty="0"/>
              <a:t>(in addition to MBS Session in active state)</a:t>
            </a:r>
            <a:r>
              <a:rPr lang="en-US" altLang="zh-CN" sz="1800" dirty="0"/>
              <a:t>;</a:t>
            </a:r>
          </a:p>
          <a:p>
            <a:pPr lvl="1"/>
            <a:r>
              <a:rPr lang="en-US" altLang="zh-CN" sz="1800" dirty="0"/>
              <a:t>UE join rejected if TMGI is allocated but MBS Session is not started/established by AF.</a:t>
            </a:r>
          </a:p>
          <a:p>
            <a:r>
              <a:rPr lang="en-US" altLang="zh-CN" sz="1800" b="1" dirty="0"/>
              <a:t>Implications to AF/AS</a:t>
            </a:r>
          </a:p>
          <a:p>
            <a:pPr lvl="1"/>
            <a:r>
              <a:rPr lang="en-US" altLang="zh-CN" sz="1800" dirty="0"/>
              <a:t>AF needs to support </a:t>
            </a:r>
            <a:r>
              <a:rPr lang="en-US" altLang="zh-CN" sz="1800" b="1" dirty="0"/>
              <a:t>new procedures </a:t>
            </a:r>
            <a:r>
              <a:rPr lang="en-US" altLang="zh-CN" sz="1800" dirty="0"/>
              <a:t>for</a:t>
            </a:r>
            <a:r>
              <a:rPr lang="en-US" altLang="zh-CN" sz="1800" b="1" dirty="0"/>
              <a:t> </a:t>
            </a:r>
            <a:r>
              <a:rPr lang="en-US" altLang="zh-CN" sz="1800" dirty="0"/>
              <a:t>“inactive state”, including </a:t>
            </a:r>
          </a:p>
          <a:p>
            <a:pPr lvl="2"/>
            <a:r>
              <a:rPr lang="en-US" altLang="zh-CN" sz="1800" dirty="0"/>
              <a:t>AF starts MBS Session </a:t>
            </a:r>
            <a:r>
              <a:rPr lang="en-US" altLang="zh-CN" sz="1200" dirty="0"/>
              <a:t>(with service requirement e.g., QoS) </a:t>
            </a:r>
            <a:r>
              <a:rPr lang="en-US" altLang="zh-CN" sz="1800" dirty="0"/>
              <a:t>in inactive state, and then activate the MBS Session;</a:t>
            </a:r>
          </a:p>
          <a:p>
            <a:pPr lvl="2"/>
            <a:r>
              <a:rPr lang="en-US" altLang="zh-CN" sz="1800" dirty="0"/>
              <a:t>AF needs to be able to deactivate an MBS Session </a:t>
            </a:r>
            <a:r>
              <a:rPr lang="en-US" altLang="zh-CN" sz="1200" dirty="0"/>
              <a:t>(i.e. to change the state from “active” to “inactive”,  service requirement still available in 5GC),  </a:t>
            </a:r>
            <a:r>
              <a:rPr lang="en-US" altLang="zh-CN" sz="1800" dirty="0"/>
              <a:t>and then re-activate the MBS Session;</a:t>
            </a:r>
          </a:p>
          <a:p>
            <a:pPr lvl="1"/>
            <a:r>
              <a:rPr lang="en-US" sz="1800" dirty="0"/>
              <a:t>To avoid UE join rejected by 5GC when TMGI is allocated but MBS Session is not started/established, the existing behavior of AF performing Service Announcement as soon as TMGI is available may need to be changed.</a:t>
            </a:r>
            <a:endParaRPr lang="en-US" altLang="zh-CN" sz="1800" dirty="0"/>
          </a:p>
          <a:p>
            <a:pPr marL="0" indent="0">
              <a:buNone/>
            </a:pPr>
            <a:endParaRPr lang="en-US" altLang="zh-CN" sz="1800" b="1" dirty="0"/>
          </a:p>
          <a:p>
            <a:pPr marL="0" indent="0">
              <a:buNone/>
            </a:pPr>
            <a:r>
              <a:rPr lang="en-US" altLang="zh-CN" sz="1800" b="1" dirty="0"/>
              <a:t>[Proposal-1] Send LS to SA4 and SA6 to get feedback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7FA44AB-CAF7-4BC4-8A89-7E6A6C5D6E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805257"/>
              </p:ext>
            </p:extLst>
          </p:nvPr>
        </p:nvGraphicFramePr>
        <p:xfrm>
          <a:off x="7526957" y="914399"/>
          <a:ext cx="4549540" cy="4052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Visio" r:id="rId3" imgW="7191343" imgH="4657623" progId="Visio.Drawing.15">
                  <p:embed/>
                </p:oleObj>
              </mc:Choice>
              <mc:Fallback>
                <p:oleObj name="Visio" r:id="rId3" imgW="7191343" imgH="4657623" progId="Visio.Drawing.15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7FA44AB-CAF7-4BC4-8A89-7E6A6C5D6E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6957" y="914399"/>
                        <a:ext cx="4549540" cy="4052236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D440B7E-00D8-44CC-BD1C-D62472566FBB}"/>
              </a:ext>
            </a:extLst>
          </p:cNvPr>
          <p:cNvSpPr/>
          <p:nvPr/>
        </p:nvSpPr>
        <p:spPr bwMode="auto">
          <a:xfrm>
            <a:off x="9567512" y="3994484"/>
            <a:ext cx="1260909" cy="789272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22175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14418</TotalTime>
  <Words>243</Words>
  <Application>Microsoft Office PowerPoint</Application>
  <PresentationFormat>Widescreen</PresentationFormat>
  <Paragraphs>17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 </vt:lpstr>
      <vt:lpstr>Arial</vt:lpstr>
      <vt:lpstr>Calibri</vt:lpstr>
      <vt:lpstr>Calibri Light</vt:lpstr>
      <vt:lpstr>Ericsson Hilda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Visio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Ericsson r02</cp:lastModifiedBy>
  <cp:revision>2188</cp:revision>
  <dcterms:created xsi:type="dcterms:W3CDTF">2008-08-30T09:32:10Z</dcterms:created>
  <dcterms:modified xsi:type="dcterms:W3CDTF">2021-04-12T11:52:39Z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</Properties>
</file>