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77" r:id="rId4"/>
    <p:sldId id="278"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2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2021/2/23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3gpp.org/ftp/tsg_sa/WG2_Arch/TSGS2_143e_Electronic/Docs/S2-2100131.zip" TargetMode="External"/><Relationship Id="rId3" Type="http://schemas.openxmlformats.org/officeDocument/2006/relationships/hyperlink" Target="https://www.3gpp.org/ftp/tsg_sa/WG2_Arch/TSGS2_143e_Electronic/Docs/S2-2100100.zip" TargetMode="External"/><Relationship Id="rId7" Type="http://schemas.openxmlformats.org/officeDocument/2006/relationships/hyperlink" Target="https://www.3gpp.org/ftp/tsg_sa/WG2_Arch/TSGS2_143e_Electronic/Docs/S2-2100130.zip" TargetMode="External"/><Relationship Id="rId2" Type="http://schemas.openxmlformats.org/officeDocument/2006/relationships/hyperlink" Target="https://www.3gpp.org/ftp/tsg_sa/WG2_Arch/TSGS2_143e_Electronic/Docs/S2-2100325.zip" TargetMode="External"/><Relationship Id="rId1" Type="http://schemas.openxmlformats.org/officeDocument/2006/relationships/slideLayout" Target="../slideLayouts/slideLayout2.xml"/><Relationship Id="rId6" Type="http://schemas.openxmlformats.org/officeDocument/2006/relationships/hyperlink" Target="https://www.3gpp.org/ftp/tsg_sa/WG2_Arch/TSGS2_143e_Electronic/Docs/S2-2100902.zip" TargetMode="External"/><Relationship Id="rId5" Type="http://schemas.openxmlformats.org/officeDocument/2006/relationships/hyperlink" Target="https://www.3gpp.org/ftp/tsg_sa/WG2_Arch/TSGS2_143e_Electronic/Docs/S2-2100905.zip" TargetMode="External"/><Relationship Id="rId4" Type="http://schemas.openxmlformats.org/officeDocument/2006/relationships/hyperlink" Target="https://www.3gpp.org/ftp/tsg_sa/WG2_Arch/TSGS2_143e_Electronic/Docs/S2-2100101.zip" TargetMode="External"/><Relationship Id="rId9" Type="http://schemas.openxmlformats.org/officeDocument/2006/relationships/hyperlink" Target="https://www.3gpp.org/ftp/tsg_sa/WG2_Arch/TSGS2_143e_Electronic/Docs/S2-2100920.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tsg_sa/WG2_Arch/TSGS2_143e_Electronic/Docs/S2-2100920.zip" TargetMode="External"/><Relationship Id="rId2" Type="http://schemas.openxmlformats.org/officeDocument/2006/relationships/hyperlink" Target="https://www.3gpp.org/ftp/tsg_sa/WG2_Arch/TSGS2_143e_Electronic/Docs/S2-2100130.zip" TargetMode="External"/><Relationship Id="rId1" Type="http://schemas.openxmlformats.org/officeDocument/2006/relationships/slideLayout" Target="../slideLayouts/slideLayout2.xml"/><Relationship Id="rId4" Type="http://schemas.openxmlformats.org/officeDocument/2006/relationships/hyperlink" Target="https://www.3gpp.org/ftp/tsg_sa/WG2_Arch/TSGS2_143e_Electronic/Docs/S2-2100101.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b="1" dirty="0"/>
              <a:t>SA2#143E CC1 </a:t>
            </a:r>
            <a:br>
              <a:rPr lang="en-US" altLang="zh-CN" b="1" dirty="0"/>
            </a:br>
            <a:r>
              <a:rPr lang="en-US" altLang="zh-CN" b="1" dirty="0"/>
              <a:t>disabling and Enabling N1 mode</a:t>
            </a:r>
            <a:br>
              <a:rPr lang="en-US" altLang="zh-CN" b="1" dirty="0"/>
            </a:br>
            <a:r>
              <a:rPr lang="en-US" altLang="zh-CN" b="1" dirty="0"/>
              <a:t>AI 6.9</a:t>
            </a:r>
            <a:endParaRPr lang="zh-CN" altLang="en-US" b="1" dirty="0"/>
          </a:p>
        </p:txBody>
      </p:sp>
      <p:sp>
        <p:nvSpPr>
          <p:cNvPr id="3" name="副标题 2"/>
          <p:cNvSpPr>
            <a:spLocks noGrp="1"/>
          </p:cNvSpPr>
          <p:nvPr>
            <p:ph type="subTitle" idx="1"/>
          </p:nvPr>
        </p:nvSpPr>
        <p:spPr/>
        <p:txBody>
          <a:bodyPr/>
          <a:lstStyle/>
          <a:p>
            <a:r>
              <a:rPr lang="en-US" altLang="zh-CN" dirty="0"/>
              <a:t>Laurent.Thiebaut@nokia.com</a:t>
            </a:r>
          </a:p>
          <a:p>
            <a:r>
              <a:rPr lang="en-US" altLang="zh-CN" dirty="0"/>
              <a:t>2021.02.24</a:t>
            </a:r>
          </a:p>
          <a:p>
            <a:endParaRPr lang="en-US" altLang="zh-CN"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5 different Proposals !!</a:t>
            </a:r>
            <a:endParaRPr lang="zh-CN" altLang="en-US" b="1" dirty="0"/>
          </a:p>
        </p:txBody>
      </p:sp>
      <p:sp>
        <p:nvSpPr>
          <p:cNvPr id="3" name="内容占位符 2"/>
          <p:cNvSpPr>
            <a:spLocks noGrp="1"/>
          </p:cNvSpPr>
          <p:nvPr>
            <p:ph idx="1"/>
          </p:nvPr>
        </p:nvSpPr>
        <p:spPr>
          <a:xfrm>
            <a:off x="838200" y="1307939"/>
            <a:ext cx="10515600" cy="4869024"/>
          </a:xfrm>
        </p:spPr>
        <p:txBody>
          <a:bodyPr>
            <a:normAutofit fontScale="70000" lnSpcReduction="20000"/>
          </a:bodyPr>
          <a:lstStyle/>
          <a:p>
            <a:pPr marL="514350" lvl="0" indent="-514350">
              <a:buFont typeface="+mj-lt"/>
              <a:buAutoNum type="arabicPeriod"/>
            </a:pPr>
            <a:r>
              <a:rPr lang="en-GB" dirty="0"/>
              <a:t>SA2 is not sure what is the background and would like </a:t>
            </a:r>
            <a:r>
              <a:rPr lang="en-GB" u="sng" dirty="0"/>
              <a:t>to ask for clarification </a:t>
            </a:r>
            <a:r>
              <a:rPr lang="en-GB" dirty="0"/>
              <a:t>on the use case that triggers the UE to disable the N1 mode capability when UE is registered in 5GS, and later triggers the UE to re-enable N1 mode capability when the UE is attached to EPS. </a:t>
            </a:r>
            <a:r>
              <a:rPr lang="en-GB" b="1" u="sng" dirty="0">
                <a:hlinkClick r:id="rId2"/>
              </a:rPr>
              <a:t>S2-2100325</a:t>
            </a:r>
            <a:endParaRPr lang="fr-FR" dirty="0"/>
          </a:p>
          <a:p>
            <a:pPr marL="514350" lvl="0" indent="-514350">
              <a:buFont typeface="+mj-lt"/>
              <a:buAutoNum type="arabicPeriod"/>
            </a:pPr>
            <a:r>
              <a:rPr lang="en-GB" dirty="0"/>
              <a:t>At EPS to 5GS mobility (</a:t>
            </a:r>
            <a:r>
              <a:rPr lang="en-GB" b="1" u="sng" dirty="0">
                <a:hlinkClick r:id="rId3"/>
              </a:rPr>
              <a:t>S2-2100100</a:t>
            </a:r>
            <a:r>
              <a:rPr lang="en-GB" b="1" u="sng" dirty="0"/>
              <a:t> , </a:t>
            </a:r>
            <a:r>
              <a:rPr lang="en-GB" b="1" u="sng" dirty="0">
                <a:hlinkClick r:id="rId4"/>
              </a:rPr>
              <a:t>S2-2100101</a:t>
            </a:r>
            <a:r>
              <a:rPr lang="en-GB" b="1" u="sng" dirty="0"/>
              <a:t>)</a:t>
            </a:r>
            <a:endParaRPr lang="fr-FR" dirty="0"/>
          </a:p>
          <a:p>
            <a:pPr lvl="2"/>
            <a:r>
              <a:rPr lang="en-GB" dirty="0"/>
              <a:t>the UE </a:t>
            </a:r>
            <a:r>
              <a:rPr lang="en-GB" u="sng" dirty="0"/>
              <a:t>considers as released the PDN connections that were established over EPS while N1 mode capability was disabled</a:t>
            </a:r>
            <a:r>
              <a:rPr lang="en-GB" dirty="0"/>
              <a:t>,</a:t>
            </a:r>
            <a:endParaRPr lang="fr-FR" dirty="0"/>
          </a:p>
          <a:p>
            <a:pPr lvl="2"/>
            <a:r>
              <a:rPr lang="en-GB" dirty="0"/>
              <a:t>The MME does not transfer to 5GS a PDN connection that was established over EPC while N1 mode capability was disabled on the UE.  </a:t>
            </a:r>
            <a:endParaRPr lang="fr-FR" dirty="0"/>
          </a:p>
          <a:p>
            <a:pPr marL="514350" lvl="0" indent="-514350">
              <a:buFont typeface="+mj-lt"/>
              <a:buAutoNum type="arabicPeriod"/>
            </a:pPr>
            <a:r>
              <a:rPr lang="en-GB" dirty="0"/>
              <a:t>During PDN connection establishment in the EPC, </a:t>
            </a:r>
            <a:r>
              <a:rPr lang="en-GB" u="sng" dirty="0"/>
              <a:t>the UE allocates the PDU Session ID </a:t>
            </a:r>
            <a:r>
              <a:rPr lang="en-GB" dirty="0"/>
              <a:t>and sends it to the SMF+PGW-C via PCO, </a:t>
            </a:r>
            <a:r>
              <a:rPr lang="en-GB" u="sng" dirty="0"/>
              <a:t>regardless of whether N1 mode is enabled or disabled </a:t>
            </a:r>
            <a:r>
              <a:rPr lang="en-GB" dirty="0"/>
              <a:t>in the UE EPS </a:t>
            </a:r>
            <a:r>
              <a:rPr lang="en-GB" b="1" u="sng" dirty="0">
                <a:hlinkClick r:id="rId5"/>
              </a:rPr>
              <a:t>S2-2100905</a:t>
            </a:r>
            <a:r>
              <a:rPr lang="en-GB" b="1" u="sng" dirty="0"/>
              <a:t>, </a:t>
            </a:r>
            <a:r>
              <a:rPr lang="en-GB" b="1" u="sng" dirty="0">
                <a:hlinkClick r:id="rId6"/>
              </a:rPr>
              <a:t>S2-2100902</a:t>
            </a:r>
            <a:r>
              <a:rPr lang="en-GB" b="1" u="sng" dirty="0"/>
              <a:t>,</a:t>
            </a:r>
            <a:endParaRPr lang="fr-FR" dirty="0"/>
          </a:p>
          <a:p>
            <a:pPr lvl="1"/>
            <a:r>
              <a:rPr lang="en-US" dirty="0"/>
              <a:t>session continuity cannot be supported in case a stand-alone GW was selected for the PDN connection</a:t>
            </a:r>
            <a:endParaRPr lang="fr-FR" dirty="0"/>
          </a:p>
          <a:p>
            <a:pPr marL="514350" lvl="0" indent="-514350">
              <a:buFont typeface="+mj-lt"/>
              <a:buAutoNum type="arabicPeriod"/>
            </a:pPr>
            <a:r>
              <a:rPr lang="en-GB" dirty="0"/>
              <a:t>The session continuity for the PDN connection needs to be maintained, when a combo PGW-C+SMF was selected : The </a:t>
            </a:r>
            <a:r>
              <a:rPr lang="en-GB" u="sng" dirty="0"/>
              <a:t>UE generates a PDU Session ID for the PDN connection </a:t>
            </a:r>
            <a:r>
              <a:rPr lang="en-GB" dirty="0"/>
              <a:t>and includes it in the PCO, in order </a:t>
            </a:r>
            <a:r>
              <a:rPr lang="en-GB" u="sng" dirty="0"/>
              <a:t>to request the mapped 5G QoS parameters</a:t>
            </a:r>
            <a:r>
              <a:rPr lang="en-GB" dirty="0"/>
              <a:t> for the respective EPS bearer(s) of this PDN connection.</a:t>
            </a:r>
            <a:r>
              <a:rPr lang="en-GB" b="1" u="sng" dirty="0"/>
              <a:t> </a:t>
            </a:r>
            <a:r>
              <a:rPr lang="en-GB" dirty="0"/>
              <a:t>(</a:t>
            </a:r>
            <a:r>
              <a:rPr lang="en-GB" b="1" u="sng" dirty="0">
                <a:hlinkClick r:id="rId7"/>
              </a:rPr>
              <a:t>S2-2100130</a:t>
            </a:r>
            <a:r>
              <a:rPr lang="en-GB" b="1" u="sng" dirty="0"/>
              <a:t>, </a:t>
            </a:r>
            <a:r>
              <a:rPr lang="en-GB" b="1" u="sng" dirty="0">
                <a:hlinkClick r:id="rId8"/>
              </a:rPr>
              <a:t>S2-2100131</a:t>
            </a:r>
            <a:r>
              <a:rPr lang="en-GB" b="1" u="sng" dirty="0"/>
              <a:t>)</a:t>
            </a:r>
            <a:endParaRPr lang="fr-FR" dirty="0"/>
          </a:p>
          <a:p>
            <a:pPr marL="514350" lvl="0" indent="-514350">
              <a:buFont typeface="+mj-lt"/>
              <a:buAutoNum type="arabicPeriod"/>
            </a:pPr>
            <a:r>
              <a:rPr lang="en-GB" dirty="0"/>
              <a:t>For the case that a UE in EPS changes UE Core Network Capability to (re)enable 5G NAS support, a UE or the network may </a:t>
            </a:r>
            <a:r>
              <a:rPr lang="en-GB" u="sng" dirty="0"/>
              <a:t>release and re-establish PDN connection(s) to update 5G session parameters for interworking</a:t>
            </a:r>
            <a:r>
              <a:rPr lang="en-GB" dirty="0"/>
              <a:t>, after completion of TAU due to UE capability change (</a:t>
            </a:r>
            <a:r>
              <a:rPr lang="en-GB" b="1" u="sng" dirty="0">
                <a:hlinkClick r:id="rId9"/>
              </a:rPr>
              <a:t>S2-2100920</a:t>
            </a:r>
            <a:r>
              <a:rPr lang="en-GB" b="1" u="sng" dirty="0"/>
              <a:t>)</a:t>
            </a:r>
            <a:endParaRPr lang="fr-FR" dirty="0"/>
          </a:p>
          <a:p>
            <a:pPr marL="914400" lvl="2" indent="0">
              <a:buNone/>
            </a:pPr>
            <a:endParaRPr lang="en-US" altLang="zh-CN" dirty="0"/>
          </a:p>
        </p:txBody>
      </p:sp>
    </p:spTree>
    <p:extLst>
      <p:ext uri="{BB962C8B-B14F-4D97-AF65-F5344CB8AC3E}">
        <p14:creationId xmlns:p14="http://schemas.microsoft.com/office/powerpoint/2010/main" val="424933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And </a:t>
            </a:r>
            <a:r>
              <a:rPr lang="en-US" altLang="zh-CN" b="1"/>
              <a:t>so what?</a:t>
            </a:r>
            <a:endParaRPr lang="zh-CN" altLang="en-US" b="1" dirty="0"/>
          </a:p>
        </p:txBody>
      </p:sp>
      <p:sp>
        <p:nvSpPr>
          <p:cNvPr id="3" name="内容占位符 2"/>
          <p:cNvSpPr>
            <a:spLocks noGrp="1"/>
          </p:cNvSpPr>
          <p:nvPr>
            <p:ph idx="1"/>
          </p:nvPr>
        </p:nvSpPr>
        <p:spPr>
          <a:xfrm>
            <a:off x="838200" y="886120"/>
            <a:ext cx="10515600" cy="5290843"/>
          </a:xfrm>
        </p:spPr>
        <p:txBody>
          <a:bodyPr>
            <a:normAutofit/>
          </a:bodyPr>
          <a:lstStyle/>
          <a:p>
            <a:pPr marL="0" indent="0">
              <a:buNone/>
            </a:pPr>
            <a:r>
              <a:rPr lang="en-US" altLang="zh-CN" dirty="0"/>
              <a:t>At this CC1 decide whether we liaise back (</a:t>
            </a:r>
            <a:r>
              <a:rPr lang="en-GB" u="sng" dirty="0"/>
              <a:t>ask for clarification) </a:t>
            </a:r>
            <a:r>
              <a:rPr lang="en-US" altLang="zh-CN" dirty="0"/>
              <a:t>or whether </a:t>
            </a:r>
            <a:r>
              <a:rPr lang="en-US" altLang="zh-CN" u="sng" dirty="0"/>
              <a:t>we try to define a technical solution</a:t>
            </a:r>
          </a:p>
          <a:p>
            <a:pPr marL="0" indent="0">
              <a:buNone/>
            </a:pPr>
            <a:r>
              <a:rPr lang="en-US" altLang="zh-CN" sz="2400" dirty="0"/>
              <a:t>Unlikely that we can technically decide at CC1 (first time we discuss the topic)</a:t>
            </a:r>
          </a:p>
          <a:p>
            <a:pPr marL="0" indent="0">
              <a:buNone/>
            </a:pPr>
            <a:r>
              <a:rPr lang="en-US" altLang="zh-CN" sz="2400" dirty="0"/>
              <a:t>Have a short discussion (not more than 5 min) as we hardly can decide at CC1; but useful to exchange arguments instead of sending 10s of mails</a:t>
            </a:r>
          </a:p>
          <a:p>
            <a:pPr marL="0" indent="0">
              <a:buNone/>
            </a:pPr>
            <a:r>
              <a:rPr lang="en-US" altLang="zh-CN" dirty="0"/>
              <a:t>Proposal take following </a:t>
            </a:r>
            <a:r>
              <a:rPr lang="en-US" altLang="zh-CN" dirty="0" err="1"/>
              <a:t>Tdoc</a:t>
            </a:r>
            <a:r>
              <a:rPr lang="en-US" altLang="zh-CN" dirty="0"/>
              <a:t> for support of the technical discussion (this is NOT an endorsement of their technical content and possibly it may be discussed some are not needed)</a:t>
            </a:r>
          </a:p>
          <a:p>
            <a:pPr lvl="0"/>
            <a:r>
              <a:rPr lang="en-GB" u="sng" dirty="0">
                <a:hlinkClick r:id="rId2"/>
              </a:rPr>
              <a:t>S2-2100130</a:t>
            </a:r>
            <a:r>
              <a:rPr lang="en-GB" dirty="0"/>
              <a:t> for the LS out</a:t>
            </a:r>
            <a:endParaRPr lang="fr-FR" dirty="0"/>
          </a:p>
          <a:p>
            <a:pPr lvl="0"/>
            <a:r>
              <a:rPr lang="en-GB" u="sng" dirty="0">
                <a:hlinkClick r:id="rId3"/>
              </a:rPr>
              <a:t>S2-2100920</a:t>
            </a:r>
            <a:r>
              <a:rPr lang="en-GB" dirty="0"/>
              <a:t> for the 23.501 CR</a:t>
            </a:r>
            <a:endParaRPr lang="fr-FR" dirty="0"/>
          </a:p>
          <a:p>
            <a:pPr lvl="0"/>
            <a:r>
              <a:rPr lang="en-GB" u="sng" dirty="0">
                <a:hlinkClick r:id="rId4"/>
              </a:rPr>
              <a:t>S2-2100101</a:t>
            </a:r>
            <a:r>
              <a:rPr lang="en-GB" dirty="0"/>
              <a:t> for the 23.502 CR</a:t>
            </a:r>
            <a:endParaRPr lang="fr-FR" dirty="0"/>
          </a:p>
          <a:p>
            <a:endParaRPr lang="en-US" altLang="zh-CN" dirty="0"/>
          </a:p>
          <a:p>
            <a:pPr marL="0" indent="0">
              <a:buNone/>
            </a:pPr>
            <a:endParaRPr lang="en-US" altLang="zh-CN" dirty="0"/>
          </a:p>
        </p:txBody>
      </p:sp>
    </p:spTree>
    <p:extLst>
      <p:ext uri="{BB962C8B-B14F-4D97-AF65-F5344CB8AC3E}">
        <p14:creationId xmlns:p14="http://schemas.microsoft.com/office/powerpoint/2010/main" val="2592462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803</TotalTime>
  <Words>706</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主题</vt:lpstr>
      <vt:lpstr>SA2#143E CC1  disabling and Enabling N1 mode AI 6.9</vt:lpstr>
      <vt:lpstr>Introduction / background</vt:lpstr>
      <vt:lpstr>5 different Proposals !!</vt:lpstr>
      <vt:lpstr>And so what?</vt:lpstr>
      <vt:lpstr>THANK YOU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LTHBM1</cp:lastModifiedBy>
  <cp:revision>192</cp:revision>
  <dcterms:created xsi:type="dcterms:W3CDTF">2020-08-20T00:45:21Z</dcterms:created>
  <dcterms:modified xsi:type="dcterms:W3CDTF">2021-02-23T21:00:44Z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(2)A8MJJDcpDKn6lk0yhvtFm4BJuaccZ8pyvb5Y9p8poeF4Vp3L0PtZpd5k7fQVRAAeSyiIkJMJ
txIQ/9M2toetz/6ym0ZoSnuTSXjj7n0gpuTESYtwBFxsP+4TcyNLUyC3Rg/XodYi15H/qdLV
l6EmupLBBa78IrE/fHYB4yAcJhe4UiKIuJFDWbWEr7k4bSvUQigGZ7cd5IqfDN8/cJOZr3xq
/uYvEFZJ34LAiBs6sT</vt:lpwstr>
  </property>
  <property fmtid="{D5CDD505-2E9C-101B-9397-08002B2CF9AE}" pid="7" name="_2015_ms_pID_7253431">
    <vt:lpwstr>plFcIBVVu4QBRL4KDYMH9Sh/68k9cF2YH84OR7aPAKdCbLq50ixeun
uhsi+Q1AT7XQmT+BGcTqzMkU6AEaRODCZPtdxsO0uPSTQtNYaLXIKhoVYQsbgtWXdER+eCtU
itOf76ndUdZTXlO4agUD8QFzI6oY9zRoNJA2rUtiqrIeALJEcEG4l8qdXIjutJcXVAGFvOkL
g8KscU4/Kc0242aY</vt:lpwstr>
  </property>
</Properties>
</file>