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47" r:id="rId2"/>
  </p:sldMasterIdLst>
  <p:notesMasterIdLst>
    <p:notesMasterId r:id="rId8"/>
  </p:notesMasterIdLst>
  <p:handoutMasterIdLst>
    <p:handoutMasterId r:id="rId9"/>
  </p:handoutMasterIdLst>
  <p:sldIdLst>
    <p:sldId id="256" r:id="rId3"/>
    <p:sldId id="260" r:id="rId4"/>
    <p:sldId id="261" r:id="rId5"/>
    <p:sldId id="257" r:id="rId6"/>
    <p:sldId id="259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PPO-r01" initials="OPPO" lastIdx="1" clrIdx="0">
    <p:extLst>
      <p:ext uri="{19B8F6BF-5375-455C-9EA6-DF929625EA0E}">
        <p15:presenceInfo xmlns:p15="http://schemas.microsoft.com/office/powerpoint/2012/main" userId="OPPO-r0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2AF2F"/>
    <a:srgbClr val="5C88D0"/>
    <a:srgbClr val="2A6EA8"/>
    <a:srgbClr val="B1D254"/>
    <a:srgbClr val="72732F"/>
    <a:srgbClr val="C6D25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83038" autoAdjust="0"/>
  </p:normalViewPr>
  <p:slideViewPr>
    <p:cSldViewPr snapToGrid="0">
      <p:cViewPr varScale="1">
        <p:scale>
          <a:sx n="71" d="100"/>
          <a:sy n="71" d="100"/>
        </p:scale>
        <p:origin x="90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660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947778C-B3F3-4F7A-BB91-EB5F63B274A2}" type="datetime1">
              <a:rPr lang="en-US"/>
              <a:pPr>
                <a:defRPr/>
              </a:pPr>
              <a:t>10/21/2020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A2E6ED2-3E23-4C28-8972-3DFEE8710E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019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ADFB8CB-F854-47F2-9DE9-2171C7CFA03A}" type="datetime1">
              <a:rPr lang="en-US"/>
              <a:pPr>
                <a:defRPr/>
              </a:pPr>
              <a:t>10/21/2020</a:t>
            </a:fld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FA72314-C842-479C-B40D-6B35198B29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0020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7188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23850" y="73033"/>
            <a:ext cx="5810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sz="1200" b="1" dirty="0">
                <a:latin typeface="Arial "/>
              </a:rPr>
              <a:t>3GPP TSG SA WG2#141E </a:t>
            </a:r>
          </a:p>
          <a:p>
            <a:pPr eaLnBrk="1" hangingPunct="1">
              <a:defRPr/>
            </a:pPr>
            <a:r>
              <a:rPr lang="sv-SE" sz="1200" b="1" dirty="0">
                <a:latin typeface="Arial "/>
              </a:rPr>
              <a:t>Elbonia 10.12-10</a:t>
            </a:r>
            <a:r>
              <a:rPr lang="en-US" sz="1200" b="1" dirty="0">
                <a:latin typeface="Arial "/>
              </a:rPr>
              <a:t>.23</a:t>
            </a:r>
            <a:r>
              <a:rPr lang="sv-SE" sz="1200" b="1" dirty="0">
                <a:latin typeface="Arial "/>
              </a:rPr>
              <a:t>, </a:t>
            </a:r>
            <a:r>
              <a:rPr lang="en-US" altLang="zh-CN" sz="1200" b="1" dirty="0">
                <a:latin typeface="Arial "/>
              </a:rPr>
              <a:t>October</a:t>
            </a:r>
            <a:r>
              <a:rPr lang="sv-SE" sz="1200" b="1" dirty="0">
                <a:latin typeface="Arial "/>
              </a:rPr>
              <a:t> 2020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 baseline="0"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863" y="144991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608513" y="144974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baseline="0"/>
            </a:lvl1pPr>
            <a:lvl2pPr marL="0" indent="0">
              <a:spcAft>
                <a:spcPts val="600"/>
              </a:spcAft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1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2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3" y="6373813"/>
            <a:ext cx="6169025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95316" y="6394457"/>
            <a:ext cx="4422775" cy="31115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/>
              <a:t>3GPP TSG SA WG2, xx-</a:t>
            </a:r>
            <a:r>
              <a:rPr lang="en-GB" spc="300" dirty="0" err="1"/>
              <a:t>xx.October</a:t>
            </a:r>
            <a:r>
              <a:rPr lang="en-GB" spc="300" dirty="0"/>
              <a:t> 2020</a:t>
            </a:r>
            <a:endParaRPr lang="en-GB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12" y="638334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fld id="{38BB483D-C369-491B-B1D1-2AD91BB702B7}" type="slidenum">
              <a:rPr lang="en-GB" altLang="en-US" b="1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95"/>
            <a:ext cx="9717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>
                <a:solidFill>
                  <a:schemeClr val="bg1"/>
                </a:solidFill>
              </a:rPr>
              <a:t>© 3GPP 2012</a:t>
            </a:r>
            <a:endParaRPr lang="en-GB"/>
          </a:p>
        </p:txBody>
      </p:sp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>
            <a:off x="7639052" y="17780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S2-20xxxx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3" r:id="rId2"/>
    <p:sldLayoutId id="214748374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ct 30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9" y="2119"/>
          <a:ext cx="1587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think-cell Slide" r:id="rId7" imgW="270" imgH="270" progId="">
                  <p:embed/>
                </p:oleObj>
              </mc:Choice>
              <mc:Fallback>
                <p:oleObj name="think-cell Slide" r:id="rId7" imgW="270" imgH="270" progId="">
                  <p:embed/>
                  <p:pic>
                    <p:nvPicPr>
                      <p:cNvPr id="31" name="Object 3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2119"/>
                        <a:ext cx="1587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Line 9"/>
          <p:cNvSpPr>
            <a:spLocks noChangeShapeType="1"/>
          </p:cNvSpPr>
          <p:nvPr/>
        </p:nvSpPr>
        <p:spPr bwMode="auto">
          <a:xfrm flipV="1">
            <a:off x="-179388" y="791633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 dirty="0">
              <a:solidFill>
                <a:srgbClr val="124191"/>
              </a:solidFill>
              <a:latin typeface="Nokia Pure Headline Light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-179388" y="65532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7" name="Line 9"/>
          <p:cNvSpPr>
            <a:spLocks noChangeShapeType="1"/>
          </p:cNvSpPr>
          <p:nvPr/>
        </p:nvSpPr>
        <p:spPr bwMode="auto">
          <a:xfrm flipV="1">
            <a:off x="-179388" y="11281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8" name="Line 10"/>
          <p:cNvSpPr>
            <a:spLocks noChangeShapeType="1"/>
          </p:cNvSpPr>
          <p:nvPr/>
        </p:nvSpPr>
        <p:spPr bwMode="auto">
          <a:xfrm flipH="1">
            <a:off x="-179388" y="1456267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V="1">
            <a:off x="-179388" y="62208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0" name="Line 13"/>
          <p:cNvSpPr>
            <a:spLocks noChangeShapeType="1"/>
          </p:cNvSpPr>
          <p:nvPr/>
        </p:nvSpPr>
        <p:spPr bwMode="auto">
          <a:xfrm flipH="1" flipV="1">
            <a:off x="-179388" y="58674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1" name="Line 14"/>
          <p:cNvSpPr>
            <a:spLocks noChangeShapeType="1"/>
          </p:cNvSpPr>
          <p:nvPr/>
        </p:nvSpPr>
        <p:spPr bwMode="auto">
          <a:xfrm>
            <a:off x="-179388" y="374651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2" name="Line 15"/>
          <p:cNvSpPr>
            <a:spLocks noChangeShapeType="1"/>
          </p:cNvSpPr>
          <p:nvPr/>
        </p:nvSpPr>
        <p:spPr bwMode="auto">
          <a:xfrm flipH="1">
            <a:off x="417513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3" name="Line 17"/>
          <p:cNvSpPr>
            <a:spLocks noChangeShapeType="1"/>
          </p:cNvSpPr>
          <p:nvPr/>
        </p:nvSpPr>
        <p:spPr bwMode="auto">
          <a:xfrm>
            <a:off x="8656638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17513" y="372533"/>
            <a:ext cx="8229600" cy="41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452042"/>
            <a:ext cx="8229600" cy="440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0" y="-469900"/>
            <a:ext cx="9144000" cy="23301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762000">
              <a:lnSpc>
                <a:spcPct val="90000"/>
              </a:lnSpc>
              <a:spcBef>
                <a:spcPct val="50000"/>
              </a:spcBef>
              <a:buClr>
                <a:srgbClr val="00C9FF"/>
              </a:buClr>
              <a:defRPr/>
            </a:pPr>
            <a:r>
              <a:rPr lang="en-US" dirty="0">
                <a:solidFill>
                  <a:srgbClr val="FFFFFF"/>
                </a:solidFill>
                <a:latin typeface="Nokia Pure Text Light"/>
                <a:cs typeface="+mn-cs"/>
              </a:rPr>
              <a:t>To change the document information in the footer, press [Alt + F8] and use the “FORM“</a:t>
            </a:r>
          </a:p>
        </p:txBody>
      </p:sp>
      <p:sp>
        <p:nvSpPr>
          <p:cNvPr id="41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18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65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145</a:t>
            </a:r>
          </a:p>
        </p:txBody>
      </p:sp>
      <p:sp>
        <p:nvSpPr>
          <p:cNvPr id="43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0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201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255</a:t>
            </a:r>
          </a:p>
        </p:txBody>
      </p:sp>
      <p:sp>
        <p:nvSpPr>
          <p:cNvPr id="44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R 104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G 113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B 122</a:t>
            </a:r>
          </a:p>
        </p:txBody>
      </p:sp>
      <p:sp>
        <p:nvSpPr>
          <p:cNvPr id="45" name="AutoShape 64"/>
          <p:cNvSpPr>
            <a:spLocks noChangeArrowheads="1"/>
          </p:cNvSpPr>
          <p:nvPr/>
        </p:nvSpPr>
        <p:spPr bwMode="auto">
          <a:xfrm>
            <a:off x="2916251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216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217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218</a:t>
            </a:r>
          </a:p>
        </p:txBody>
      </p:sp>
      <p:sp>
        <p:nvSpPr>
          <p:cNvPr id="46" name="AutoShape 65"/>
          <p:cNvSpPr>
            <a:spLocks noChangeArrowheads="1"/>
          </p:cNvSpPr>
          <p:nvPr/>
        </p:nvSpPr>
        <p:spPr bwMode="auto">
          <a:xfrm>
            <a:off x="2555875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168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187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192</a:t>
            </a: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</a:rPr>
              <a:t>Core and </a:t>
            </a: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background</a:t>
            </a:r>
            <a:r>
              <a:rPr lang="en-GB" sz="500" b="1" dirty="0">
                <a:solidFill>
                  <a:srgbClr val="FFFFFF"/>
                </a:solidFill>
              </a:rPr>
              <a:t> colors:</a:t>
            </a:r>
          </a:p>
        </p:txBody>
      </p:sp>
      <p:sp>
        <p:nvSpPr>
          <p:cNvPr id="48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49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 dirty="0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GB" sz="500" b="1" dirty="0">
              <a:solidFill>
                <a:srgbClr val="FFFFFF"/>
              </a:solidFill>
            </a:endParaRPr>
          </a:p>
        </p:txBody>
      </p:sp>
      <p:sp>
        <p:nvSpPr>
          <p:cNvPr id="52" name="Date Placeholder 3"/>
          <p:cNvSpPr txBox="1">
            <a:spLocks/>
          </p:cNvSpPr>
          <p:nvPr/>
        </p:nvSpPr>
        <p:spPr>
          <a:xfrm>
            <a:off x="722326" y="6191252"/>
            <a:ext cx="687387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FEF4778-5275-AF44-A3A2-413C53D52084}" type="datetime1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21/10/2020</a:t>
            </a:fld>
            <a:endParaRPr lang="en-GB" sz="800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433388" y="6191252"/>
            <a:ext cx="144462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9182688-34E5-4CE3-92E4-C88AA8BD9750}" type="slidenum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pic>
        <p:nvPicPr>
          <p:cNvPr id="1050" name="Picture 1"/>
          <p:cNvPicPr>
            <a:picLocks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7959738" y="6229351"/>
            <a:ext cx="701675" cy="15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41441" y="6191259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/>
            <a:r>
              <a:rPr lang="en-GB" sz="800" dirty="0">
                <a:solidFill>
                  <a:srgbClr val="68717A"/>
                </a:solidFill>
                <a:latin typeface="Nokia Pure Text Light"/>
                <a:cs typeface="Arial" charset="0"/>
              </a:rPr>
              <a:t>© Nokia 2015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03366" y="6333067"/>
            <a:ext cx="607853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2002" y="6383875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>
              <a:defRPr/>
            </a:pPr>
            <a:r>
              <a:rPr lang="en-GB" sz="800">
                <a:solidFill>
                  <a:srgbClr val="68717A"/>
                </a:solidFill>
                <a:latin typeface="Nokia Pure Text Light"/>
                <a:cs typeface="Arial" charset="0"/>
              </a:rPr>
              <a:t>Confidential</a:t>
            </a:r>
            <a:endParaRPr lang="en-GB" sz="800" dirty="0">
              <a:solidFill>
                <a:srgbClr val="68717A"/>
              </a:solidFill>
              <a:latin typeface="Nokia Pure Text Light"/>
              <a:cs typeface="Arial" charset="0"/>
            </a:endParaRPr>
          </a:p>
        </p:txBody>
      </p:sp>
      <p:sp>
        <p:nvSpPr>
          <p:cNvPr id="33" name="Text Box 13"/>
          <p:cNvSpPr txBox="1">
            <a:spLocks noChangeArrowheads="1"/>
          </p:cNvSpPr>
          <p:nvPr userDrawn="1"/>
        </p:nvSpPr>
        <p:spPr bwMode="auto">
          <a:xfrm>
            <a:off x="7649938" y="6894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S2-153083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</p:sldLayoutIdLst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800" b="1" kern="1200">
          <a:solidFill>
            <a:schemeClr val="tx1"/>
          </a:solidFill>
          <a:latin typeface="+mj-lt"/>
          <a:ea typeface="ヒラギノ角ゴ Pro W3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3200" kern="1200">
          <a:solidFill>
            <a:schemeClr val="bg2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8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4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A61F0-638A-4E72-ACD4-3A5E8735B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SA2#141E-ProSe KI#1,#5,#7 Controversial Issues and WAs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9532FF-0CE0-48E0-9FFB-BFC46595F5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OPPO, CATT (Rapporteurs)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384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6809C-9C6F-4ABE-8373-8F8B34477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147" y="652123"/>
            <a:ext cx="7886700" cy="527324"/>
          </a:xfrm>
        </p:spPr>
        <p:txBody>
          <a:bodyPr>
            <a:normAutofit fontScale="90000"/>
          </a:bodyPr>
          <a:lstStyle/>
          <a:p>
            <a:r>
              <a:rPr lang="en-US" altLang="zh-CN" sz="3000" dirty="0"/>
              <a:t>KI#1-</a:t>
            </a:r>
            <a:r>
              <a:rPr lang="en-US" sz="3000" dirty="0"/>
              <a:t>5G DDNMF </a:t>
            </a:r>
            <a:r>
              <a:rPr lang="en-US" altLang="zh-CN" sz="3000" dirty="0"/>
              <a:t>Architecture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FD329-A4F1-4EF3-831B-A5789C9CD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0160"/>
            <a:ext cx="7886700" cy="4925717"/>
          </a:xfrm>
        </p:spPr>
        <p:txBody>
          <a:bodyPr>
            <a:normAutofit/>
          </a:bodyPr>
          <a:lstStyle/>
          <a:p>
            <a:r>
              <a:rPr lang="en-US" altLang="zh-CN" sz="1800" dirty="0"/>
              <a:t>Interim agreement: 5G-DDNMF is responsible for </a:t>
            </a:r>
            <a:r>
              <a:rPr lang="en-US" altLang="zh-CN" sz="1800" dirty="0" err="1"/>
              <a:t>ProSe</a:t>
            </a:r>
            <a:r>
              <a:rPr lang="en-US" altLang="zh-CN" sz="1800" dirty="0"/>
              <a:t> code allocation.</a:t>
            </a:r>
          </a:p>
          <a:p>
            <a:r>
              <a:rPr lang="en-US" altLang="zh-CN" sz="1800" dirty="0"/>
              <a:t>Issue:</a:t>
            </a:r>
            <a:r>
              <a:rPr lang="zh-CN" altLang="en-US" sz="1800" dirty="0"/>
              <a:t> </a:t>
            </a:r>
            <a:r>
              <a:rPr lang="en-US" altLang="zh-CN" sz="1800" dirty="0"/>
              <a:t>Which architecture is adopted for </a:t>
            </a:r>
            <a:r>
              <a:rPr lang="en-US" sz="1800" dirty="0"/>
              <a:t>5G DDNMF?</a:t>
            </a:r>
          </a:p>
          <a:p>
            <a:r>
              <a:rPr lang="en-US" sz="1800" dirty="0"/>
              <a:t>Alternatives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Alt 1: Adopt the architecture of Annex B.2 as the reference architecture, i.e. UE interacts with 5G DDNMF via user plane. </a:t>
            </a:r>
            <a:r>
              <a:rPr lang="en-US" sz="1800" dirty="0">
                <a:solidFill>
                  <a:schemeClr val="accent1"/>
                </a:solidFill>
                <a:ea typeface="+mn-ea"/>
                <a:cs typeface="+mn-cs"/>
              </a:rPr>
              <a:t>(S2-2007664 Qualcomm Incorporated, vivo, CATT)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Alt 2: Adopt the architecture of Annex B.3 as the reference architecture, i.e. UE interacts with 5G DDNMF via control plane. </a:t>
            </a:r>
            <a:r>
              <a:rPr lang="en-US" sz="1800" dirty="0">
                <a:solidFill>
                  <a:schemeClr val="accent1"/>
                </a:solidFill>
                <a:ea typeface="+mn-ea"/>
                <a:cs typeface="+mn-cs"/>
              </a:rPr>
              <a:t>(S2-2007219 Huawei)</a:t>
            </a:r>
          </a:p>
          <a:p>
            <a:r>
              <a:rPr lang="en-US" sz="1800" dirty="0"/>
              <a:t>Working assumption</a:t>
            </a:r>
          </a:p>
          <a:p>
            <a:pPr lvl="1">
              <a:buFontTx/>
              <a:buChar char="-"/>
            </a:pPr>
            <a:r>
              <a:rPr lang="en-US" sz="1800" dirty="0">
                <a:ea typeface="+mn-ea"/>
                <a:cs typeface="+mn-cs"/>
              </a:rPr>
              <a:t>Alt 1: Adopt the architecture of Annex B.2 as the reference architecture, i.e. UE interacts with 5G DDNMF via user plane?</a:t>
            </a:r>
          </a:p>
          <a:p>
            <a:pPr lvl="1">
              <a:buFontTx/>
              <a:buChar char="-"/>
            </a:pPr>
            <a:r>
              <a:rPr lang="en-US" sz="1800" dirty="0">
                <a:ea typeface="+mn-ea"/>
                <a:cs typeface="+mn-cs"/>
              </a:rPr>
              <a:t>Taking S2-2007664 as starting point for further discussion?</a:t>
            </a:r>
          </a:p>
          <a:p>
            <a:pPr lvl="1">
              <a:buFontTx/>
              <a:buChar char="-"/>
            </a:pPr>
            <a:r>
              <a:rPr lang="en-US" altLang="zh-CN" sz="1800" dirty="0">
                <a:ea typeface="+mn-ea"/>
                <a:cs typeface="+mn-cs"/>
              </a:rPr>
              <a:t>For </a:t>
            </a:r>
            <a:r>
              <a:rPr lang="en-US" sz="1800" dirty="0">
                <a:ea typeface="+mn-ea"/>
                <a:cs typeface="+mn-cs"/>
              </a:rPr>
              <a:t>Alt 1 (annex B.2), the provision of </a:t>
            </a:r>
            <a:r>
              <a:rPr lang="en-US" sz="1800" dirty="0" err="1">
                <a:ea typeface="+mn-ea"/>
                <a:cs typeface="+mn-cs"/>
              </a:rPr>
              <a:t>ProSe</a:t>
            </a:r>
            <a:r>
              <a:rPr lang="en-US" sz="1800" dirty="0">
                <a:ea typeface="+mn-ea"/>
                <a:cs typeface="+mn-cs"/>
              </a:rPr>
              <a:t> codes over PC1 instead of PC3 is FFS.</a:t>
            </a:r>
          </a:p>
          <a:p>
            <a:pPr marL="457200" lvl="1" indent="0">
              <a:buNone/>
            </a:pPr>
            <a:endParaRPr lang="en-US" sz="18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7308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92108-F30E-4D61-A96F-3612772B8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456" y="416629"/>
            <a:ext cx="7886700" cy="516476"/>
          </a:xfrm>
        </p:spPr>
        <p:txBody>
          <a:bodyPr>
            <a:normAutofit/>
          </a:bodyPr>
          <a:lstStyle/>
          <a:p>
            <a:r>
              <a:rPr lang="en-US" sz="2700" dirty="0"/>
              <a:t>KI#5-The path selection policy rules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C9468-88D2-4A96-97D7-DC863BF8E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3053"/>
            <a:ext cx="7886700" cy="4943186"/>
          </a:xfrm>
        </p:spPr>
        <p:txBody>
          <a:bodyPr>
            <a:normAutofit/>
          </a:bodyPr>
          <a:lstStyle/>
          <a:p>
            <a:r>
              <a:rPr lang="en-US" sz="1700" dirty="0"/>
              <a:t>Issue: Whether the path selection policy rules can be generated/updated based on QNC, NWDAF, AF information?</a:t>
            </a:r>
          </a:p>
          <a:p>
            <a:r>
              <a:rPr lang="en-US" sz="1700" dirty="0"/>
              <a:t>Alternatives</a:t>
            </a:r>
          </a:p>
          <a:p>
            <a:pPr lvl="1"/>
            <a:r>
              <a:rPr lang="en-US" sz="1700" dirty="0">
                <a:ea typeface="+mn-ea"/>
                <a:cs typeface="+mn-cs"/>
              </a:rPr>
              <a:t>Alt 1: QNC, NWDAF, AF information are used for path selection policy generation. </a:t>
            </a:r>
            <a:r>
              <a:rPr lang="en-US" sz="1700" dirty="0">
                <a:solidFill>
                  <a:schemeClr val="accent1"/>
                </a:solidFill>
                <a:ea typeface="+mn-ea"/>
                <a:cs typeface="+mn-cs"/>
              </a:rPr>
              <a:t>(S2-2007298 (</a:t>
            </a:r>
            <a:r>
              <a:rPr lang="en-GB" sz="1700" dirty="0">
                <a:solidFill>
                  <a:schemeClr val="accent1"/>
                </a:solidFill>
                <a:ea typeface="+mn-ea"/>
                <a:cs typeface="+mn-cs"/>
              </a:rPr>
              <a:t>Samsung, Huawei, Apple, ZTE, ITRI)</a:t>
            </a:r>
            <a:r>
              <a:rPr lang="en-US" sz="1700" dirty="0">
                <a:solidFill>
                  <a:schemeClr val="accent1"/>
                </a:solidFill>
                <a:ea typeface="+mn-ea"/>
                <a:cs typeface="+mn-cs"/>
              </a:rPr>
              <a:t>)</a:t>
            </a:r>
          </a:p>
          <a:p>
            <a:pPr lvl="1"/>
            <a:r>
              <a:rPr lang="en-US" sz="1700" dirty="0">
                <a:ea typeface="+mn-ea"/>
                <a:cs typeface="+mn-cs"/>
              </a:rPr>
              <a:t>Alt 2: NWDAF analytics and QNC are not used for path selection policy generation. </a:t>
            </a:r>
            <a:r>
              <a:rPr lang="en-US" sz="1700" dirty="0">
                <a:solidFill>
                  <a:schemeClr val="accent1"/>
                </a:solidFill>
                <a:ea typeface="+mn-ea"/>
                <a:cs typeface="+mn-cs"/>
              </a:rPr>
              <a:t>(</a:t>
            </a:r>
            <a:r>
              <a:rPr lang="en-GB" sz="1700" dirty="0">
                <a:solidFill>
                  <a:schemeClr val="accent1"/>
                </a:solidFill>
                <a:ea typeface="+mn-ea"/>
                <a:cs typeface="+mn-cs"/>
              </a:rPr>
              <a:t>S2-2007445 (CATT, OPPO, LG Electronics, Intel))</a:t>
            </a:r>
          </a:p>
          <a:p>
            <a:pPr lvl="1"/>
            <a:r>
              <a:rPr lang="en-US" sz="1700" dirty="0">
                <a:ea typeface="+mn-ea"/>
                <a:cs typeface="+mn-cs"/>
              </a:rPr>
              <a:t>Alt 3: NWDAF analytics and AF information are used for path selection policy generation (deduced alternative )</a:t>
            </a:r>
          </a:p>
          <a:p>
            <a:pPr lvl="1"/>
            <a:r>
              <a:rPr lang="en-US" sz="1700" dirty="0">
                <a:ea typeface="+mn-ea"/>
                <a:cs typeface="+mn-cs"/>
              </a:rPr>
              <a:t>Alt 4: AF information are used for path selection policy generation.(deduced alternative)</a:t>
            </a:r>
          </a:p>
          <a:p>
            <a:r>
              <a:rPr lang="en-US" sz="1700" dirty="0"/>
              <a:t>Working assumption</a:t>
            </a:r>
          </a:p>
          <a:p>
            <a:pPr lvl="1"/>
            <a:r>
              <a:rPr lang="en-US" sz="1700" dirty="0">
                <a:ea typeface="+mn-ea"/>
                <a:cs typeface="+mn-cs"/>
              </a:rPr>
              <a:t>AF or the existing NWDAF can be used for path selection policy generation; QNC are not used path selection policy generation?</a:t>
            </a:r>
          </a:p>
          <a:p>
            <a:pPr lvl="1"/>
            <a:r>
              <a:rPr lang="en-US" sz="1700" dirty="0">
                <a:ea typeface="+mn-ea"/>
                <a:cs typeface="+mn-cs"/>
              </a:rPr>
              <a:t>Taking S2-2007298 as starting point for further discussion?</a:t>
            </a:r>
          </a:p>
        </p:txBody>
      </p:sp>
    </p:spTree>
    <p:extLst>
      <p:ext uri="{BB962C8B-B14F-4D97-AF65-F5344CB8AC3E}">
        <p14:creationId xmlns:p14="http://schemas.microsoft.com/office/powerpoint/2010/main" val="338098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4D982-F19F-429A-A902-AE36EA6C7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49" y="228600"/>
            <a:ext cx="7697107" cy="1143000"/>
          </a:xfrm>
        </p:spPr>
        <p:txBody>
          <a:bodyPr/>
          <a:lstStyle/>
          <a:p>
            <a:r>
              <a:rPr lang="en-US" altLang="zh-CN" dirty="0"/>
              <a:t>KI#7-</a:t>
            </a:r>
            <a:r>
              <a:rPr lang="en-US" dirty="0"/>
              <a:t>PC5 charging configuration to the 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6644B-0ECF-40C8-9F91-F28F6523E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49" y="1224871"/>
            <a:ext cx="8272279" cy="4749209"/>
          </a:xfrm>
        </p:spPr>
        <p:txBody>
          <a:bodyPr>
            <a:normAutofit/>
          </a:bodyPr>
          <a:lstStyle/>
          <a:p>
            <a:r>
              <a:rPr lang="en-US" sz="1800" dirty="0"/>
              <a:t>Issue: Whether and how for the network to provide PC5 charging configuration to the UE?</a:t>
            </a:r>
          </a:p>
          <a:p>
            <a:r>
              <a:rPr lang="en-US" sz="1800" dirty="0"/>
              <a:t>Alternatives: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Alt1: PCF provides charging configuration to the UE. </a:t>
            </a:r>
            <a:r>
              <a:rPr lang="en-US" sz="1800" dirty="0">
                <a:solidFill>
                  <a:schemeClr val="accent1"/>
                </a:solidFill>
                <a:ea typeface="+mn-ea"/>
                <a:cs typeface="+mn-cs"/>
              </a:rPr>
              <a:t>(S2-2007662(Qualcomm Incorporated, </a:t>
            </a:r>
            <a:r>
              <a:rPr lang="en-US" sz="1800" dirty="0" err="1">
                <a:solidFill>
                  <a:schemeClr val="accent1"/>
                </a:solidFill>
                <a:ea typeface="+mn-ea"/>
                <a:cs typeface="+mn-cs"/>
              </a:rPr>
              <a:t>Convida</a:t>
            </a:r>
            <a:r>
              <a:rPr lang="en-US" sz="1800" dirty="0">
                <a:solidFill>
                  <a:schemeClr val="accent1"/>
                </a:solidFill>
                <a:ea typeface="+mn-ea"/>
                <a:cs typeface="+mn-cs"/>
              </a:rPr>
              <a:t>, </a:t>
            </a:r>
            <a:r>
              <a:rPr lang="en-US" sz="1800" dirty="0" err="1">
                <a:solidFill>
                  <a:schemeClr val="accent1"/>
                </a:solidFill>
                <a:ea typeface="+mn-ea"/>
                <a:cs typeface="+mn-cs"/>
              </a:rPr>
              <a:t>Matrixx</a:t>
            </a:r>
            <a:r>
              <a:rPr lang="en-US" sz="1800" dirty="0">
                <a:solidFill>
                  <a:schemeClr val="accent1"/>
                </a:solidFill>
                <a:ea typeface="+mn-ea"/>
                <a:cs typeface="+mn-cs"/>
              </a:rPr>
              <a:t>, CATT)</a:t>
            </a:r>
            <a:r>
              <a:rPr lang="en-GB" sz="1800" dirty="0">
                <a:solidFill>
                  <a:schemeClr val="accent1"/>
                </a:solidFill>
                <a:ea typeface="+mn-ea"/>
                <a:cs typeface="+mn-cs"/>
              </a:rPr>
              <a:t>, S2-2006961</a:t>
            </a:r>
            <a:r>
              <a:rPr lang="en-US" sz="1800" dirty="0">
                <a:solidFill>
                  <a:schemeClr val="accent1"/>
                </a:solidFill>
                <a:ea typeface="+mn-ea"/>
                <a:cs typeface="+mn-cs"/>
              </a:rPr>
              <a:t>(OPPO, NEC))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Alt2: Fixed in the UE, can rely on SA5 decision. </a:t>
            </a:r>
            <a:r>
              <a:rPr lang="en-US" sz="1800" dirty="0">
                <a:solidFill>
                  <a:schemeClr val="accent1"/>
                </a:solidFill>
                <a:ea typeface="+mn-ea"/>
                <a:cs typeface="+mn-cs"/>
              </a:rPr>
              <a:t>(S2-2007274 (Ericsson))</a:t>
            </a:r>
          </a:p>
          <a:p>
            <a:r>
              <a:rPr lang="en-US" sz="1800" dirty="0"/>
              <a:t>Working assumption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Taking Alt1-PCF provides charging configuration to the UE as working assumption?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Taking S2-2006961 as starting point for further discussion?</a:t>
            </a:r>
          </a:p>
        </p:txBody>
      </p:sp>
    </p:spTree>
    <p:extLst>
      <p:ext uri="{BB962C8B-B14F-4D97-AF65-F5344CB8AC3E}">
        <p14:creationId xmlns:p14="http://schemas.microsoft.com/office/powerpoint/2010/main" val="120972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A95D1-CA96-4679-BDB1-8C09CA262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504" y="254726"/>
            <a:ext cx="6827838" cy="1143000"/>
          </a:xfrm>
        </p:spPr>
        <p:txBody>
          <a:bodyPr/>
          <a:lstStyle/>
          <a:p>
            <a:r>
              <a:rPr lang="en-US" altLang="zh-CN" dirty="0"/>
              <a:t>KI#7-</a:t>
            </a:r>
            <a:r>
              <a:rPr lang="en-US" dirty="0"/>
              <a:t>UE PC5 charging usage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2BA17-5079-452E-897F-6510C63FF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7726"/>
            <a:ext cx="7886700" cy="4444332"/>
          </a:xfrm>
        </p:spPr>
        <p:txBody>
          <a:bodyPr>
            <a:normAutofit/>
          </a:bodyPr>
          <a:lstStyle/>
          <a:p>
            <a:r>
              <a:rPr lang="en-US" sz="1500" dirty="0">
                <a:latin typeface="Arial" panose="020B0604020202020204" pitchFamily="34" charset="0"/>
                <a:cs typeface="Times New Roman" panose="02020603050405020304" pitchFamily="18" charset="0"/>
              </a:rPr>
              <a:t>Issue: How for the UE to report the PC5 charging usage to the network?</a:t>
            </a:r>
          </a:p>
          <a:p>
            <a:r>
              <a:rPr lang="en-US" sz="1500" dirty="0">
                <a:latin typeface="Arial" panose="020B0604020202020204" pitchFamily="34" charset="0"/>
                <a:cs typeface="Times New Roman" panose="02020603050405020304" pitchFamily="18" charset="0"/>
              </a:rPr>
              <a:t>Alternatives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Alt 1: Report to AMF via NAS, AMF reports to CHF. </a:t>
            </a:r>
            <a:r>
              <a:rPr lang="en-US" sz="15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en-US" altLang="zh-CN" sz="15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CP based solution, </a:t>
            </a:r>
            <a:r>
              <a:rPr lang="en-US" sz="15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S2-2007274 (Ericsson))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Alt 2: Report to SMF via NAS, SMF reports to the CHF. </a:t>
            </a:r>
            <a:r>
              <a:rPr lang="en-US" sz="15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(CP based solution, S2-2006848(NEC))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Alt 3: Report to the ADF/CTF via user plane, ADF/CTF reports to the CHF. </a:t>
            </a:r>
            <a:r>
              <a:rPr lang="en-US" sz="15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(UP based solution, S2-2007662 (Qualcomm Incorporated, </a:t>
            </a:r>
            <a:r>
              <a:rPr lang="en-US" sz="1500" dirty="0" err="1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Convida</a:t>
            </a:r>
            <a:r>
              <a:rPr lang="en-US" sz="15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Matrixx</a:t>
            </a:r>
            <a:r>
              <a:rPr lang="en-US" sz="15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, CATT)</a:t>
            </a:r>
            <a:r>
              <a:rPr lang="en-GB" sz="15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Alt 4: Wait for SA5 progress. </a:t>
            </a:r>
            <a:r>
              <a:rPr lang="en-GB" sz="15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en-US" sz="15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S2-2007490 (Nokia)</a:t>
            </a:r>
            <a:r>
              <a:rPr lang="en-GB" sz="15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r>
              <a:rPr lang="en-GB" sz="1500" dirty="0">
                <a:latin typeface="Arial" panose="020B0604020202020204" pitchFamily="34" charset="0"/>
                <a:cs typeface="Times New Roman" panose="02020603050405020304" pitchFamily="18" charset="0"/>
              </a:rPr>
              <a:t>Working assumption</a:t>
            </a:r>
          </a:p>
          <a:p>
            <a:pPr lvl="1"/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SA2 determines UE reports charging usage information via CP or UP via, e.g. show hands.</a:t>
            </a:r>
          </a:p>
          <a:p>
            <a:pPr marL="457200" lvl="1" indent="0">
              <a:buNone/>
            </a:pPr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 CP based solution:</a:t>
            </a:r>
          </a:p>
          <a:p>
            <a:pPr marL="457200" lvl="1" indent="0">
              <a:buNone/>
            </a:pPr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 UP based solution:</a:t>
            </a:r>
          </a:p>
          <a:p>
            <a:pPr lvl="1"/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If via CP, which network entity the UE should report to.</a:t>
            </a:r>
          </a:p>
        </p:txBody>
      </p:sp>
    </p:spTree>
    <p:extLst>
      <p:ext uri="{BB962C8B-B14F-4D97-AF65-F5344CB8AC3E}">
        <p14:creationId xmlns:p14="http://schemas.microsoft.com/office/powerpoint/2010/main" val="21044470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EEAC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kia powerpoint template nokia pure v13">
  <a:themeElements>
    <a:clrScheme name="Nokia Master Theme">
      <a:dk1>
        <a:srgbClr val="124191"/>
      </a:dk1>
      <a:lt1>
        <a:srgbClr val="FFFFFF"/>
      </a:lt1>
      <a:dk2>
        <a:srgbClr val="FFFFFF"/>
      </a:dk2>
      <a:lt2>
        <a:srgbClr val="68717A"/>
      </a:lt2>
      <a:accent1>
        <a:srgbClr val="00C9FF"/>
      </a:accent1>
      <a:accent2>
        <a:srgbClr val="00C9FF"/>
      </a:accent2>
      <a:accent3>
        <a:srgbClr val="00C9FF"/>
      </a:accent3>
      <a:accent4>
        <a:srgbClr val="A8BBC0"/>
      </a:accent4>
      <a:accent5>
        <a:srgbClr val="A8BBC0"/>
      </a:accent5>
      <a:accent6>
        <a:srgbClr val="D8D9DA"/>
      </a:accent6>
      <a:hlink>
        <a:srgbClr val="124191"/>
      </a:hlink>
      <a:folHlink>
        <a:srgbClr val="124191"/>
      </a:folHlink>
    </a:clrScheme>
    <a:fontScheme name="Nokia Pure v2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kia PowerPoint Template Nokia Pure v12" id="{7AC05BEF-BBDF-4CF1-AA23-A676535EABCE}" vid="{991539CA-B441-4AED-8339-F6770207F6A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28592</TotalTime>
  <Words>603</Words>
  <Application>Microsoft Office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 </vt:lpstr>
      <vt:lpstr>Lucida Grande</vt:lpstr>
      <vt:lpstr>Nokia Pure Headline Light</vt:lpstr>
      <vt:lpstr>Nokia Pure Text Light</vt:lpstr>
      <vt:lpstr>Arial</vt:lpstr>
      <vt:lpstr>Calibri</vt:lpstr>
      <vt:lpstr>Times New Roman</vt:lpstr>
      <vt:lpstr>Office Theme</vt:lpstr>
      <vt:lpstr>nokia powerpoint template nokia pure v13</vt:lpstr>
      <vt:lpstr>think-cell Slide</vt:lpstr>
      <vt:lpstr>SA2#141E-ProSe KI#1,#5,#7 Controversial Issues and WAs</vt:lpstr>
      <vt:lpstr>KI#1-5G DDNMF Architecture</vt:lpstr>
      <vt:lpstr>KI#5-The path selection policy rules update</vt:lpstr>
      <vt:lpstr>KI#7-PC5 charging configuration to the UE</vt:lpstr>
      <vt:lpstr>KI#7-UE PC5 charging usage report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OPPO-r02</cp:lastModifiedBy>
  <cp:revision>810</cp:revision>
  <dcterms:created xsi:type="dcterms:W3CDTF">2008-08-30T09:32:10Z</dcterms:created>
  <dcterms:modified xsi:type="dcterms:W3CDTF">2020-10-21T09:39:57Z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1436835755</vt:lpwstr>
  </property>
</Properties>
</file>