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813" r:id="rId3"/>
    <p:sldId id="814" r:id="rId4"/>
    <p:sldId id="815" r:id="rId5"/>
    <p:sldId id="799" r:id="rId6"/>
    <p:sldId id="810" r:id="rId7"/>
    <p:sldId id="811" r:id="rId8"/>
    <p:sldId id="812" r:id="rId9"/>
    <p:sldId id="800" r:id="rId10"/>
    <p:sldId id="801" r:id="rId11"/>
    <p:sldId id="802" r:id="rId12"/>
    <p:sldId id="803" r:id="rId13"/>
    <p:sldId id="804" r:id="rId14"/>
    <p:sldId id="805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20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2020/10/27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2020/10/27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938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63968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6968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6480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Meeting #140E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October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12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– 23, 2020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S2-2007790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October 12 – 23,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5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v1.1.0 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A </a:t>
            </a:r>
            <a:r>
              <a:rPr lang="de-DE" altLang="de-DE" sz="1200" dirty="0" smtClean="0"/>
              <a:t>consolidated </a:t>
            </a:r>
            <a:r>
              <a:rPr lang="de-DE" altLang="de-DE" sz="1200" dirty="0"/>
              <a:t>architecture is agreed as the baseline architecture. 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serveral KIs are agreed.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Three </a:t>
            </a:r>
            <a:r>
              <a:rPr lang="en-US" altLang="de-DE" sz="1200" dirty="0"/>
              <a:t>new solutions are </a:t>
            </a:r>
            <a:r>
              <a:rPr lang="en-US" altLang="de-DE" sz="1200" dirty="0" smtClean="0"/>
              <a:t>added, </a:t>
            </a:r>
            <a:r>
              <a:rPr lang="en-US" altLang="de-DE" sz="1200" dirty="0"/>
              <a:t>and totally </a:t>
            </a:r>
            <a:r>
              <a:rPr lang="en-US" altLang="de-DE" sz="1200" dirty="0" smtClean="0"/>
              <a:t>46 </a:t>
            </a:r>
            <a:r>
              <a:rPr lang="en-US" altLang="de-DE" sz="1200" dirty="0"/>
              <a:t>solutions documented in the TR. </a:t>
            </a:r>
            <a:endParaRPr lang="en-US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18 </a:t>
            </a:r>
            <a:r>
              <a:rPr lang="en-US" altLang="de-DE" sz="1200" dirty="0" smtClean="0"/>
              <a:t>solutions available: 2 new and 9 </a:t>
            </a:r>
            <a:r>
              <a:rPr lang="en-US" altLang="de-DE" sz="1200" dirty="0"/>
              <a:t>updated </a:t>
            </a:r>
            <a:r>
              <a:rPr lang="en-US" altLang="de-DE" sz="1200" dirty="0" smtClean="0"/>
              <a:t>during SA2 #141E.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Initial </a:t>
            </a:r>
            <a:r>
              <a:rPr lang="en-US" altLang="de-DE" sz="1200" dirty="0"/>
              <a:t>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Finalize the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of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KI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/>
              <a:t>solutions available: </a:t>
            </a:r>
            <a:r>
              <a:rPr lang="de-DE" altLang="de-DE" sz="1200" dirty="0" smtClean="0"/>
              <a:t>4 </a:t>
            </a:r>
            <a:r>
              <a:rPr lang="de-DE" altLang="de-DE" sz="1200" dirty="0"/>
              <a:t>updated </a:t>
            </a:r>
            <a:r>
              <a:rPr lang="de-DE" altLang="de-DE" sz="1200" dirty="0" smtClean="0"/>
              <a:t>during SA2#141E.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Initial 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189549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067770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9 solutions </a:t>
            </a:r>
            <a:r>
              <a:rPr lang="de-DE" altLang="de-DE" sz="1200" dirty="0" smtClean="0"/>
              <a:t>available</a:t>
            </a:r>
            <a:r>
              <a:rPr lang="de-DE" altLang="de-DE" sz="1200" dirty="0"/>
              <a:t>: 4 updated </a:t>
            </a:r>
            <a:r>
              <a:rPr lang="en-US" altLang="zh-CN" sz="1200" dirty="0" smtClean="0"/>
              <a:t>during </a:t>
            </a:r>
            <a:r>
              <a:rPr lang="de-DE" altLang="de-DE" sz="1200" dirty="0" smtClean="0"/>
              <a:t>SA2#141E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Conclusion for broadacast is expected to be completed in 142E.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6 solutions available: 4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Several 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4 solutions available: 1 new and 2 udpated during SA2#141E.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1 solution available and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de-DE" altLang="de-DE" sz="1200" dirty="0" smtClean="0"/>
              <a:t>Using this solution as the conclusion of the KI.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de-DE" altLang="de-DE" sz="1200" dirty="0" smtClean="0"/>
              <a:t>and 2 </a:t>
            </a:r>
            <a:r>
              <a:rPr lang="de-DE" altLang="de-DE" sz="1200" dirty="0"/>
              <a:t>solutions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de-DE" sz="1200" dirty="0" smtClean="0"/>
              <a:t>Finalize the conclusion and if needed, update the evaluation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9530615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</a:t>
            </a:r>
            <a:r>
              <a:rPr lang="en-US" altLang="zh-CN" sz="1400" dirty="0" smtClean="0"/>
              <a:t> (</a:t>
            </a:r>
            <a:r>
              <a:rPr lang="en-US" altLang="zh-CN" sz="1400" dirty="0"/>
              <a:t>except if proposed as a Way Forward proposal to enable conclusions</a:t>
            </a:r>
            <a:r>
              <a:rPr lang="en-US" altLang="zh-CN" sz="1400" dirty="0" smtClean="0"/>
              <a:t>).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New/updated key issue will </a:t>
            </a:r>
            <a:r>
              <a:rPr lang="en-US" sz="1400" dirty="0" smtClean="0"/>
              <a:t>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and conclude 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 smtClean="0"/>
              <a:t>Finalize the </a:t>
            </a:r>
            <a:r>
              <a:rPr lang="en-US" sz="1400" dirty="0" smtClean="0"/>
              <a:t>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</a:t>
            </a:r>
            <a:r>
              <a:rPr lang="en-US" altLang="zh-CN" sz="1400" dirty="0" smtClean="0"/>
              <a:t>issue. </a:t>
            </a:r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GB" altLang="zh-CN" sz="1800" dirty="0" smtClean="0"/>
              <a:t>SA2#140E </a:t>
            </a:r>
            <a:r>
              <a:rPr lang="en-US" altLang="zh-CN" sz="1800" dirty="0" smtClean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(</a:t>
            </a:r>
            <a:r>
              <a:rPr lang="en-GB" altLang="zh-CN" sz="1800" dirty="0" smtClean="0"/>
              <a:t>S2-2006060) </a:t>
            </a:r>
            <a:r>
              <a:rPr lang="en-GB" altLang="zh-CN" sz="1800" dirty="0"/>
              <a:t>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23.757v0.5.0</a:t>
            </a:r>
            <a:r>
              <a:rPr lang="de-DE" altLang="de-DE" sz="1200" dirty="0" smtClean="0"/>
              <a:t> is available. The TR is sent to SA plenary for information.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 2020Q3 FS_5MBS was discussed in SA2#140E.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Companies tried to have a consolidated architecture in SA2#140E.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 smtClean="0"/>
              <a:t>Architecture shall be determined as early as possible to not impede the progress.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Conclude the architecture.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16 solutions available: 14 already existing (of which 12 updated in SA2#140E) plus 2 new.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Interim requirements for conclusions </a:t>
            </a:r>
            <a:r>
              <a:rPr lang="de-DE" altLang="de-DE" sz="1200" dirty="0" smtClean="0"/>
              <a:t>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13 solutions available: 11 already existing (of which 9 updated in SA2#140E) plus 2 new.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6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8 solutions available (3 new, and 1 up</a:t>
            </a:r>
            <a:r>
              <a:rPr lang="en-US" altLang="zh-CN" sz="1400" dirty="0" smtClean="0"/>
              <a:t>d</a:t>
            </a:r>
            <a:r>
              <a:rPr lang="de-DE" altLang="de-DE" sz="1400" dirty="0" smtClean="0"/>
              <a:t>ated).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</a:t>
            </a:r>
            <a:r>
              <a:rPr lang="en-US" altLang="zh-CN" sz="1400" dirty="0" smtClean="0"/>
              <a:t>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5 solutions available: 3 updated in SA2#140E plus 1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solutions.</a:t>
            </a:r>
            <a:r>
              <a:rPr lang="de-DE" altLang="de-DE" sz="14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agreed in SA2#140E.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 smtClean="0"/>
              <a:t>Finalize </a:t>
            </a:r>
            <a:r>
              <a:rPr lang="de-DE" altLang="de-DE" sz="1400" dirty="0"/>
              <a:t>descriptions </a:t>
            </a:r>
            <a:r>
              <a:rPr lang="de-DE" altLang="de-DE" sz="1400" dirty="0" smtClean="0"/>
              <a:t>of solutions and new solutions can be proposed.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Address other KIs firstly and come back after concluding those KIs.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have a separate solutions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</a:t>
            </a:r>
            <a:r>
              <a:rPr lang="de-DE" altLang="de-DE" sz="1400" b="1" dirty="0">
                <a:solidFill>
                  <a:srgbClr val="000000"/>
                </a:solidFill>
              </a:rPr>
              <a:t>:</a:t>
            </a:r>
            <a:r>
              <a:rPr lang="de-DE" altLang="de-DE" sz="1400" dirty="0">
                <a:solidFill>
                  <a:srgbClr val="000000"/>
                </a:solidFill>
              </a:rPr>
              <a:t> If authorization is need, </a:t>
            </a:r>
            <a:r>
              <a:rPr lang="en-US" altLang="de-DE" sz="1400" dirty="0">
                <a:solidFill>
                  <a:srgbClr val="000000"/>
                </a:solidFill>
              </a:rPr>
              <a:t>address this KI in the </a:t>
            </a:r>
            <a:r>
              <a:rPr lang="en-US" altLang="de-DE" sz="1400" dirty="0" smtClean="0"/>
              <a:t>individual solutions and conclude as part of KI#1</a:t>
            </a:r>
            <a:r>
              <a:rPr lang="de-DE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3392030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(SA2#141E)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 unless they are for KI#9. New/updated </a:t>
            </a:r>
            <a:r>
              <a:rPr lang="en-US" sz="1400" dirty="0"/>
              <a:t>key </a:t>
            </a:r>
            <a:r>
              <a:rPr lang="en-US" sz="1400" dirty="0" smtClean="0"/>
              <a:t>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the architecture and </a:t>
            </a:r>
            <a:r>
              <a:rPr lang="en-US" altLang="zh-CN" sz="1400" dirty="0" smtClean="0"/>
              <a:t>KIs.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SA2#141e: </a:t>
            </a:r>
            <a:r>
              <a:rPr lang="en-US" altLang="zh-CN" sz="1400" dirty="0"/>
              <a:t>Evaluate and conclude the </a:t>
            </a:r>
            <a:r>
              <a:rPr lang="en-US" altLang="zh-CN" sz="1400" dirty="0" smtClean="0"/>
              <a:t>architecture and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sz="1400" dirty="0" smtClean="0"/>
              <a:t>Evaluate and conclude the remaining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issues,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07069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7829</TotalTime>
  <Words>2299</Words>
  <Application>Microsoft Office PowerPoint</Application>
  <PresentationFormat>全屏显示(4:3)</PresentationFormat>
  <Paragraphs>311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宋体</vt:lpstr>
      <vt:lpstr>Arial</vt:lpstr>
      <vt:lpstr>Calibri</vt:lpstr>
      <vt:lpstr>Times New Roman</vt:lpstr>
      <vt:lpstr>Office Theme</vt:lpstr>
      <vt:lpstr>FS_5MBS Status Report</vt:lpstr>
      <vt:lpstr>FS_5MBS status after SA2#141e (1/3)</vt:lpstr>
      <vt:lpstr>FS_5MBS status after SA2#141e (2/3)</vt:lpstr>
      <vt:lpstr>FS_5MBS status after SA2#141e (3/3)</vt:lpstr>
      <vt:lpstr>Backup SA2#140E FS_5MBS Status Report (S2-2006060) for information</vt:lpstr>
      <vt:lpstr>FS_5MBS status after SA2#140e (1/3)</vt:lpstr>
      <vt:lpstr>FS_5MBS status after SA2#140e (2/3)</vt:lpstr>
      <vt:lpstr>FS_5MBS status after SA2#140e (3/3)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LiMeng</cp:lastModifiedBy>
  <cp:revision>1563</cp:revision>
  <dcterms:created xsi:type="dcterms:W3CDTF">2008-08-30T09:32:10Z</dcterms:created>
  <dcterms:modified xsi:type="dcterms:W3CDTF">2020-10-27T13:26:19Z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(3)JfUPkIZnSuiCRFnQ66sM8wYd3OkNSBVlJpE9pytxFab6SEPQokCQk7L6xGixTmFw9873e8fF
ttvUsmVMtcCmpyFjGMVTU3lKwmI1yyVZW2IQpmYiJEVL6xDix1mzENJv/DuCJAQuOO29Xczb
Wni9MpTzvXRT43hElgG7YwwfRpTDrY7XDyS3BqMNo+06Cs0Mayji4QTzQAIxg8vXXUod/U4W
BZpIX//TihUxVA8Pkw</vt:lpwstr>
  </property>
  <property fmtid="{D5CDD505-2E9C-101B-9397-08002B2CF9AE}" pid="9" name="_2015_ms_pID_7253431">
    <vt:lpwstr>C7ZN19+fehapKyCQ/L3jpgXGGvFfmvgw3Qm/MC/kgRnq+R4T7MQal9
OeYkLXjk7XwAcIF361ziThiWSQh+RTmM+2vREi/WRUXOUYxGVQjzfs3IAQDPuX2w1VuajxT3
JMxyI+JMtyTliYLhmsxVg/nOHO3kdrA4s4w8LBsJQ7oWVVShOoszMmD+s4vIKbsXexoPpwbz
BF040CnusNSup7H5zPdmjuua4EXrdwq7yS6X</vt:lpwstr>
  </property>
  <property fmtid="{D5CDD505-2E9C-101B-9397-08002B2CF9AE}" pid="10" name="_2015_ms_pID_7253432">
    <vt:lpwstr>mQ==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1603681035</vt:lpwstr>
  </property>
</Properties>
</file>