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6"/>
  </p:sldMasterIdLst>
  <p:notesMasterIdLst>
    <p:notesMasterId r:id="rId14"/>
  </p:notesMasterIdLst>
  <p:handoutMasterIdLst>
    <p:handoutMasterId r:id="rId15"/>
  </p:handoutMasterIdLst>
  <p:sldIdLst>
    <p:sldId id="303" r:id="rId7"/>
    <p:sldId id="844" r:id="rId8"/>
    <p:sldId id="854" r:id="rId9"/>
    <p:sldId id="855" r:id="rId10"/>
    <p:sldId id="858" r:id="rId11"/>
    <p:sldId id="856" r:id="rId12"/>
    <p:sldId id="857" r:id="rId13"/>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62A14D"/>
    <a:srgbClr val="000000"/>
    <a:srgbClr val="C6D254"/>
    <a:srgbClr val="B1D254"/>
    <a:srgbClr val="72AF2F"/>
    <a:srgbClr val="5C88D0"/>
    <a:srgbClr val="2A6EA8"/>
    <a:srgbClr val="7273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02" autoAdjust="0"/>
    <p:restoredTop sz="94625" autoAdjust="0"/>
  </p:normalViewPr>
  <p:slideViewPr>
    <p:cSldViewPr snapToGrid="0">
      <p:cViewPr varScale="1">
        <p:scale>
          <a:sx n="63" d="100"/>
          <a:sy n="63" d="100"/>
        </p:scale>
        <p:origin x="1576"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438"/>
    </p:cViewPr>
  </p:sorterViewPr>
  <p:notesViewPr>
    <p:cSldViewPr snapToGrid="0">
      <p:cViewPr varScale="1">
        <p:scale>
          <a:sx n="57" d="100"/>
          <a:sy n="57" d="100"/>
        </p:scale>
        <p:origin x="2640" y="7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ndramouli, Devaki (Nokia - US/Dallas)" userId="ebf2a9f8-651b-4485-926f-9d93c0eafbc5" providerId="ADAL" clId="{E647D7E9-2685-4587-8345-999EC9FB8FAA}"/>
    <pc:docChg chg="modSld">
      <pc:chgData name="Chandramouli, Devaki (Nokia - US/Dallas)" userId="ebf2a9f8-651b-4485-926f-9d93c0eafbc5" providerId="ADAL" clId="{E647D7E9-2685-4587-8345-999EC9FB8FAA}" dt="2020-04-18T13:00:15.859" v="762" actId="6549"/>
      <pc:docMkLst>
        <pc:docMk/>
      </pc:docMkLst>
      <pc:sldChg chg="modSp">
        <pc:chgData name="Chandramouli, Devaki (Nokia - US/Dallas)" userId="ebf2a9f8-651b-4485-926f-9d93c0eafbc5" providerId="ADAL" clId="{E647D7E9-2685-4587-8345-999EC9FB8FAA}" dt="2020-04-18T12:58:22.157" v="616" actId="20577"/>
        <pc:sldMkLst>
          <pc:docMk/>
          <pc:sldMk cId="2574275743" sldId="844"/>
        </pc:sldMkLst>
        <pc:spChg chg="mod">
          <ac:chgData name="Chandramouli, Devaki (Nokia - US/Dallas)" userId="ebf2a9f8-651b-4485-926f-9d93c0eafbc5" providerId="ADAL" clId="{E647D7E9-2685-4587-8345-999EC9FB8FAA}" dt="2020-04-18T12:58:22.157" v="616" actId="20577"/>
          <ac:spMkLst>
            <pc:docMk/>
            <pc:sldMk cId="2574275743" sldId="844"/>
            <ac:spMk id="2" creationId="{4471A334-4B72-4ED4-8E33-B9893FE60EB4}"/>
          </ac:spMkLst>
        </pc:spChg>
      </pc:sldChg>
      <pc:sldChg chg="modSp">
        <pc:chgData name="Chandramouli, Devaki (Nokia - US/Dallas)" userId="ebf2a9f8-651b-4485-926f-9d93c0eafbc5" providerId="ADAL" clId="{E647D7E9-2685-4587-8345-999EC9FB8FAA}" dt="2020-04-18T13:00:15.859" v="762" actId="6549"/>
        <pc:sldMkLst>
          <pc:docMk/>
          <pc:sldMk cId="866068917" sldId="856"/>
        </pc:sldMkLst>
        <pc:spChg chg="mod">
          <ac:chgData name="Chandramouli, Devaki (Nokia - US/Dallas)" userId="ebf2a9f8-651b-4485-926f-9d93c0eafbc5" providerId="ADAL" clId="{E647D7E9-2685-4587-8345-999EC9FB8FAA}" dt="2020-04-18T13:00:15.859" v="762" actId="6549"/>
          <ac:spMkLst>
            <pc:docMk/>
            <pc:sldMk cId="866068917" sldId="856"/>
            <ac:spMk id="3" creationId="{40EC871F-24F6-4169-8216-1CB14194993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4/18/2020</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a:p>
        </p:txBody>
      </p:sp>
    </p:spTree>
    <p:extLst>
      <p:ext uri="{BB962C8B-B14F-4D97-AF65-F5344CB8AC3E}">
        <p14:creationId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4/18/2020</a:t>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a:p>
        </p:txBody>
      </p:sp>
    </p:spTree>
    <p:extLst>
      <p:ext uri="{BB962C8B-B14F-4D97-AF65-F5344CB8AC3E}">
        <p14:creationId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defRPr>
            </a:lvl1pPr>
            <a:lvl2pPr marL="742950" indent="-285750" defTabSz="930275">
              <a:spcBef>
                <a:spcPct val="30000"/>
              </a:spcBef>
              <a:defRPr sz="1200">
                <a:solidFill>
                  <a:schemeClr val="tx1"/>
                </a:solidFill>
                <a:latin typeface="Times New Roman" panose="02020603050405020304" pitchFamily="18" charset="0"/>
              </a:defRPr>
            </a:lvl2pPr>
            <a:lvl3pPr marL="1143000" indent="-228600" defTabSz="930275">
              <a:spcBef>
                <a:spcPct val="30000"/>
              </a:spcBef>
              <a:defRPr sz="1200">
                <a:solidFill>
                  <a:schemeClr val="tx1"/>
                </a:solidFill>
                <a:latin typeface="Times New Roman" panose="02020603050405020304" pitchFamily="18" charset="0"/>
              </a:defRPr>
            </a:lvl3pPr>
            <a:lvl4pPr marL="1600200" indent="-228600" defTabSz="930275">
              <a:spcBef>
                <a:spcPct val="30000"/>
              </a:spcBef>
              <a:defRPr sz="1200">
                <a:solidFill>
                  <a:schemeClr val="tx1"/>
                </a:solidFill>
                <a:latin typeface="Times New Roman" panose="02020603050405020304" pitchFamily="18" charset="0"/>
              </a:defRPr>
            </a:lvl4pPr>
            <a:lvl5pPr marL="2057400" indent="-228600" defTabSz="930275">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2104670-74C2-4A6C-A838-B3BB595D87DD}" type="slidenum">
              <a:rPr lang="en-GB" altLang="en-US" smtClean="0"/>
              <a:pPr>
                <a:spcBef>
                  <a:spcPct val="0"/>
                </a:spcBef>
              </a:pPr>
              <a:t>1</a:t>
            </a:fld>
            <a:endParaRPr lang="en-GB" altLang="en-US"/>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664891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47252697"/>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altLang="de-DE" sz="1200" dirty="0">
                <a:solidFill>
                  <a:schemeClr val="bg1"/>
                </a:solidFill>
              </a:rPr>
              <a:t>SA2 Work Planning 2020</a:t>
            </a:r>
          </a:p>
          <a:p>
            <a:pPr>
              <a:defRPr/>
            </a:pPr>
            <a:endParaRPr lang="en-GB" sz="1200" spc="300" dirty="0">
              <a:solidFill>
                <a:schemeClr val="bg1"/>
              </a:solidFill>
            </a:endParaRP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pPr algn="ctr">
                <a:defRPr/>
              </a:pPr>
              <a:t>‹#›</a:t>
            </a:fld>
            <a:endParaRPr lang="en-GB" altLang="en-US" b="1"/>
          </a:p>
          <a:p>
            <a:pPr>
              <a:defRPr/>
            </a:pPr>
            <a:endParaRPr lang="en-GB" altLang="en-US"/>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a:solidFill>
                  <a:schemeClr val="bg1"/>
                </a:solidFill>
              </a:rPr>
              <a:t>© 3GPP 2012</a:t>
            </a:r>
            <a:endParaRPr lang="en-GB" altLang="en-US"/>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2020</a:t>
            </a:r>
          </a:p>
        </p:txBody>
      </p:sp>
      <p:pic>
        <p:nvPicPr>
          <p:cNvPr id="1033" name="Picture 10" descr="3GPP_TM_RD.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ftp://ftp.3gpp.org/tsg_sa/WG2_Arch/TSGS2_138e_Electronic/Docs/S2-2003077.zip" TargetMode="External"/><Relationship Id="rId2" Type="http://schemas.openxmlformats.org/officeDocument/2006/relationships/hyperlink" Target="ftp://ftp.3gpp.org/tsg_sa/WG2_Arch/TSGS2_138e_Electronic/Docs/S2-2003076.zip" TargetMode="External"/><Relationship Id="rId1" Type="http://schemas.openxmlformats.org/officeDocument/2006/relationships/slideLayout" Target="../slideLayouts/slideLayout2.xml"/><Relationship Id="rId5" Type="http://schemas.openxmlformats.org/officeDocument/2006/relationships/hyperlink" Target="ftp://ftp.3gpp.org/tsg_sa/WG2_Arch/TSGS2_136AH_Incheon/Docs/S2-2001614.zip" TargetMode="External"/><Relationship Id="rId4" Type="http://schemas.openxmlformats.org/officeDocument/2006/relationships/hyperlink" Target="ftp://ftp.3gpp.org/tsg_sa/WG2_Arch/TSGS2_138e_Electronic/Docs/S2-2002845.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6"/>
          <p:cNvSpPr>
            <a:spLocks noGrp="1"/>
          </p:cNvSpPr>
          <p:nvPr>
            <p:ph type="subTitle" idx="4294967295"/>
          </p:nvPr>
        </p:nvSpPr>
        <p:spPr>
          <a:xfrm>
            <a:off x="1371600" y="4054641"/>
            <a:ext cx="6400800" cy="1329341"/>
          </a:xfrm>
        </p:spPr>
        <p:txBody>
          <a:bodyPr/>
          <a:lstStyle/>
          <a:p>
            <a:pPr marL="0" indent="0" algn="ctr" eaLnBrk="1" hangingPunct="1">
              <a:buFontTx/>
              <a:buNone/>
            </a:pPr>
            <a:r>
              <a:rPr lang="fr-FR" altLang="de-DE" dirty="0">
                <a:effectLst>
                  <a:outerShdw blurRad="38100" dist="38100" dir="2700000" algn="tl">
                    <a:srgbClr val="000000">
                      <a:alpha val="43137"/>
                    </a:srgbClr>
                  </a:outerShdw>
                </a:effectLst>
              </a:rPr>
              <a:t>Devaki Chandramouli</a:t>
            </a:r>
          </a:p>
          <a:p>
            <a:pPr marL="0" indent="0" algn="ctr" eaLnBrk="1" hangingPunct="1">
              <a:buFontTx/>
              <a:buNone/>
            </a:pPr>
            <a:r>
              <a:rPr lang="fr-FR" altLang="de-DE" dirty="0">
                <a:effectLst>
                  <a:outerShdw blurRad="38100" dist="38100" dir="2700000" algn="tl">
                    <a:srgbClr val="000000">
                      <a:alpha val="43137"/>
                    </a:srgbClr>
                  </a:outerShdw>
                </a:effectLst>
              </a:rPr>
              <a:t>Rapporteur, Nokia</a:t>
            </a:r>
          </a:p>
        </p:txBody>
      </p:sp>
      <p:sp>
        <p:nvSpPr>
          <p:cNvPr id="7" name="Text Box 63"/>
          <p:cNvSpPr txBox="1">
            <a:spLocks noChangeArrowheads="1"/>
          </p:cNvSpPr>
          <p:nvPr/>
        </p:nvSpPr>
        <p:spPr bwMode="auto">
          <a:xfrm>
            <a:off x="764005" y="1895122"/>
            <a:ext cx="761599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1000">
                <a:solidFill>
                  <a:schemeClr val="tx1"/>
                </a:solidFill>
                <a:latin typeface="Arial" charset="0"/>
              </a:defRPr>
            </a:lvl1pPr>
            <a:lvl2pPr marL="742950" indent="-285750">
              <a:defRPr sz="1000">
                <a:solidFill>
                  <a:schemeClr val="tx1"/>
                </a:solidFill>
                <a:latin typeface="Arial" charset="0"/>
              </a:defRPr>
            </a:lvl2pPr>
            <a:lvl3pPr marL="1143000" indent="-228600">
              <a:defRPr sz="1000">
                <a:solidFill>
                  <a:schemeClr val="tx1"/>
                </a:solidFill>
                <a:latin typeface="Arial" charset="0"/>
              </a:defRPr>
            </a:lvl3pPr>
            <a:lvl4pPr marL="1600200" indent="-228600">
              <a:defRPr sz="1000">
                <a:solidFill>
                  <a:schemeClr val="tx1"/>
                </a:solidFill>
                <a:latin typeface="Arial" charset="0"/>
              </a:defRPr>
            </a:lvl4pPr>
            <a:lvl5pPr marL="2057400" indent="-228600">
              <a:defRPr sz="1000">
                <a:solidFill>
                  <a:schemeClr val="tx1"/>
                </a:solidFill>
                <a:latin typeface="Arial" charset="0"/>
              </a:defRPr>
            </a:lvl5pPr>
            <a:lvl6pPr marL="2514600" indent="-228600" eaLnBrk="0" fontAlgn="base" hangingPunct="0">
              <a:spcBef>
                <a:spcPct val="0"/>
              </a:spcBef>
              <a:spcAft>
                <a:spcPct val="0"/>
              </a:spcAft>
              <a:defRPr sz="1000">
                <a:solidFill>
                  <a:schemeClr val="tx1"/>
                </a:solidFill>
                <a:latin typeface="Arial" charset="0"/>
              </a:defRPr>
            </a:lvl6pPr>
            <a:lvl7pPr marL="2971800" indent="-228600" eaLnBrk="0" fontAlgn="base" hangingPunct="0">
              <a:spcBef>
                <a:spcPct val="0"/>
              </a:spcBef>
              <a:spcAft>
                <a:spcPct val="0"/>
              </a:spcAft>
              <a:defRPr sz="1000">
                <a:solidFill>
                  <a:schemeClr val="tx1"/>
                </a:solidFill>
                <a:latin typeface="Arial" charset="0"/>
              </a:defRPr>
            </a:lvl7pPr>
            <a:lvl8pPr marL="3429000" indent="-228600" eaLnBrk="0" fontAlgn="base" hangingPunct="0">
              <a:spcBef>
                <a:spcPct val="0"/>
              </a:spcBef>
              <a:spcAft>
                <a:spcPct val="0"/>
              </a:spcAft>
              <a:defRPr sz="1000">
                <a:solidFill>
                  <a:schemeClr val="tx1"/>
                </a:solidFill>
                <a:latin typeface="Arial" charset="0"/>
              </a:defRPr>
            </a:lvl8pPr>
            <a:lvl9pPr marL="3886200" indent="-228600" eaLnBrk="0" fontAlgn="base" hangingPunct="0">
              <a:spcBef>
                <a:spcPct val="0"/>
              </a:spcBef>
              <a:spcAft>
                <a:spcPct val="0"/>
              </a:spcAft>
              <a:defRPr sz="1000">
                <a:solidFill>
                  <a:schemeClr val="tx1"/>
                </a:solidFill>
                <a:latin typeface="Arial" charset="0"/>
              </a:defRPr>
            </a:lvl9pPr>
          </a:lstStyle>
          <a:p>
            <a:pPr algn="ctr">
              <a:defRPr/>
            </a:pPr>
            <a:r>
              <a:rPr lang="en-GB" sz="5200" b="1" dirty="0" err="1">
                <a:solidFill>
                  <a:srgbClr val="FF3300"/>
                </a:solidFill>
                <a:effectLst>
                  <a:outerShdw blurRad="38100" dist="38100" dir="2700000" algn="tl">
                    <a:srgbClr val="C0C0C0"/>
                  </a:outerShdw>
                </a:effectLst>
                <a:latin typeface="Calibri" pitchFamily="34" charset="0"/>
              </a:rPr>
              <a:t>Vertical_LAN</a:t>
            </a:r>
            <a:endParaRPr lang="en-GB" sz="5200" b="1" dirty="0">
              <a:solidFill>
                <a:srgbClr val="FF3300"/>
              </a:solidFill>
              <a:effectLst>
                <a:outerShdw blurRad="38100" dist="38100" dir="2700000" algn="tl">
                  <a:srgbClr val="C0C0C0"/>
                </a:outerShdw>
              </a:effectLst>
              <a:latin typeface="Calibri" pitchFamily="34" charset="0"/>
            </a:endParaRPr>
          </a:p>
          <a:p>
            <a:pPr algn="ctr">
              <a:defRPr/>
            </a:pPr>
            <a:r>
              <a:rPr lang="en-GB" sz="2800" b="1" dirty="0">
                <a:solidFill>
                  <a:srgbClr val="FF3300"/>
                </a:solidFill>
                <a:effectLst>
                  <a:outerShdw blurRad="38100" dist="38100" dir="2700000" algn="tl">
                    <a:srgbClr val="C0C0C0"/>
                  </a:outerShdw>
                </a:effectLst>
                <a:latin typeface="Calibri" pitchFamily="34" charset="0"/>
              </a:rPr>
              <a:t>Way forward for SA2 CC on April 20</a:t>
            </a:r>
            <a:r>
              <a:rPr lang="en-GB" sz="2800" b="1" baseline="30000" dirty="0">
                <a:solidFill>
                  <a:srgbClr val="FF3300"/>
                </a:solidFill>
                <a:effectLst>
                  <a:outerShdw blurRad="38100" dist="38100" dir="2700000" algn="tl">
                    <a:srgbClr val="C0C0C0"/>
                  </a:outerShdw>
                </a:effectLst>
                <a:latin typeface="Calibri" pitchFamily="34" charset="0"/>
              </a:rPr>
              <a:t>th</a:t>
            </a:r>
            <a:r>
              <a:rPr lang="en-GB" sz="2800" b="1" dirty="0">
                <a:solidFill>
                  <a:srgbClr val="FF3300"/>
                </a:solidFill>
                <a:effectLst>
                  <a:outerShdw blurRad="38100" dist="38100" dir="2700000" algn="tl">
                    <a:srgbClr val="C0C0C0"/>
                  </a:outerShdw>
                </a:effectLst>
                <a:latin typeface="Calibri" pitchFamily="34" charset="0"/>
              </a:rPr>
              <a:t>, 2020</a:t>
            </a:r>
            <a:endParaRPr lang="en-US" sz="2800" dirty="0">
              <a:solidFill>
                <a:srgbClr val="948A54"/>
              </a:solidFill>
              <a:effectLst>
                <a:outerShdw blurRad="38100" dist="38100" dir="2700000" algn="tl">
                  <a:srgbClr val="C0C0C0"/>
                </a:outerShdw>
              </a:effectLst>
              <a:latin typeface="Calibri" pitchFamily="34" charset="0"/>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p:txBody>
          <a:bodyPr rtlCol="0">
            <a:normAutofit/>
          </a:bodyPr>
          <a:lstStyle/>
          <a:p>
            <a:pPr eaLnBrk="1" hangingPunct="1">
              <a:defRPr/>
            </a:pPr>
            <a:r>
              <a:rPr lang="en-US" dirty="0">
                <a:effectLst>
                  <a:outerShdw blurRad="38100" dist="38100" dir="2700000" algn="tl">
                    <a:srgbClr val="C0C0C0"/>
                  </a:outerShdw>
                </a:effectLst>
              </a:rPr>
              <a:t>Item #1</a:t>
            </a:r>
          </a:p>
        </p:txBody>
      </p:sp>
      <p:sp>
        <p:nvSpPr>
          <p:cNvPr id="2" name="Content Placeholder 1">
            <a:extLst>
              <a:ext uri="{FF2B5EF4-FFF2-40B4-BE49-F238E27FC236}">
                <a16:creationId xmlns:a16="http://schemas.microsoft.com/office/drawing/2014/main" id="{4471A334-4B72-4ED4-8E33-B9893FE60EB4}"/>
              </a:ext>
            </a:extLst>
          </p:cNvPr>
          <p:cNvSpPr>
            <a:spLocks noGrp="1"/>
          </p:cNvSpPr>
          <p:nvPr>
            <p:ph idx="1"/>
          </p:nvPr>
        </p:nvSpPr>
        <p:spPr/>
        <p:txBody>
          <a:bodyPr/>
          <a:lstStyle/>
          <a:p>
            <a:pPr marL="0" indent="0">
              <a:buNone/>
            </a:pPr>
            <a:r>
              <a:rPr lang="en-US" sz="1600" b="1" u="sng" dirty="0"/>
              <a:t>1) Parameters for UPF selection upon PDU Session establishment</a:t>
            </a:r>
            <a:r>
              <a:rPr lang="en-US" sz="1600" dirty="0"/>
              <a:t>.</a:t>
            </a:r>
          </a:p>
          <a:p>
            <a:r>
              <a:rPr lang="en-US" sz="1600" dirty="0"/>
              <a:t> </a:t>
            </a:r>
            <a:r>
              <a:rPr lang="en-US" sz="1600" u="sng" dirty="0"/>
              <a:t>Current text refers to</a:t>
            </a:r>
            <a:r>
              <a:rPr lang="en-US" sz="1600" dirty="0"/>
              <a:t>: DNN, Traffic classes, VLANs.</a:t>
            </a:r>
          </a:p>
          <a:p>
            <a:r>
              <a:rPr lang="en-US" sz="1600" dirty="0"/>
              <a:t> </a:t>
            </a:r>
            <a:r>
              <a:rPr lang="en-US" sz="1600" u="sng" dirty="0"/>
              <a:t>Options in submitted papers</a:t>
            </a:r>
            <a:r>
              <a:rPr lang="en-US" sz="1600" dirty="0"/>
              <a:t>:</a:t>
            </a:r>
          </a:p>
          <a:p>
            <a:r>
              <a:rPr lang="en-US" sz="1600" dirty="0"/>
              <a:t>1A: remove Traffic classes and VLANs (2782 (Ericsson), 3036 (ZTE), 3173 (Nokia), QCOM)</a:t>
            </a:r>
          </a:p>
          <a:p>
            <a:r>
              <a:rPr lang="en-US" sz="1600" dirty="0"/>
              <a:t>1B: keep existing parameters (3049 (CATT), 3050 (CATT), 3109 (CMCC), 2960/2961 (Samsung), 3079/3080 (Huawei))</a:t>
            </a:r>
          </a:p>
          <a:p>
            <a:r>
              <a:rPr lang="en-US" sz="1600" dirty="0"/>
              <a:t>1C: remove Traffic classes and VLANs, but add Bridge identifier stored in subscription (3156 (Intel), 3044 (Intel), 3083(Intel)).</a:t>
            </a:r>
          </a:p>
          <a:p>
            <a:r>
              <a:rPr lang="en-US" sz="1600" dirty="0"/>
              <a:t>1D: remove Traffic classes and VLANs, but add Bridge identifier provided by DS-TT (3156 (Intel), 3101, 3105 (Intel)).</a:t>
            </a:r>
          </a:p>
          <a:p>
            <a:pPr marL="0" indent="0">
              <a:buNone/>
            </a:pPr>
            <a:endParaRPr lang="en-US" sz="1600" b="1" u="sng" dirty="0"/>
          </a:p>
          <a:p>
            <a:pPr marL="0" indent="0">
              <a:buNone/>
            </a:pPr>
            <a:r>
              <a:rPr lang="en-US" sz="1600" b="1" u="sng" dirty="0"/>
              <a:t>Way forward proposal</a:t>
            </a:r>
            <a:r>
              <a:rPr lang="en-US" sz="1600" b="1" dirty="0"/>
              <a:t>: </a:t>
            </a:r>
            <a:r>
              <a:rPr lang="en-US" sz="1600" dirty="0"/>
              <a:t>Seems like 1B is simply copying existing text to UPF selection section. Commonality between 1A, 1B, 1C is removal of Traffic Class, VLAN ID for UPF selection section. </a:t>
            </a:r>
          </a:p>
          <a:p>
            <a:r>
              <a:rPr lang="en-US" sz="1600" dirty="0"/>
              <a:t>Determine whether Traffic Class, VLAN ID are needed for UPF discovery and UPF selection by show of hands.</a:t>
            </a:r>
          </a:p>
          <a:p>
            <a:r>
              <a:rPr lang="en-US" sz="1600" dirty="0"/>
              <a:t>Discuss separately if there is a need for Bridge ID for UPF discovery &amp; selection. </a:t>
            </a:r>
          </a:p>
          <a:p>
            <a:endParaRPr lang="en-US" sz="1400" dirty="0"/>
          </a:p>
        </p:txBody>
      </p:sp>
    </p:spTree>
    <p:extLst>
      <p:ext uri="{BB962C8B-B14F-4D97-AF65-F5344CB8AC3E}">
        <p14:creationId xmlns:p14="http://schemas.microsoft.com/office/powerpoint/2010/main" val="2574275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D7B7F-2404-4E05-9DBB-AE647930F3FF}"/>
              </a:ext>
            </a:extLst>
          </p:cNvPr>
          <p:cNvSpPr>
            <a:spLocks noGrp="1"/>
          </p:cNvSpPr>
          <p:nvPr>
            <p:ph type="title"/>
          </p:nvPr>
        </p:nvSpPr>
        <p:spPr/>
        <p:txBody>
          <a:bodyPr/>
          <a:lstStyle/>
          <a:p>
            <a:r>
              <a:rPr lang="en-US" dirty="0"/>
              <a:t>Item #2</a:t>
            </a:r>
          </a:p>
        </p:txBody>
      </p:sp>
      <p:sp>
        <p:nvSpPr>
          <p:cNvPr id="3" name="Content Placeholder 2">
            <a:extLst>
              <a:ext uri="{FF2B5EF4-FFF2-40B4-BE49-F238E27FC236}">
                <a16:creationId xmlns:a16="http://schemas.microsoft.com/office/drawing/2014/main" id="{7E99E4E5-D719-4EA6-977E-DB3142815F84}"/>
              </a:ext>
            </a:extLst>
          </p:cNvPr>
          <p:cNvSpPr>
            <a:spLocks noGrp="1"/>
          </p:cNvSpPr>
          <p:nvPr>
            <p:ph idx="1"/>
          </p:nvPr>
        </p:nvSpPr>
        <p:spPr/>
        <p:txBody>
          <a:bodyPr/>
          <a:lstStyle/>
          <a:p>
            <a:pPr marL="0" indent="0">
              <a:buNone/>
            </a:pPr>
            <a:r>
              <a:rPr lang="en-US" sz="1600" b="1" u="sng" dirty="0"/>
              <a:t>2) Port and Bridge Management Information</a:t>
            </a:r>
            <a:r>
              <a:rPr lang="en-US" sz="1600" dirty="0"/>
              <a:t>.</a:t>
            </a:r>
          </a:p>
          <a:p>
            <a:r>
              <a:rPr lang="en-US" sz="1600" dirty="0"/>
              <a:t> </a:t>
            </a:r>
            <a:r>
              <a:rPr lang="en-US" sz="1600" u="sng" dirty="0"/>
              <a:t>Current text</a:t>
            </a:r>
            <a:r>
              <a:rPr lang="en-US" sz="1600" dirty="0"/>
              <a:t>: 23.501 Table Port Management Information table contains information that is both port and bridge specific.</a:t>
            </a:r>
          </a:p>
          <a:p>
            <a:r>
              <a:rPr lang="en-US" sz="1600" u="sng" dirty="0"/>
              <a:t>Options in submitted papers</a:t>
            </a:r>
            <a:r>
              <a:rPr lang="en-US" sz="1600" dirty="0"/>
              <a:t>:</a:t>
            </a:r>
          </a:p>
          <a:p>
            <a:r>
              <a:rPr lang="en-US" sz="1600" dirty="0"/>
              <a:t>2A) Split of the Port Management Information table into Port-specific and Bridge-specific tables (2706).</a:t>
            </a:r>
          </a:p>
          <a:p>
            <a:r>
              <a:rPr lang="en-US" sz="1600" dirty="0"/>
              <a:t>2B) Essential enhancements on the existing table (e.g. 3211, 3172) to address the gaps.</a:t>
            </a:r>
          </a:p>
          <a:p>
            <a:pPr marL="0" indent="0">
              <a:buNone/>
            </a:pPr>
            <a:r>
              <a:rPr lang="en-US" sz="1600" b="1" u="sng" dirty="0"/>
              <a:t>Way forward proposal</a:t>
            </a:r>
            <a:r>
              <a:rPr lang="en-US" sz="1600" b="1" dirty="0"/>
              <a:t>: </a:t>
            </a:r>
            <a:r>
              <a:rPr lang="en-US" sz="1600" dirty="0"/>
              <a:t>show of hands during the call.</a:t>
            </a:r>
          </a:p>
          <a:p>
            <a:r>
              <a:rPr lang="en-US" sz="1600" dirty="0"/>
              <a:t>Note: use the outcome as the basis to determine which paper should be used as the baseline for revisions to the table.</a:t>
            </a:r>
          </a:p>
          <a:p>
            <a:endParaRPr lang="en-US" sz="1400" dirty="0"/>
          </a:p>
        </p:txBody>
      </p:sp>
    </p:spTree>
    <p:extLst>
      <p:ext uri="{BB962C8B-B14F-4D97-AF65-F5344CB8AC3E}">
        <p14:creationId xmlns:p14="http://schemas.microsoft.com/office/powerpoint/2010/main" val="4066124780"/>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66D76-AC71-48BF-9E0D-FD98835DD10F}"/>
              </a:ext>
            </a:extLst>
          </p:cNvPr>
          <p:cNvSpPr>
            <a:spLocks noGrp="1"/>
          </p:cNvSpPr>
          <p:nvPr>
            <p:ph type="title"/>
          </p:nvPr>
        </p:nvSpPr>
        <p:spPr/>
        <p:txBody>
          <a:bodyPr/>
          <a:lstStyle/>
          <a:p>
            <a:r>
              <a:rPr lang="en-US" dirty="0"/>
              <a:t>Item #3</a:t>
            </a:r>
          </a:p>
        </p:txBody>
      </p:sp>
      <p:sp>
        <p:nvSpPr>
          <p:cNvPr id="3" name="Content Placeholder 2">
            <a:extLst>
              <a:ext uri="{FF2B5EF4-FFF2-40B4-BE49-F238E27FC236}">
                <a16:creationId xmlns:a16="http://schemas.microsoft.com/office/drawing/2014/main" id="{4AC9C45E-1242-4A5C-981B-DFB8A1323E5C}"/>
              </a:ext>
            </a:extLst>
          </p:cNvPr>
          <p:cNvSpPr>
            <a:spLocks noGrp="1"/>
          </p:cNvSpPr>
          <p:nvPr>
            <p:ph idx="1"/>
          </p:nvPr>
        </p:nvSpPr>
        <p:spPr/>
        <p:txBody>
          <a:bodyPr/>
          <a:lstStyle/>
          <a:p>
            <a:pPr marL="0" indent="0">
              <a:buNone/>
            </a:pPr>
            <a:r>
              <a:rPr lang="en-US" sz="1800" b="1" u="sng" dirty="0"/>
              <a:t>3) Bridge ID and Bridge MAC address</a:t>
            </a:r>
            <a:endParaRPr lang="en-US" sz="1800" dirty="0"/>
          </a:p>
          <a:p>
            <a:pPr marL="0" indent="0">
              <a:buNone/>
            </a:pPr>
            <a:endParaRPr lang="en-US" sz="1800" dirty="0"/>
          </a:p>
          <a:p>
            <a:r>
              <a:rPr lang="en-US" sz="1800" u="sng" dirty="0"/>
              <a:t>Current text</a:t>
            </a:r>
            <a:r>
              <a:rPr lang="en-US" sz="1800" dirty="0"/>
              <a:t>: states that Bridge ID is derived from the “Bridge MAC address”.</a:t>
            </a:r>
          </a:p>
          <a:p>
            <a:r>
              <a:rPr lang="en-US" sz="1800" dirty="0"/>
              <a:t> </a:t>
            </a:r>
          </a:p>
          <a:p>
            <a:r>
              <a:rPr lang="en-US" sz="1800" u="sng" dirty="0"/>
              <a:t>Options in submitted papers</a:t>
            </a:r>
            <a:r>
              <a:rPr lang="en-US" sz="1800" dirty="0"/>
              <a:t>:</a:t>
            </a:r>
          </a:p>
          <a:p>
            <a:r>
              <a:rPr lang="en-US" sz="1800" dirty="0"/>
              <a:t>3A) define Bridge ID as independent parameter, but keep “Bridge MAC address” (2716 (Ericsson), 3081 (Huawei)).</a:t>
            </a:r>
          </a:p>
          <a:p>
            <a:r>
              <a:rPr lang="en-US" sz="1800" dirty="0"/>
              <a:t>3B) define Bridge ID as independent parameter as in 2716, 3081 but </a:t>
            </a:r>
            <a:r>
              <a:rPr lang="en-US" sz="1800" u="sng" dirty="0"/>
              <a:t>remove</a:t>
            </a:r>
            <a:r>
              <a:rPr lang="en-US" sz="1800" dirty="0"/>
              <a:t> “Bridge MAC address” (no proposal?).</a:t>
            </a:r>
          </a:p>
          <a:p>
            <a:r>
              <a:rPr lang="en-US" sz="1800" dirty="0"/>
              <a:t>3C) continue to use Bridge ID derived from ‘Bridge MAC address’</a:t>
            </a:r>
          </a:p>
          <a:p>
            <a:r>
              <a:rPr lang="en-US" sz="1800" dirty="0"/>
              <a:t> </a:t>
            </a:r>
          </a:p>
          <a:p>
            <a:pPr marL="0" indent="0">
              <a:buNone/>
            </a:pPr>
            <a:r>
              <a:rPr lang="en-US" sz="1800" b="1" u="sng" dirty="0"/>
              <a:t>Way forward proposal</a:t>
            </a:r>
            <a:r>
              <a:rPr lang="en-US" sz="1800" b="1" dirty="0"/>
              <a:t>:</a:t>
            </a:r>
            <a:r>
              <a:rPr lang="en-US" sz="1800" dirty="0"/>
              <a:t> show of hands during the call.</a:t>
            </a:r>
          </a:p>
          <a:p>
            <a:pPr marL="0" indent="0">
              <a:buNone/>
            </a:pPr>
            <a:endParaRPr lang="en-US" sz="1600" dirty="0"/>
          </a:p>
          <a:p>
            <a:endParaRPr lang="en-US" sz="1400" dirty="0"/>
          </a:p>
        </p:txBody>
      </p:sp>
    </p:spTree>
    <p:extLst>
      <p:ext uri="{BB962C8B-B14F-4D97-AF65-F5344CB8AC3E}">
        <p14:creationId xmlns:p14="http://schemas.microsoft.com/office/powerpoint/2010/main" val="3798199678"/>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4C930-6DA0-4650-82A3-85B589B31A6E}"/>
              </a:ext>
            </a:extLst>
          </p:cNvPr>
          <p:cNvSpPr>
            <a:spLocks noGrp="1"/>
          </p:cNvSpPr>
          <p:nvPr>
            <p:ph type="title"/>
          </p:nvPr>
        </p:nvSpPr>
        <p:spPr/>
        <p:txBody>
          <a:bodyPr/>
          <a:lstStyle/>
          <a:p>
            <a:r>
              <a:rPr lang="en-US" dirty="0"/>
              <a:t>Item #4</a:t>
            </a:r>
          </a:p>
        </p:txBody>
      </p:sp>
      <p:sp>
        <p:nvSpPr>
          <p:cNvPr id="3" name="Content Placeholder 2">
            <a:extLst>
              <a:ext uri="{FF2B5EF4-FFF2-40B4-BE49-F238E27FC236}">
                <a16:creationId xmlns:a16="http://schemas.microsoft.com/office/drawing/2014/main" id="{2AB21AAF-87A3-44B3-8CE0-09AB50D11192}"/>
              </a:ext>
            </a:extLst>
          </p:cNvPr>
          <p:cNvSpPr>
            <a:spLocks noGrp="1"/>
          </p:cNvSpPr>
          <p:nvPr>
            <p:ph idx="1"/>
          </p:nvPr>
        </p:nvSpPr>
        <p:spPr/>
        <p:txBody>
          <a:bodyPr/>
          <a:lstStyle/>
          <a:p>
            <a:pPr marL="0" indent="0">
              <a:buNone/>
            </a:pPr>
            <a:r>
              <a:rPr lang="en-US" sz="1800" b="1" u="sng" dirty="0"/>
              <a:t>4) DS-TT MAC address and session binding in PCF</a:t>
            </a:r>
            <a:r>
              <a:rPr lang="en-US" sz="1800" dirty="0"/>
              <a:t>.</a:t>
            </a:r>
          </a:p>
          <a:p>
            <a:r>
              <a:rPr lang="en-US" sz="1800" u="sng" dirty="0"/>
              <a:t>Current text</a:t>
            </a:r>
            <a:r>
              <a:rPr lang="en-US" sz="1800" dirty="0"/>
              <a:t>: DS-TT MAC address is provided by DS-TT. A “UE MAC address” is used for session binding in PCF.</a:t>
            </a:r>
          </a:p>
          <a:p>
            <a:r>
              <a:rPr lang="en-US" sz="1800" dirty="0"/>
              <a:t> </a:t>
            </a:r>
          </a:p>
          <a:p>
            <a:r>
              <a:rPr lang="en-US" sz="1800" u="sng" dirty="0"/>
              <a:t>Options in submitted papers</a:t>
            </a:r>
            <a:r>
              <a:rPr lang="en-US" sz="1800" dirty="0"/>
              <a:t>:</a:t>
            </a:r>
          </a:p>
          <a:p>
            <a:r>
              <a:rPr lang="en-US" sz="1800" dirty="0"/>
              <a:t>A) Removal of DS-TT MAC address. Session binding based on (Bridge ID, port number) tuple (2716, 2717, 2718).</a:t>
            </a:r>
          </a:p>
          <a:p>
            <a:r>
              <a:rPr lang="en-US" sz="1800" dirty="0"/>
              <a:t>B) Session binding is performed with DS-TT MAC address (e.g. 3204).</a:t>
            </a:r>
          </a:p>
          <a:p>
            <a:pPr marL="0" indent="0">
              <a:buNone/>
            </a:pPr>
            <a:r>
              <a:rPr lang="en-US" sz="1800" b="1" dirty="0"/>
              <a:t>Consideration:</a:t>
            </a:r>
          </a:p>
          <a:p>
            <a:pPr marL="0" indent="0">
              <a:buNone/>
            </a:pPr>
            <a:r>
              <a:rPr lang="en-US" sz="1800" dirty="0"/>
              <a:t>Option B is an essential correction to existing spec while Option A is a radical change to current approach. </a:t>
            </a:r>
          </a:p>
          <a:p>
            <a:pPr marL="0" indent="0">
              <a:buNone/>
            </a:pPr>
            <a:r>
              <a:rPr lang="en-US" sz="1600" b="1" u="sng" dirty="0"/>
              <a:t>Way forward proposal</a:t>
            </a:r>
            <a:r>
              <a:rPr lang="en-US" sz="1600" b="1" dirty="0"/>
              <a:t>:</a:t>
            </a:r>
            <a:r>
              <a:rPr lang="en-US" sz="1600" dirty="0"/>
              <a:t> Go with Option B?</a:t>
            </a:r>
          </a:p>
          <a:p>
            <a:endParaRPr lang="en-US" sz="1800" dirty="0"/>
          </a:p>
        </p:txBody>
      </p:sp>
    </p:spTree>
    <p:extLst>
      <p:ext uri="{BB962C8B-B14F-4D97-AF65-F5344CB8AC3E}">
        <p14:creationId xmlns:p14="http://schemas.microsoft.com/office/powerpoint/2010/main" val="2792484929"/>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715A6-8F3C-4526-B606-D062495F6FA3}"/>
              </a:ext>
            </a:extLst>
          </p:cNvPr>
          <p:cNvSpPr>
            <a:spLocks noGrp="1"/>
          </p:cNvSpPr>
          <p:nvPr>
            <p:ph type="title"/>
          </p:nvPr>
        </p:nvSpPr>
        <p:spPr/>
        <p:txBody>
          <a:bodyPr/>
          <a:lstStyle/>
          <a:p>
            <a:r>
              <a:rPr lang="en-US" dirty="0"/>
              <a:t>Item #5</a:t>
            </a:r>
          </a:p>
        </p:txBody>
      </p:sp>
      <p:sp>
        <p:nvSpPr>
          <p:cNvPr id="3" name="Content Placeholder 2">
            <a:extLst>
              <a:ext uri="{FF2B5EF4-FFF2-40B4-BE49-F238E27FC236}">
                <a16:creationId xmlns:a16="http://schemas.microsoft.com/office/drawing/2014/main" id="{40EC871F-24F6-4169-8216-1CB14194993F}"/>
              </a:ext>
            </a:extLst>
          </p:cNvPr>
          <p:cNvSpPr>
            <a:spLocks noGrp="1"/>
          </p:cNvSpPr>
          <p:nvPr>
            <p:ph idx="1"/>
          </p:nvPr>
        </p:nvSpPr>
        <p:spPr/>
        <p:txBody>
          <a:bodyPr/>
          <a:lstStyle/>
          <a:p>
            <a:pPr marL="0" indent="0">
              <a:buNone/>
            </a:pPr>
            <a:r>
              <a:rPr lang="en-US" sz="1800" b="1" u="sng" dirty="0"/>
              <a:t>5) PSFP based Hold and Forward buffering (for per stream H&amp;F buffering)</a:t>
            </a:r>
            <a:endParaRPr lang="en-US" sz="1800" dirty="0"/>
          </a:p>
          <a:p>
            <a:pPr marL="0" indent="0">
              <a:buNone/>
            </a:pPr>
            <a:r>
              <a:rPr lang="en-US" sz="1800" dirty="0"/>
              <a:t> </a:t>
            </a:r>
          </a:p>
          <a:p>
            <a:r>
              <a:rPr lang="en-US" sz="1800" dirty="0"/>
              <a:t>SA2 Moderated email discussion outcome/Working assumption:</a:t>
            </a:r>
          </a:p>
          <a:p>
            <a:pPr lvl="0"/>
            <a:r>
              <a:rPr lang="en-US" sz="1800" i="1" dirty="0"/>
              <a:t>Support for PSFP based Hold and Forward Buffering rule </a:t>
            </a:r>
            <a:endParaRPr lang="en-US" sz="1800" dirty="0"/>
          </a:p>
          <a:p>
            <a:pPr lvl="1"/>
            <a:r>
              <a:rPr lang="en-US" sz="1800" i="1" dirty="0"/>
              <a:t>Given no clear majority this functionality will not be supported in Rel-16. </a:t>
            </a:r>
            <a:endParaRPr lang="en-US" sz="1800" dirty="0"/>
          </a:p>
          <a:p>
            <a:r>
              <a:rPr lang="en-US" sz="1800" dirty="0"/>
              <a:t>3082, 2841 proposes to support this in Rel-16 (not compliant to agreed working assumption)</a:t>
            </a:r>
          </a:p>
          <a:p>
            <a:r>
              <a:rPr lang="en-US" sz="1800" dirty="0"/>
              <a:t>As a consequence following papers propose to fix the 5GS Bridge delay reporting to avoid the issue of lack of in-order delivery and incorrect </a:t>
            </a:r>
            <a:r>
              <a:rPr lang="en-US" sz="1800" dirty="0" err="1"/>
              <a:t>Qbv</a:t>
            </a:r>
            <a:r>
              <a:rPr lang="en-US" sz="1800" dirty="0"/>
              <a:t> enforcement:</a:t>
            </a:r>
          </a:p>
          <a:p>
            <a:r>
              <a:rPr lang="en-US" sz="1800" dirty="0"/>
              <a:t>2889, 3121, 3035 </a:t>
            </a:r>
          </a:p>
          <a:p>
            <a:pPr marL="0" indent="0">
              <a:buNone/>
            </a:pPr>
            <a:endParaRPr lang="en-US" sz="1800" dirty="0"/>
          </a:p>
          <a:p>
            <a:pPr marL="0" indent="0">
              <a:buNone/>
            </a:pPr>
            <a:r>
              <a:rPr lang="en-US" sz="1800" b="1" u="sng" dirty="0"/>
              <a:t>Way forward proposal</a:t>
            </a:r>
            <a:r>
              <a:rPr lang="en-US" sz="1800" b="1" dirty="0"/>
              <a:t>: </a:t>
            </a:r>
            <a:r>
              <a:rPr lang="en-US" sz="1800" dirty="0"/>
              <a:t>Note 3082, 2841 for Rel-16 to be aligned with working assumption. Merge 2889, 3121, 3035.</a:t>
            </a:r>
          </a:p>
          <a:p>
            <a:pPr marL="0" indent="0">
              <a:buNone/>
            </a:pPr>
            <a:r>
              <a:rPr lang="en-US" sz="1800" dirty="0"/>
              <a:t>If the group wishes to re-open the working assumption, then do informal show of hands to determine one way or the other.</a:t>
            </a:r>
          </a:p>
          <a:p>
            <a:pPr marL="0" indent="0">
              <a:buNone/>
            </a:pPr>
            <a:endParaRPr lang="en-US" sz="1800" dirty="0"/>
          </a:p>
          <a:p>
            <a:endParaRPr lang="en-US" sz="1800" dirty="0"/>
          </a:p>
        </p:txBody>
      </p:sp>
    </p:spTree>
    <p:extLst>
      <p:ext uri="{BB962C8B-B14F-4D97-AF65-F5344CB8AC3E}">
        <p14:creationId xmlns:p14="http://schemas.microsoft.com/office/powerpoint/2010/main" val="866068917"/>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55D3-AA39-4457-9B84-C5D6FECB95B4}"/>
              </a:ext>
            </a:extLst>
          </p:cNvPr>
          <p:cNvSpPr>
            <a:spLocks noGrp="1"/>
          </p:cNvSpPr>
          <p:nvPr>
            <p:ph type="title"/>
          </p:nvPr>
        </p:nvSpPr>
        <p:spPr/>
        <p:txBody>
          <a:bodyPr/>
          <a:lstStyle/>
          <a:p>
            <a:r>
              <a:rPr lang="en-US" dirty="0"/>
              <a:t>Item #6</a:t>
            </a:r>
          </a:p>
        </p:txBody>
      </p:sp>
      <p:sp>
        <p:nvSpPr>
          <p:cNvPr id="3" name="Content Placeholder 2">
            <a:extLst>
              <a:ext uri="{FF2B5EF4-FFF2-40B4-BE49-F238E27FC236}">
                <a16:creationId xmlns:a16="http://schemas.microsoft.com/office/drawing/2014/main" id="{52ED572A-055E-47B7-977B-63C3206DCE01}"/>
              </a:ext>
            </a:extLst>
          </p:cNvPr>
          <p:cNvSpPr>
            <a:spLocks noGrp="1"/>
          </p:cNvSpPr>
          <p:nvPr>
            <p:ph idx="1"/>
          </p:nvPr>
        </p:nvSpPr>
        <p:spPr/>
        <p:txBody>
          <a:bodyPr/>
          <a:lstStyle/>
          <a:p>
            <a:pPr marL="0" indent="0">
              <a:buNone/>
            </a:pPr>
            <a:r>
              <a:rPr lang="en-US" sz="1800" b="1" u="sng" dirty="0"/>
              <a:t>6) Reporting CAG ID list over N2</a:t>
            </a:r>
            <a:endParaRPr lang="en-US" sz="1800" dirty="0"/>
          </a:p>
          <a:p>
            <a:r>
              <a:rPr lang="en-US" sz="1800" b="1" dirty="0"/>
              <a:t>Options:</a:t>
            </a:r>
          </a:p>
          <a:p>
            <a:r>
              <a:rPr lang="en-US" sz="1800" dirty="0"/>
              <a:t>5A) </a:t>
            </a:r>
            <a:r>
              <a:rPr lang="en-US" sz="1800" b="1" u="sng" dirty="0">
                <a:hlinkClick r:id="rId2"/>
              </a:rPr>
              <a:t>S2-2003076</a:t>
            </a:r>
            <a:r>
              <a:rPr lang="en-US" sz="1800" dirty="0"/>
              <a:t>, </a:t>
            </a:r>
            <a:r>
              <a:rPr lang="en-US" sz="1800" b="1" u="sng" dirty="0">
                <a:hlinkClick r:id="rId3"/>
              </a:rPr>
              <a:t>S2-2003077</a:t>
            </a:r>
            <a:r>
              <a:rPr lang="en-US" sz="1800" b="1" dirty="0"/>
              <a:t> – Proposes </a:t>
            </a:r>
            <a:r>
              <a:rPr lang="en-US" sz="1800" dirty="0"/>
              <a:t>Reporting of CAG ID list per cell over N2</a:t>
            </a:r>
          </a:p>
          <a:p>
            <a:r>
              <a:rPr lang="en-US" sz="1800" dirty="0"/>
              <a:t>5B) </a:t>
            </a:r>
            <a:r>
              <a:rPr lang="en-US" sz="1800" b="1" u="sng" dirty="0">
                <a:hlinkClick r:id="rId4"/>
              </a:rPr>
              <a:t>S2-2002845</a:t>
            </a:r>
            <a:r>
              <a:rPr lang="en-US" sz="1800" b="1" dirty="0"/>
              <a:t> – </a:t>
            </a:r>
            <a:r>
              <a:rPr lang="en-US" sz="1800" dirty="0"/>
              <a:t>The NG-RAN reports supported CAG ID(s) per TAI over N2</a:t>
            </a:r>
          </a:p>
          <a:p>
            <a:r>
              <a:rPr lang="en-US" sz="1800" b="1" dirty="0"/>
              <a:t>Consideration:</a:t>
            </a:r>
          </a:p>
          <a:p>
            <a:r>
              <a:rPr lang="en-US" sz="1800" dirty="0"/>
              <a:t>Neither of the proposal has been agreed in RAN3 yet. This is still being discussed in RAN3.</a:t>
            </a:r>
          </a:p>
          <a:p>
            <a:r>
              <a:rPr lang="en-US" sz="1800" dirty="0"/>
              <a:t>Given that we agreed </a:t>
            </a:r>
            <a:r>
              <a:rPr lang="x-none" sz="1800" u="sng" dirty="0">
                <a:hlinkClick r:id="rId5"/>
              </a:rPr>
              <a:t>S2-2001614</a:t>
            </a:r>
            <a:r>
              <a:rPr lang="en-US" sz="1800" dirty="0"/>
              <a:t>, which says</a:t>
            </a:r>
          </a:p>
          <a:p>
            <a:r>
              <a:rPr lang="en-GB" sz="1800" dirty="0"/>
              <a:t>NOTE 2:  It is assumed that the AMF is made aware of the supported CAG Identifier(s) of the CAG cell by the NG-RAN.</a:t>
            </a:r>
            <a:endParaRPr lang="en-US" sz="1800" dirty="0"/>
          </a:p>
          <a:p>
            <a:r>
              <a:rPr lang="en-US" sz="1800" dirty="0"/>
              <a:t>it should be clear that the ball is now in RAN3’s court. Let us avoid parallel discussions, time and effort in two WGs, postpone the discussion in SA2 and leave the discussion to RAN3, align TS 23.501/2 after they conclude.</a:t>
            </a:r>
          </a:p>
          <a:p>
            <a:pPr marL="0" indent="0">
              <a:buNone/>
            </a:pPr>
            <a:r>
              <a:rPr lang="en-US" sz="1800" b="1" dirty="0"/>
              <a:t>Way Forward proposal:</a:t>
            </a:r>
            <a:r>
              <a:rPr lang="en-US" sz="1800" dirty="0"/>
              <a:t> Postpone 3077/2845 for SA2#138E.</a:t>
            </a:r>
          </a:p>
          <a:p>
            <a:endParaRPr lang="en-US" sz="1800" dirty="0"/>
          </a:p>
        </p:txBody>
      </p:sp>
    </p:spTree>
    <p:extLst>
      <p:ext uri="{BB962C8B-B14F-4D97-AF65-F5344CB8AC3E}">
        <p14:creationId xmlns:p14="http://schemas.microsoft.com/office/powerpoint/2010/main" val="3725290265"/>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17A4B69EF56E94C827924DC4B490231" ma:contentTypeVersion="16" ma:contentTypeDescription="Create a new document." ma:contentTypeScope="" ma:versionID="9912d19776983c6aade29a3686f1c79f">
  <xsd:schema xmlns:xsd="http://www.w3.org/2001/XMLSchema" xmlns:xs="http://www.w3.org/2001/XMLSchema" xmlns:p="http://schemas.microsoft.com/office/2006/metadata/properties" xmlns:ns3="71c5aaf6-e6ce-465b-b873-5148d2a4c105" xmlns:ns4="e0d6c333-3612-4d65-a7f4-5976eb42d46a" xmlns:ns5="c67c731b-696e-4d20-8664-fee8943d9cc6" targetNamespace="http://schemas.microsoft.com/office/2006/metadata/properties" ma:root="true" ma:fieldsID="b1f01fd908848de894b0fc5cac9f1093" ns3:_="" ns4:_="" ns5:_="">
    <xsd:import namespace="71c5aaf6-e6ce-465b-b873-5148d2a4c105"/>
    <xsd:import namespace="e0d6c333-3612-4d65-a7f4-5976eb42d46a"/>
    <xsd:import namespace="c67c731b-696e-4d20-8664-fee8943d9cc6"/>
    <xsd:element name="properties">
      <xsd:complexType>
        <xsd:sequence>
          <xsd:element name="documentManagement">
            <xsd:complexType>
              <xsd:all>
                <xsd:element ref="ns3:_dlc_DocId" minOccurs="0"/>
                <xsd:element ref="ns3:_dlc_DocIdUrl" minOccurs="0"/>
                <xsd:element ref="ns3:_dlc_DocIdPersistId" minOccurs="0"/>
                <xsd:element ref="ns3:HideFromDelve"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Location" minOccurs="0"/>
                <xsd:element ref="ns5:SharedWithUsers" minOccurs="0"/>
                <xsd:element ref="ns5:SharedWithDetails" minOccurs="0"/>
                <xsd:element ref="ns5:SharingHintHash"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e0d6c333-3612-4d65-a7f4-5976eb42d46a"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67c731b-696e-4d20-8664-fee8943d9cc6"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element name="SharingHintHash" ma:index="2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34c87397-5fc1-491e-85e7-d6110dbe9cbd" ContentTypeId="0x0101" PreviousValue="false"/>
</file>

<file path=customXml/item3.xml><?xml version="1.0" encoding="utf-8"?>
<?mso-contentType ?>
<spe:Receivers xmlns:spe="http://schemas.microsoft.com/sharepoint/event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p:properties xmlns:p="http://schemas.microsoft.com/office/2006/metadata/properties" xmlns:xsi="http://www.w3.org/2001/XMLSchema-instance" xmlns:pc="http://schemas.microsoft.com/office/infopath/2007/PartnerControls">
  <documentManagement>
    <HideFromDelve xmlns="71c5aaf6-e6ce-465b-b873-5148d2a4c105">false</HideFromDelve>
  </documentManagement>
</p:properties>
</file>

<file path=customXml/itemProps1.xml><?xml version="1.0" encoding="utf-8"?>
<ds:datastoreItem xmlns:ds="http://schemas.openxmlformats.org/officeDocument/2006/customXml" ds:itemID="{876AAC63-93CD-4920-B37B-BB37791C10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e0d6c333-3612-4d65-a7f4-5976eb42d46a"/>
    <ds:schemaRef ds:uri="c67c731b-696e-4d20-8664-fee8943d9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593BFAC-8229-447D-98EF-1662A075AFDD}">
  <ds:schemaRefs>
    <ds:schemaRef ds:uri="Microsoft.SharePoint.Taxonomy.ContentTypeSync"/>
  </ds:schemaRefs>
</ds:datastoreItem>
</file>

<file path=customXml/itemProps3.xml><?xml version="1.0" encoding="utf-8"?>
<ds:datastoreItem xmlns:ds="http://schemas.openxmlformats.org/officeDocument/2006/customXml" ds:itemID="{9C01E59C-30C1-4F5F-BDB7-FD8DEC473699}">
  <ds:schemaRefs>
    <ds:schemaRef ds:uri="http://schemas.microsoft.com/sharepoint/events"/>
  </ds:schemaRefs>
</ds:datastoreItem>
</file>

<file path=customXml/itemProps4.xml><?xml version="1.0" encoding="utf-8"?>
<ds:datastoreItem xmlns:ds="http://schemas.openxmlformats.org/officeDocument/2006/customXml" ds:itemID="{E96BFC68-7C33-4255-8100-31714E839755}">
  <ds:schemaRefs>
    <ds:schemaRef ds:uri="http://schemas.microsoft.com/sharepoint/v3/contenttype/forms"/>
  </ds:schemaRefs>
</ds:datastoreItem>
</file>

<file path=customXml/itemProps5.xml><?xml version="1.0" encoding="utf-8"?>
<ds:datastoreItem xmlns:ds="http://schemas.openxmlformats.org/officeDocument/2006/customXml" ds:itemID="{14AEB5D0-85A8-4FF9-9CE3-0088023A34DC}">
  <ds:schemaRefs>
    <ds:schemaRef ds:uri="e0d6c333-3612-4d65-a7f4-5976eb42d46a"/>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71c5aaf6-e6ce-465b-b873-5148d2a4c105"/>
    <ds:schemaRef ds:uri="http://purl.org/dc/terms/"/>
    <ds:schemaRef ds:uri="c67c731b-696e-4d20-8664-fee8943d9cc6"/>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7709</TotalTime>
  <Words>206</Words>
  <Application>Microsoft Office PowerPoint</Application>
  <PresentationFormat>On-screen Show (4:3)</PresentationFormat>
  <Paragraphs>69</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PowerPoint Presentation</vt:lpstr>
      <vt:lpstr>Item #1</vt:lpstr>
      <vt:lpstr>Item #2</vt:lpstr>
      <vt:lpstr>Item #3</vt:lpstr>
      <vt:lpstr>Item #4</vt:lpstr>
      <vt:lpstr>Item #5</vt:lpstr>
      <vt:lpstr>Item #6</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Nokia-r2</cp:lastModifiedBy>
  <cp:revision>1433</cp:revision>
  <dcterms:created xsi:type="dcterms:W3CDTF">2008-08-30T09:32:10Z</dcterms:created>
  <dcterms:modified xsi:type="dcterms:W3CDTF">2020-04-18T13:00:20Z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1559122847</vt:lpwstr>
  </property>
  <property fmtid="{D5CDD505-2E9C-101B-9397-08002B2CF9AE}" pid="6" name="TitusGUID">
    <vt:lpwstr>68169d57-491b-4690-942e-23bcbea86d99</vt:lpwstr>
  </property>
  <property fmtid="{D5CDD505-2E9C-101B-9397-08002B2CF9AE}" pid="7" name="CTP_TimeStamp">
    <vt:lpwstr>2020-04-08 17:12:39Z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0x010100C17A4B69EF56E94C827924DC4B490231</vt:lpwstr>
  </property>
</Properties>
</file>