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69" r:id="rId3"/>
    <p:sldId id="270" r:id="rId4"/>
    <p:sldId id="271" r:id="rId5"/>
    <p:sldId id="268" r:id="rId6"/>
    <p:sldId id="256" r:id="rId7"/>
    <p:sldId id="257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8" autoAdjust="0"/>
    <p:restoredTop sz="94660"/>
  </p:normalViewPr>
  <p:slideViewPr>
    <p:cSldViewPr snapToGrid="0">
      <p:cViewPr>
        <p:scale>
          <a:sx n="75" d="100"/>
          <a:sy n="75" d="100"/>
        </p:scale>
        <p:origin x="163" y="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D317AA-6D95-49D7-8E60-BC3D2EB9F5E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04A7E6B-EEF2-414A-9881-881BE32C83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740345-BBB0-4D18-8B13-6142568EAB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B49EC-D106-4EBB-B624-74FC068228E6}" type="datetimeFigureOut">
              <a:rPr lang="en-US" smtClean="0"/>
              <a:t>4/10/2020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AAF592-DE3F-4FDA-BCDF-54CDE85104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902A00-BBE4-48F8-A5BA-DE394AC933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4575E-56FB-4A95-8340-54D3120E2F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5114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AD6B53-6EBB-441D-88FF-796BC90889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683604F-0795-4947-9BB8-E8C18B72F90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628F53F-32D0-4704-BDAB-5013DFBA60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B49EC-D106-4EBB-B624-74FC068228E6}" type="datetimeFigureOut">
              <a:rPr lang="en-US" smtClean="0"/>
              <a:t>4/10/2020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044927-0124-4B68-A26E-C6EDDC4F20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7CE760-95C5-43F1-8FFF-4F4166053B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4575E-56FB-4A95-8340-54D3120E2F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78452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7E3FFC2-4EB9-457D-AE8B-A3ADBD1C670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D69710C-6A8F-42DD-8DF5-32C7316C14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FD7BF3-8B58-4233-83F0-BCE9A44D1C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B49EC-D106-4EBB-B624-74FC068228E6}" type="datetimeFigureOut">
              <a:rPr lang="en-US" smtClean="0"/>
              <a:t>4/10/2020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6E5451-A9E6-46A6-9C1C-818DDBE275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B6C7C6-2FCB-4016-BE77-3223BE3A4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4575E-56FB-4A95-8340-54D3120E2F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758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6E9FE2-5EB6-44D4-AEF9-FB1D746133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17C392-C6C6-474E-B885-25AC76E49A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376F54-0CE1-4791-AC9A-5A7AC41CFA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B49EC-D106-4EBB-B624-74FC068228E6}" type="datetimeFigureOut">
              <a:rPr lang="en-US" smtClean="0"/>
              <a:t>4/10/2020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859AF5-407B-4D00-841C-12AA9B09B8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DA735C-A2A9-4C17-9E22-B31F95EEA8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4575E-56FB-4A95-8340-54D3120E2F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99658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809448-938D-42E8-ABA4-DDF637666C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BBD703-1B17-4F0E-B00E-AEAA5E740D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934E47-04F2-4DAD-B753-7B7E5C1EC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B49EC-D106-4EBB-B624-74FC068228E6}" type="datetimeFigureOut">
              <a:rPr lang="en-US" smtClean="0"/>
              <a:t>4/10/2020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99C4BD-05EB-4E2D-BBB5-C0BEEB297E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C901DF-374D-41DC-A9DF-42A285F8A2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4575E-56FB-4A95-8340-54D3120E2F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78950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D4AA58-5F06-4649-8910-0C956B1B75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4899B9-845B-45D0-B9A6-8D7AAA27490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65878A1-0F0A-4CE0-9D88-3186AA1109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2D5013-92CC-470B-8284-D7470622D5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B49EC-D106-4EBB-B624-74FC068228E6}" type="datetimeFigureOut">
              <a:rPr lang="en-US" smtClean="0"/>
              <a:t>4/10/2020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93C69FA-6ADA-4022-AAE0-E438A1FA9E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583E8CB-FEBB-48E4-B8A5-8359EC8B47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4575E-56FB-4A95-8340-54D3120E2F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06087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B05882-DE90-4FC2-97C0-4B69AFA121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E6E141C-A0FA-4DBB-BACC-73F36CB7D2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64597C7-309B-4C50-B9E6-60FD256C30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355FEF4-57EC-4031-9F9F-C8B0D620BB5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D8A9400-4A56-4845-A795-C7217865EF0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7AD2004-9EF3-4205-A503-D250CC5F0A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B49EC-D106-4EBB-B624-74FC068228E6}" type="datetimeFigureOut">
              <a:rPr lang="en-US" smtClean="0"/>
              <a:t>4/10/2020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F025874-1DA4-44F3-827E-A8C63658FD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CDA7212-241D-44BE-8D56-17C0145748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4575E-56FB-4A95-8340-54D3120E2F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76970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5A4295-121E-4AA9-9A8A-E406D5E80A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FB74839-AFA1-4873-A44E-38D8C5822C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B49EC-D106-4EBB-B624-74FC068228E6}" type="datetimeFigureOut">
              <a:rPr lang="en-US" smtClean="0"/>
              <a:t>4/10/2020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4E82E55-21E3-499E-BD7B-8FA6B45A14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42F9416-06C7-4A7B-9EB1-11B36F6223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4575E-56FB-4A95-8340-54D3120E2F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5635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6B82C47-EACA-4BF5-979C-3E6A315879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B49EC-D106-4EBB-B624-74FC068228E6}" type="datetimeFigureOut">
              <a:rPr lang="en-US" smtClean="0"/>
              <a:t>4/10/2020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4AC9BB1-1630-4E49-8DA2-2552C07CCD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A5C208-57C8-462D-B49E-3491886DD6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4575E-56FB-4A95-8340-54D3120E2F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35210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EC3125-C4E6-4686-9A7B-0A5BA8A8D2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8AD8A6-997D-47F6-88EA-1507DBD0C7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6C68E5D-21F5-4A0F-ADD3-464B3D3A638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ED1C8F8-2067-4868-B2B0-2027B48294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B49EC-D106-4EBB-B624-74FC068228E6}" type="datetimeFigureOut">
              <a:rPr lang="en-US" smtClean="0"/>
              <a:t>4/10/2020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1C90660-F086-4609-A659-6C36E6BBA7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23BE962-8E7C-45E0-8966-FB62316CDA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4575E-56FB-4A95-8340-54D3120E2F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08028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A6BAC2-1569-4AB5-9942-CA0B0C9910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049BF0F-4394-4030-B55B-2B561BEEFCB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6D0C317-FE52-4A1D-88CC-FBEBCEF8CFF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CB33D1B-01D7-409A-8AEC-C05A372256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B49EC-D106-4EBB-B624-74FC068228E6}" type="datetimeFigureOut">
              <a:rPr lang="en-US" smtClean="0"/>
              <a:t>4/10/2020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7F40250-D4E1-4C1E-8445-9D4D7CD439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BCFF69A-A835-4FA9-9814-60F64E91E9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4575E-56FB-4A95-8340-54D3120E2F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90543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3A35CD3-0F0B-4E6E-ABF0-CDDEC9ADD8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28759B-F9F7-4E9B-8E1C-80DF6AD903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F38C0F-99CF-4DF1-A940-5676F593498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2B49EC-D106-4EBB-B624-74FC068228E6}" type="datetimeFigureOut">
              <a:rPr lang="en-US" smtClean="0"/>
              <a:t>4/10/2020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D9EADA-B5EF-49A9-B460-15EC7030C2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27DA19-E78C-4309-BBC6-3E8EB02FDC2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34575E-56FB-4A95-8340-54D3120E2F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9180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A1C41E-2833-44B2-8E86-9057F2DDC97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WID S2-2003106:</a:t>
            </a:r>
            <a:br>
              <a:rPr lang="en-US" dirty="0"/>
            </a:br>
            <a:r>
              <a:rPr lang="en-US" dirty="0"/>
              <a:t>IEEE Compatible</a:t>
            </a:r>
            <a:br>
              <a:rPr lang="en-US" dirty="0"/>
            </a:br>
            <a:r>
              <a:rPr lang="en-US" dirty="0"/>
              <a:t>Ethernet Switching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F00B801-E14A-4B81-AE09-591014A3CAC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03498" y="4079875"/>
            <a:ext cx="9144000" cy="1655762"/>
          </a:xfrm>
        </p:spPr>
        <p:txBody>
          <a:bodyPr>
            <a:normAutofit/>
          </a:bodyPr>
          <a:lstStyle/>
          <a:p>
            <a:r>
              <a:rPr lang="en-US" sz="3200" dirty="0"/>
              <a:t>Jeffrey Zhang</a:t>
            </a:r>
          </a:p>
          <a:p>
            <a:r>
              <a:rPr lang="en-US" sz="3200" dirty="0"/>
              <a:t>Juniper Networks</a:t>
            </a:r>
          </a:p>
        </p:txBody>
      </p:sp>
    </p:spTree>
    <p:extLst>
      <p:ext uri="{BB962C8B-B14F-4D97-AF65-F5344CB8AC3E}">
        <p14:creationId xmlns:p14="http://schemas.microsoft.com/office/powerpoint/2010/main" val="40694355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2E481B-8927-4961-92CF-18110B1154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Enhancement #2a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13608B-1415-4F66-93E2-CABAD7D58F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401234" cy="4351338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When using UPF-UPF tunneling</a:t>
            </a:r>
          </a:p>
          <a:p>
            <a:r>
              <a:rPr lang="en-US" dirty="0"/>
              <a:t>N19 tunnels treated as N6 interfaces</a:t>
            </a:r>
          </a:p>
          <a:p>
            <a:pPr lvl="1"/>
            <a:r>
              <a:rPr lang="en-US" dirty="0"/>
              <a:t>i.e. as logical interfaces of router/switch instance for the 5G-VN</a:t>
            </a:r>
          </a:p>
          <a:p>
            <a:pPr lvl="1"/>
            <a:r>
              <a:rPr lang="en-US" b="1" i="1" dirty="0"/>
              <a:t>MAC learning on N19 tunnels</a:t>
            </a:r>
          </a:p>
          <a:p>
            <a:pPr lvl="1"/>
            <a:r>
              <a:rPr lang="en-US" dirty="0"/>
              <a:t>Similar to #1</a:t>
            </a:r>
          </a:p>
          <a:p>
            <a:r>
              <a:rPr lang="en-US" dirty="0"/>
              <a:t>Use STP to prevent looping among more than two UPFs</a:t>
            </a:r>
          </a:p>
          <a:p>
            <a:pPr lvl="1"/>
            <a:r>
              <a:rPr lang="en-US" dirty="0"/>
              <a:t>sub-optimal UPF-UPF traffic</a:t>
            </a:r>
          </a:p>
          <a:p>
            <a:r>
              <a:rPr lang="en-US" dirty="0"/>
              <a:t>Loop prevention alternative: N19 traffic not forwarded back to N19</a:t>
            </a:r>
          </a:p>
          <a:p>
            <a:pPr lvl="1"/>
            <a:r>
              <a:rPr lang="en-US" dirty="0"/>
              <a:t>This is then similar to E-VPN</a:t>
            </a:r>
          </a:p>
          <a:p>
            <a:endParaRPr lang="en-US" dirty="0"/>
          </a:p>
        </p:txBody>
      </p:sp>
      <p:sp>
        <p:nvSpPr>
          <p:cNvPr id="4" name="Cloud 3">
            <a:extLst>
              <a:ext uri="{FF2B5EF4-FFF2-40B4-BE49-F238E27FC236}">
                <a16:creationId xmlns:a16="http://schemas.microsoft.com/office/drawing/2014/main" id="{9493E72D-3A79-41A5-8D5E-8C515F2D7A89}"/>
              </a:ext>
            </a:extLst>
          </p:cNvPr>
          <p:cNvSpPr/>
          <p:nvPr/>
        </p:nvSpPr>
        <p:spPr>
          <a:xfrm>
            <a:off x="7757459" y="2480235"/>
            <a:ext cx="2402541" cy="1325563"/>
          </a:xfrm>
          <a:prstGeom prst="cloud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1B07219-0065-47A0-8B0A-4DB214863B1A}"/>
              </a:ext>
            </a:extLst>
          </p:cNvPr>
          <p:cNvSpPr txBox="1"/>
          <p:nvPr/>
        </p:nvSpPr>
        <p:spPr>
          <a:xfrm>
            <a:off x="6687670" y="1847940"/>
            <a:ext cx="621553" cy="36933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UE1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A13B9A-9541-4403-A895-240C958A88FE}"/>
              </a:ext>
            </a:extLst>
          </p:cNvPr>
          <p:cNvSpPr txBox="1"/>
          <p:nvPr/>
        </p:nvSpPr>
        <p:spPr>
          <a:xfrm>
            <a:off x="7494494" y="2603043"/>
            <a:ext cx="621553" cy="33855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/>
              <a:t>UPF1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E3188D7-627B-4F67-8B8D-506BF80E614D}"/>
              </a:ext>
            </a:extLst>
          </p:cNvPr>
          <p:cNvSpPr txBox="1"/>
          <p:nvPr/>
        </p:nvSpPr>
        <p:spPr>
          <a:xfrm>
            <a:off x="7554258" y="4595345"/>
            <a:ext cx="621553" cy="36933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UE2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4438B23-974B-4F67-AC55-C8A780A82E54}"/>
              </a:ext>
            </a:extLst>
          </p:cNvPr>
          <p:cNvSpPr txBox="1"/>
          <p:nvPr/>
        </p:nvSpPr>
        <p:spPr>
          <a:xfrm>
            <a:off x="7865035" y="3662740"/>
            <a:ext cx="621553" cy="33855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/>
              <a:t>UPF2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5AEC126-FC49-4FF0-B166-4E28138AAA65}"/>
              </a:ext>
            </a:extLst>
          </p:cNvPr>
          <p:cNvSpPr txBox="1"/>
          <p:nvPr/>
        </p:nvSpPr>
        <p:spPr>
          <a:xfrm>
            <a:off x="9986682" y="2865076"/>
            <a:ext cx="621553" cy="33855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/>
              <a:t>UPF3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21A13FF-D295-4135-904E-BB9BDA976461}"/>
              </a:ext>
            </a:extLst>
          </p:cNvPr>
          <p:cNvSpPr txBox="1"/>
          <p:nvPr/>
        </p:nvSpPr>
        <p:spPr>
          <a:xfrm>
            <a:off x="10608236" y="3654623"/>
            <a:ext cx="621553" cy="36933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UE3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D5DCB15-B1DB-494A-B5E6-24CBF68F29DA}"/>
              </a:ext>
            </a:extLst>
          </p:cNvPr>
          <p:cNvCxnSpPr>
            <a:stCxn id="5" idx="2"/>
            <a:endCxn id="6" idx="0"/>
          </p:cNvCxnSpPr>
          <p:nvPr/>
        </p:nvCxnSpPr>
        <p:spPr>
          <a:xfrm>
            <a:off x="6998447" y="2217272"/>
            <a:ext cx="806824" cy="38577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ADF600F-C472-4D41-A292-BC6ACFEEED04}"/>
              </a:ext>
            </a:extLst>
          </p:cNvPr>
          <p:cNvCxnSpPr>
            <a:stCxn id="10" idx="0"/>
            <a:endCxn id="9" idx="2"/>
          </p:cNvCxnSpPr>
          <p:nvPr/>
        </p:nvCxnSpPr>
        <p:spPr>
          <a:xfrm flipH="1" flipV="1">
            <a:off x="10297459" y="3203630"/>
            <a:ext cx="621554" cy="45099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110407F8-9ACC-4367-A418-BC0910D876E4}"/>
              </a:ext>
            </a:extLst>
          </p:cNvPr>
          <p:cNvCxnSpPr>
            <a:stCxn id="8" idx="2"/>
            <a:endCxn id="7" idx="0"/>
          </p:cNvCxnSpPr>
          <p:nvPr/>
        </p:nvCxnSpPr>
        <p:spPr>
          <a:xfrm flipH="1">
            <a:off x="7865035" y="4001294"/>
            <a:ext cx="310777" cy="59405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8C746904-68F7-4164-9D1E-CB4F7F842BC8}"/>
              </a:ext>
            </a:extLst>
          </p:cNvPr>
          <p:cNvCxnSpPr>
            <a:stCxn id="6" idx="3"/>
            <a:endCxn id="9" idx="1"/>
          </p:cNvCxnSpPr>
          <p:nvPr/>
        </p:nvCxnSpPr>
        <p:spPr>
          <a:xfrm>
            <a:off x="8116047" y="2772320"/>
            <a:ext cx="1870635" cy="262033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E7BF660-439D-4B14-8860-2622D9A82FBA}"/>
              </a:ext>
            </a:extLst>
          </p:cNvPr>
          <p:cNvCxnSpPr>
            <a:stCxn id="6" idx="3"/>
            <a:endCxn id="8" idx="0"/>
          </p:cNvCxnSpPr>
          <p:nvPr/>
        </p:nvCxnSpPr>
        <p:spPr>
          <a:xfrm>
            <a:off x="8116047" y="2772320"/>
            <a:ext cx="59765" cy="89042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B5876856-3443-4CB5-9892-CE01AE15D799}"/>
              </a:ext>
            </a:extLst>
          </p:cNvPr>
          <p:cNvCxnSpPr>
            <a:stCxn id="8" idx="0"/>
            <a:endCxn id="9" idx="1"/>
          </p:cNvCxnSpPr>
          <p:nvPr/>
        </p:nvCxnSpPr>
        <p:spPr>
          <a:xfrm flipV="1">
            <a:off x="8175812" y="3034353"/>
            <a:ext cx="1810870" cy="628387"/>
          </a:xfrm>
          <a:prstGeom prst="line">
            <a:avLst/>
          </a:prstGeom>
          <a:ln w="254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F9D196CE-4285-427D-9331-3D7588B6D7DA}"/>
              </a:ext>
            </a:extLst>
          </p:cNvPr>
          <p:cNvSpPr txBox="1"/>
          <p:nvPr/>
        </p:nvSpPr>
        <p:spPr>
          <a:xfrm>
            <a:off x="8779459" y="3466946"/>
            <a:ext cx="4571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CN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50D31A8-C95C-4278-9414-DF3A7BCE21BC}"/>
              </a:ext>
            </a:extLst>
          </p:cNvPr>
          <p:cNvSpPr txBox="1"/>
          <p:nvPr/>
        </p:nvSpPr>
        <p:spPr>
          <a:xfrm>
            <a:off x="8080212" y="2752621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N19</a:t>
            </a:r>
          </a:p>
        </p:txBody>
      </p:sp>
    </p:spTree>
    <p:extLst>
      <p:ext uri="{BB962C8B-B14F-4D97-AF65-F5344CB8AC3E}">
        <p14:creationId xmlns:p14="http://schemas.microsoft.com/office/powerpoint/2010/main" val="3795021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6EDC71-B94C-4A33-9DF7-AE801E7607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Enhancement #2b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E191A5-E81D-4969-9B56-BDAB8E6CDA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564529" cy="4351338"/>
          </a:xfrm>
        </p:spPr>
        <p:txBody>
          <a:bodyPr/>
          <a:lstStyle/>
          <a:p>
            <a:r>
              <a:rPr lang="en-US" dirty="0"/>
              <a:t>Integrating with IP/E-VPN</a:t>
            </a:r>
          </a:p>
          <a:p>
            <a:pPr lvl="1"/>
            <a:r>
              <a:rPr lang="en-US" dirty="0"/>
              <a:t>UPFs become IP/E-VPN PEs</a:t>
            </a:r>
          </a:p>
          <a:p>
            <a:pPr lvl="1"/>
            <a:r>
              <a:rPr lang="en-US" dirty="0"/>
              <a:t>PDU sessions and N6 interfaces are interfaces of IP/MAC VRFs/BDs on PEs</a:t>
            </a:r>
          </a:p>
          <a:p>
            <a:pPr lvl="2"/>
            <a:r>
              <a:rPr lang="en-US" dirty="0"/>
              <a:t>A VRF/BD is a router/switch instance for a 5G-VN</a:t>
            </a:r>
          </a:p>
          <a:p>
            <a:pPr lvl="1"/>
            <a:r>
              <a:rPr lang="en-US" dirty="0"/>
              <a:t>UPF-UPF tunneling managed by IP/E-VPN</a:t>
            </a:r>
          </a:p>
        </p:txBody>
      </p:sp>
      <p:sp>
        <p:nvSpPr>
          <p:cNvPr id="4" name="Cloud 3">
            <a:extLst>
              <a:ext uri="{FF2B5EF4-FFF2-40B4-BE49-F238E27FC236}">
                <a16:creationId xmlns:a16="http://schemas.microsoft.com/office/drawing/2014/main" id="{1ED7CB40-59DC-418E-9CB0-672B7D46E341}"/>
              </a:ext>
            </a:extLst>
          </p:cNvPr>
          <p:cNvSpPr/>
          <p:nvPr/>
        </p:nvSpPr>
        <p:spPr>
          <a:xfrm>
            <a:off x="7757459" y="2480235"/>
            <a:ext cx="2402541" cy="1325563"/>
          </a:xfrm>
          <a:prstGeom prst="cloud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D808541-C932-4972-9BF6-E3C6CDE3E503}"/>
              </a:ext>
            </a:extLst>
          </p:cNvPr>
          <p:cNvSpPr txBox="1"/>
          <p:nvPr/>
        </p:nvSpPr>
        <p:spPr>
          <a:xfrm>
            <a:off x="6687670" y="1847940"/>
            <a:ext cx="621553" cy="36933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UE1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939BA47-9002-43F5-9B58-DEB7640DFF84}"/>
              </a:ext>
            </a:extLst>
          </p:cNvPr>
          <p:cNvSpPr txBox="1"/>
          <p:nvPr/>
        </p:nvSpPr>
        <p:spPr>
          <a:xfrm>
            <a:off x="7374963" y="2502799"/>
            <a:ext cx="621553" cy="584775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/>
              <a:t>PE1/</a:t>
            </a:r>
          </a:p>
          <a:p>
            <a:r>
              <a:rPr lang="en-US" sz="1600" dirty="0"/>
              <a:t>UPF1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07893F0-2EC7-4C56-A18D-158B13DBCF10}"/>
              </a:ext>
            </a:extLst>
          </p:cNvPr>
          <p:cNvSpPr txBox="1"/>
          <p:nvPr/>
        </p:nvSpPr>
        <p:spPr>
          <a:xfrm>
            <a:off x="7554258" y="4595345"/>
            <a:ext cx="621553" cy="36933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UE2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1EF0B08-D9AA-4828-A57B-DE344A5D6EB7}"/>
              </a:ext>
            </a:extLst>
          </p:cNvPr>
          <p:cNvSpPr txBox="1"/>
          <p:nvPr/>
        </p:nvSpPr>
        <p:spPr>
          <a:xfrm>
            <a:off x="7865035" y="3662740"/>
            <a:ext cx="621553" cy="584775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/>
              <a:t>PE2/</a:t>
            </a:r>
          </a:p>
          <a:p>
            <a:r>
              <a:rPr lang="en-US" sz="1600" dirty="0"/>
              <a:t>UPF2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8408183-988D-4410-AD9E-6E01079ADA6E}"/>
              </a:ext>
            </a:extLst>
          </p:cNvPr>
          <p:cNvSpPr txBox="1"/>
          <p:nvPr/>
        </p:nvSpPr>
        <p:spPr>
          <a:xfrm>
            <a:off x="10112188" y="2714782"/>
            <a:ext cx="621553" cy="584775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/>
              <a:t>PE3/</a:t>
            </a:r>
          </a:p>
          <a:p>
            <a:r>
              <a:rPr lang="en-US" sz="1600" dirty="0"/>
              <a:t>UPF3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DBD25B4-ADCA-4946-9FA0-E1524A9DDDF1}"/>
              </a:ext>
            </a:extLst>
          </p:cNvPr>
          <p:cNvSpPr txBox="1"/>
          <p:nvPr/>
        </p:nvSpPr>
        <p:spPr>
          <a:xfrm>
            <a:off x="10647082" y="3694331"/>
            <a:ext cx="621553" cy="36933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UE3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D72AE873-44C7-4E1D-B6A5-9BCF1A8ECCF2}"/>
              </a:ext>
            </a:extLst>
          </p:cNvPr>
          <p:cNvCxnSpPr>
            <a:stCxn id="5" idx="2"/>
            <a:endCxn id="6" idx="0"/>
          </p:cNvCxnSpPr>
          <p:nvPr/>
        </p:nvCxnSpPr>
        <p:spPr>
          <a:xfrm>
            <a:off x="6998447" y="2217272"/>
            <a:ext cx="687293" cy="28552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CA810D4-FF44-4D17-A572-6D8B3CADDFB9}"/>
              </a:ext>
            </a:extLst>
          </p:cNvPr>
          <p:cNvCxnSpPr>
            <a:stCxn id="10" idx="0"/>
            <a:endCxn id="9" idx="2"/>
          </p:cNvCxnSpPr>
          <p:nvPr/>
        </p:nvCxnSpPr>
        <p:spPr>
          <a:xfrm flipH="1" flipV="1">
            <a:off x="10422965" y="3299557"/>
            <a:ext cx="534894" cy="39477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39226442-BDBF-4837-B3A6-1B86476CFD60}"/>
              </a:ext>
            </a:extLst>
          </p:cNvPr>
          <p:cNvCxnSpPr>
            <a:stCxn id="8" idx="2"/>
            <a:endCxn id="7" idx="0"/>
          </p:cNvCxnSpPr>
          <p:nvPr/>
        </p:nvCxnSpPr>
        <p:spPr>
          <a:xfrm flipH="1">
            <a:off x="7865035" y="4247515"/>
            <a:ext cx="310777" cy="34783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945E3049-B0F8-4838-8C5E-0F569D723017}"/>
              </a:ext>
            </a:extLst>
          </p:cNvPr>
          <p:cNvSpPr txBox="1"/>
          <p:nvPr/>
        </p:nvSpPr>
        <p:spPr>
          <a:xfrm>
            <a:off x="8379010" y="4595345"/>
            <a:ext cx="621553" cy="36933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CE2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4DC4FF96-7605-4EBA-9F2F-86D967FEBC38}"/>
              </a:ext>
            </a:extLst>
          </p:cNvPr>
          <p:cNvCxnSpPr>
            <a:cxnSpLocks/>
            <a:stCxn id="8" idx="2"/>
            <a:endCxn id="19" idx="0"/>
          </p:cNvCxnSpPr>
          <p:nvPr/>
        </p:nvCxnSpPr>
        <p:spPr>
          <a:xfrm>
            <a:off x="8175812" y="4247515"/>
            <a:ext cx="513975" cy="34783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37FB6BBD-1C95-450F-913E-7571AAD5E51E}"/>
              </a:ext>
            </a:extLst>
          </p:cNvPr>
          <p:cNvSpPr txBox="1"/>
          <p:nvPr/>
        </p:nvSpPr>
        <p:spPr>
          <a:xfrm>
            <a:off x="8466128" y="4229032"/>
            <a:ext cx="450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N6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09A2DE9-DB0D-4A76-8D29-BDD9DC61093D}"/>
              </a:ext>
            </a:extLst>
          </p:cNvPr>
          <p:cNvSpPr txBox="1"/>
          <p:nvPr/>
        </p:nvSpPr>
        <p:spPr>
          <a:xfrm>
            <a:off x="9834739" y="3699429"/>
            <a:ext cx="621553" cy="36933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CE3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B7EFB88E-F0C5-4916-9614-359F3763F650}"/>
              </a:ext>
            </a:extLst>
          </p:cNvPr>
          <p:cNvCxnSpPr>
            <a:cxnSpLocks/>
            <a:stCxn id="9" idx="2"/>
            <a:endCxn id="27" idx="0"/>
          </p:cNvCxnSpPr>
          <p:nvPr/>
        </p:nvCxnSpPr>
        <p:spPr>
          <a:xfrm flipH="1">
            <a:off x="10145516" y="3299557"/>
            <a:ext cx="277449" cy="39987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D220A062-1A0E-432E-BE20-1C44BC40A5C1}"/>
              </a:ext>
            </a:extLst>
          </p:cNvPr>
          <p:cNvSpPr txBox="1"/>
          <p:nvPr/>
        </p:nvSpPr>
        <p:spPr>
          <a:xfrm>
            <a:off x="9921857" y="3333116"/>
            <a:ext cx="450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N6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321E73D6-3AE5-49A9-9D72-5A2D45D799BF}"/>
              </a:ext>
            </a:extLst>
          </p:cNvPr>
          <p:cNvSpPr txBox="1"/>
          <p:nvPr/>
        </p:nvSpPr>
        <p:spPr>
          <a:xfrm>
            <a:off x="7684016" y="1812832"/>
            <a:ext cx="621553" cy="36933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CE1</a:t>
            </a: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7EA02CBB-9E0C-435D-93BA-042F060F3794}"/>
              </a:ext>
            </a:extLst>
          </p:cNvPr>
          <p:cNvCxnSpPr>
            <a:cxnSpLocks/>
            <a:stCxn id="6" idx="0"/>
            <a:endCxn id="37" idx="2"/>
          </p:cNvCxnSpPr>
          <p:nvPr/>
        </p:nvCxnSpPr>
        <p:spPr>
          <a:xfrm flipV="1">
            <a:off x="7685740" y="2182164"/>
            <a:ext cx="309053" cy="32063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BA99A525-698E-425F-AE3F-CCC63129F736}"/>
              </a:ext>
            </a:extLst>
          </p:cNvPr>
          <p:cNvSpPr txBox="1"/>
          <p:nvPr/>
        </p:nvSpPr>
        <p:spPr>
          <a:xfrm>
            <a:off x="7795041" y="2157815"/>
            <a:ext cx="450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N6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0A0EC5EF-64FC-40BB-95FA-2AE85584790F}"/>
              </a:ext>
            </a:extLst>
          </p:cNvPr>
          <p:cNvSpPr txBox="1"/>
          <p:nvPr/>
        </p:nvSpPr>
        <p:spPr>
          <a:xfrm>
            <a:off x="8432799" y="3007169"/>
            <a:ext cx="10204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IP/E-VPN</a:t>
            </a:r>
          </a:p>
        </p:txBody>
      </p:sp>
    </p:spTree>
    <p:extLst>
      <p:ext uri="{BB962C8B-B14F-4D97-AF65-F5344CB8AC3E}">
        <p14:creationId xmlns:p14="http://schemas.microsoft.com/office/powerpoint/2010/main" val="11682450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F3AE95-3C68-4CED-9135-B0AB0A42BC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Simple 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F33FCC-A46E-4E7F-AD9E-BB59419465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3GPP procedures establish IP/Ethernet PDU sessions for 5G-VNs</a:t>
            </a:r>
          </a:p>
          <a:p>
            <a:r>
              <a:rPr lang="en-US" dirty="0"/>
              <a:t>PDU sessions treated as logical interfaces of:</a:t>
            </a:r>
          </a:p>
          <a:p>
            <a:pPr lvl="1"/>
            <a:r>
              <a:rPr lang="en-US" dirty="0"/>
              <a:t>Standalone router/switch instances on UPFs</a:t>
            </a:r>
          </a:p>
          <a:p>
            <a:pPr lvl="2"/>
            <a:r>
              <a:rPr lang="en-US" dirty="0"/>
              <a:t>#1, #2a</a:t>
            </a:r>
          </a:p>
          <a:p>
            <a:pPr lvl="1"/>
            <a:r>
              <a:rPr lang="en-US" dirty="0"/>
              <a:t>Or, IP/MAC VRFs/BDs on IP/E-VPNs PEs</a:t>
            </a:r>
          </a:p>
          <a:p>
            <a:pPr lvl="2"/>
            <a:r>
              <a:rPr lang="en-US" dirty="0"/>
              <a:t>#2b</a:t>
            </a:r>
          </a:p>
          <a:p>
            <a:r>
              <a:rPr lang="en-US" dirty="0"/>
              <a:t>Routing/switching functionality (w/ or w/o IP/E-VPN) used mainly to determine where to forward traffic based on IP/MAC addresses</a:t>
            </a:r>
          </a:p>
          <a:p>
            <a:pPr lvl="1"/>
            <a:r>
              <a:rPr lang="en-US" dirty="0"/>
              <a:t>PDFs/FARs can still be used for other functions</a:t>
            </a:r>
          </a:p>
          <a:p>
            <a:pPr lvl="2"/>
            <a:r>
              <a:rPr lang="en-US" dirty="0"/>
              <a:t>Reporting, per-UE/flow QoS treatment, etc.</a:t>
            </a:r>
          </a:p>
        </p:txBody>
      </p:sp>
    </p:spTree>
    <p:extLst>
      <p:ext uri="{BB962C8B-B14F-4D97-AF65-F5344CB8AC3E}">
        <p14:creationId xmlns:p14="http://schemas.microsoft.com/office/powerpoint/2010/main" val="29987997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5B9424-8045-4C1A-8B65-276FE7C3F2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Isn’t #1/#2a enough? Do we really need #2b?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42A93C-AE8F-4322-9DEF-AD6569D083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486275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#1 requires an N6 interface to connect to remote group members via IP/E-VPN</a:t>
            </a:r>
          </a:p>
          <a:p>
            <a:pPr lvl="1"/>
            <a:r>
              <a:rPr lang="en-US" dirty="0"/>
              <a:t>In some scenarios it is desired to integrate UPF and PE w/o using N6</a:t>
            </a:r>
          </a:p>
          <a:p>
            <a:r>
              <a:rPr lang="en-US" dirty="0"/>
              <a:t>#2a with STP leads to sub-optimal forwarding among UPFs</a:t>
            </a:r>
          </a:p>
          <a:p>
            <a:pPr lvl="1"/>
            <a:r>
              <a:rPr lang="en-US" dirty="0"/>
              <a:t>#2a without STP becomes very similar to E-VPN (#2b)</a:t>
            </a:r>
          </a:p>
          <a:p>
            <a:r>
              <a:rPr lang="en-US" dirty="0"/>
              <a:t>#2b is required for some scenarios, to integrate UPF and PE functionality</a:t>
            </a:r>
          </a:p>
          <a:p>
            <a:pPr lvl="1"/>
            <a:endParaRPr lang="en-US" dirty="0"/>
          </a:p>
          <a:p>
            <a:pPr marL="0" indent="0">
              <a:buNone/>
            </a:pPr>
            <a:r>
              <a:rPr lang="en-US" dirty="0"/>
              <a:t>In other words, why not using IP/E-VPN since:</a:t>
            </a:r>
          </a:p>
          <a:p>
            <a:pPr lvl="1"/>
            <a:endParaRPr lang="en-US" dirty="0"/>
          </a:p>
          <a:p>
            <a:r>
              <a:rPr lang="en-US" dirty="0"/>
              <a:t>Integrating with IP/E-VPN is desired for some scenarios</a:t>
            </a:r>
          </a:p>
          <a:p>
            <a:r>
              <a:rPr lang="en-US" dirty="0"/>
              <a:t>Integrating with IP/E-VPN is required for some scenarios</a:t>
            </a:r>
          </a:p>
          <a:p>
            <a:r>
              <a:rPr lang="en-US" dirty="0"/>
              <a:t>IP/E-VPN is already there</a:t>
            </a:r>
          </a:p>
          <a:p>
            <a:pPr lvl="1"/>
            <a:r>
              <a:rPr lang="en-US" dirty="0"/>
              <a:t>Supported by all major vendors (at least on their wireline product line)</a:t>
            </a:r>
          </a:p>
          <a:p>
            <a:pPr lvl="1"/>
            <a:r>
              <a:rPr lang="en-US" dirty="0"/>
              <a:t>Deployed by many operators including MNOs (e.g. for backhaul)</a:t>
            </a:r>
          </a:p>
          <a:p>
            <a:pPr lvl="1"/>
            <a:r>
              <a:rPr lang="en-US" dirty="0"/>
              <a:t>Features/optimizations can apply for both wireline and wireless deployments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61887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5AE6BB-B321-449D-92DD-BF1EFDE456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23.501 text changes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7B3A59-A380-4FAF-B765-F48F0C4EA1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S2-2001807</a:t>
            </a:r>
          </a:p>
          <a:p>
            <a:pPr lvl="1"/>
            <a:r>
              <a:rPr lang="en-US" dirty="0"/>
              <a:t>Minor changes expected based on feedback</a:t>
            </a:r>
          </a:p>
          <a:p>
            <a:r>
              <a:rPr lang="en-US" dirty="0"/>
              <a:t>No need to worry about the detailed wording for now</a:t>
            </a:r>
          </a:p>
          <a:p>
            <a:r>
              <a:rPr lang="en-US" dirty="0"/>
              <a:t>The key for now is to agree this qualifies as a TEI17 item</a:t>
            </a:r>
          </a:p>
          <a:p>
            <a:pPr lvl="1"/>
            <a:r>
              <a:rPr lang="en-US" dirty="0"/>
              <a:t>The concept in the WID</a:t>
            </a:r>
          </a:p>
          <a:p>
            <a:pPr lvl="1"/>
            <a:r>
              <a:rPr lang="en-US" dirty="0"/>
              <a:t>The possibility of reaching consensus</a:t>
            </a:r>
          </a:p>
          <a:p>
            <a:pPr lvl="2"/>
            <a:r>
              <a:rPr lang="en-US" dirty="0"/>
              <a:t>With 0.5 TU online</a:t>
            </a:r>
          </a:p>
          <a:p>
            <a:pPr lvl="2"/>
            <a:r>
              <a:rPr lang="en-US" dirty="0"/>
              <a:t>Plus offline effort</a:t>
            </a:r>
          </a:p>
        </p:txBody>
      </p:sp>
    </p:spTree>
    <p:extLst>
      <p:ext uri="{BB962C8B-B14F-4D97-AF65-F5344CB8AC3E}">
        <p14:creationId xmlns:p14="http://schemas.microsoft.com/office/powerpoint/2010/main" val="31553249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B9A779-571E-47E6-84C9-6D82A1E4E3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Backup Slide: Ethernet Multi-homing</a:t>
            </a:r>
          </a:p>
        </p:txBody>
      </p:sp>
      <p:sp>
        <p:nvSpPr>
          <p:cNvPr id="14" name="Cloud 13">
            <a:extLst>
              <a:ext uri="{FF2B5EF4-FFF2-40B4-BE49-F238E27FC236}">
                <a16:creationId xmlns:a16="http://schemas.microsoft.com/office/drawing/2014/main" id="{2D2E375D-CCBC-4C85-A11B-6E67A879BF7C}"/>
              </a:ext>
            </a:extLst>
          </p:cNvPr>
          <p:cNvSpPr/>
          <p:nvPr/>
        </p:nvSpPr>
        <p:spPr>
          <a:xfrm>
            <a:off x="7757459" y="2480235"/>
            <a:ext cx="2402541" cy="1325563"/>
          </a:xfrm>
          <a:prstGeom prst="cloud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397942C-CA29-4A90-A850-7C47D7F36DD0}"/>
              </a:ext>
            </a:extLst>
          </p:cNvPr>
          <p:cNvSpPr txBox="1"/>
          <p:nvPr/>
        </p:nvSpPr>
        <p:spPr>
          <a:xfrm>
            <a:off x="6104965" y="3362405"/>
            <a:ext cx="621553" cy="36933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UE1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B2E5953-8745-43D2-A5D0-6E08E1F30310}"/>
              </a:ext>
            </a:extLst>
          </p:cNvPr>
          <p:cNvSpPr txBox="1"/>
          <p:nvPr/>
        </p:nvSpPr>
        <p:spPr>
          <a:xfrm>
            <a:off x="7584141" y="2443469"/>
            <a:ext cx="621553" cy="33855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/>
              <a:t>PE1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1D21D3A-F1AB-4FF5-B876-81E5739106DB}"/>
              </a:ext>
            </a:extLst>
          </p:cNvPr>
          <p:cNvSpPr txBox="1"/>
          <p:nvPr/>
        </p:nvSpPr>
        <p:spPr>
          <a:xfrm>
            <a:off x="7554258" y="5055487"/>
            <a:ext cx="621553" cy="36933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UE2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B29987A-0A6E-4B8E-9575-3BA658B65EDA}"/>
              </a:ext>
            </a:extLst>
          </p:cNvPr>
          <p:cNvSpPr txBox="1"/>
          <p:nvPr/>
        </p:nvSpPr>
        <p:spPr>
          <a:xfrm>
            <a:off x="7554259" y="4376545"/>
            <a:ext cx="621553" cy="33855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/>
              <a:t>UPF2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ADF3871-8634-4268-BB1A-44F1B5477296}"/>
              </a:ext>
            </a:extLst>
          </p:cNvPr>
          <p:cNvSpPr txBox="1"/>
          <p:nvPr/>
        </p:nvSpPr>
        <p:spPr>
          <a:xfrm>
            <a:off x="11043023" y="2927103"/>
            <a:ext cx="621553" cy="33855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/>
              <a:t>UPF3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E6A2BEA-7585-4FE5-9316-F6490B9B372C}"/>
              </a:ext>
            </a:extLst>
          </p:cNvPr>
          <p:cNvSpPr txBox="1"/>
          <p:nvPr/>
        </p:nvSpPr>
        <p:spPr>
          <a:xfrm>
            <a:off x="11043023" y="3608456"/>
            <a:ext cx="621553" cy="36933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UE3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D78E052-6A30-4589-A4C8-CD8A6E09AE01}"/>
              </a:ext>
            </a:extLst>
          </p:cNvPr>
          <p:cNvSpPr txBox="1"/>
          <p:nvPr/>
        </p:nvSpPr>
        <p:spPr>
          <a:xfrm>
            <a:off x="8577847" y="2927103"/>
            <a:ext cx="6960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EVPN</a:t>
            </a: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E9B5A814-83E2-4337-8D99-954C4F799E4F}"/>
              </a:ext>
            </a:extLst>
          </p:cNvPr>
          <p:cNvCxnSpPr>
            <a:cxnSpLocks/>
            <a:stCxn id="18" idx="0"/>
            <a:endCxn id="41" idx="2"/>
          </p:cNvCxnSpPr>
          <p:nvPr/>
        </p:nvCxnSpPr>
        <p:spPr>
          <a:xfrm flipH="1" flipV="1">
            <a:off x="7865035" y="3954746"/>
            <a:ext cx="1" cy="42179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551AE9A-9F6F-42FD-9D10-4F3EFAAD5A10}"/>
              </a:ext>
            </a:extLst>
          </p:cNvPr>
          <p:cNvCxnSpPr>
            <a:cxnSpLocks/>
            <a:stCxn id="75" idx="3"/>
            <a:endCxn id="19" idx="1"/>
          </p:cNvCxnSpPr>
          <p:nvPr/>
        </p:nvCxnSpPr>
        <p:spPr>
          <a:xfrm>
            <a:off x="10554448" y="3096380"/>
            <a:ext cx="48857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49A6DFAC-DD7C-452A-A09D-069338A2FF09}"/>
              </a:ext>
            </a:extLst>
          </p:cNvPr>
          <p:cNvCxnSpPr>
            <a:cxnSpLocks/>
            <a:stCxn id="15" idx="3"/>
            <a:endCxn id="16" idx="2"/>
          </p:cNvCxnSpPr>
          <p:nvPr/>
        </p:nvCxnSpPr>
        <p:spPr>
          <a:xfrm flipV="1">
            <a:off x="6726518" y="2782023"/>
            <a:ext cx="1168400" cy="7650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5F5D9084-172A-4F46-981E-195BA6D53F24}"/>
              </a:ext>
            </a:extLst>
          </p:cNvPr>
          <p:cNvCxnSpPr>
            <a:stCxn id="20" idx="0"/>
            <a:endCxn id="19" idx="2"/>
          </p:cNvCxnSpPr>
          <p:nvPr/>
        </p:nvCxnSpPr>
        <p:spPr>
          <a:xfrm flipV="1">
            <a:off x="11353800" y="3265657"/>
            <a:ext cx="0" cy="34279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DCA198C-911D-46DD-8CE5-838FFE3124BA}"/>
              </a:ext>
            </a:extLst>
          </p:cNvPr>
          <p:cNvCxnSpPr>
            <a:stCxn id="18" idx="2"/>
            <a:endCxn id="17" idx="0"/>
          </p:cNvCxnSpPr>
          <p:nvPr/>
        </p:nvCxnSpPr>
        <p:spPr>
          <a:xfrm flipH="1">
            <a:off x="7865035" y="4715099"/>
            <a:ext cx="1" cy="3403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FE94A9F9-3B24-4483-B12C-2FE4A2176E1B}"/>
              </a:ext>
            </a:extLst>
          </p:cNvPr>
          <p:cNvSpPr txBox="1"/>
          <p:nvPr/>
        </p:nvSpPr>
        <p:spPr>
          <a:xfrm>
            <a:off x="10554447" y="2782023"/>
            <a:ext cx="4219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N6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E65FA8EC-95C5-4714-AE3A-E7ED1E15952E}"/>
              </a:ext>
            </a:extLst>
          </p:cNvPr>
          <p:cNvSpPr txBox="1"/>
          <p:nvPr/>
        </p:nvSpPr>
        <p:spPr>
          <a:xfrm>
            <a:off x="7468809" y="4002766"/>
            <a:ext cx="4219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N6</a:t>
            </a: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E723DE26-8360-4DCE-98C0-EFD3A24F9D55}"/>
              </a:ext>
            </a:extLst>
          </p:cNvPr>
          <p:cNvCxnSpPr>
            <a:cxnSpLocks/>
            <a:stCxn id="15" idx="3"/>
            <a:endCxn id="18" idx="1"/>
          </p:cNvCxnSpPr>
          <p:nvPr/>
        </p:nvCxnSpPr>
        <p:spPr>
          <a:xfrm>
            <a:off x="6726518" y="3547071"/>
            <a:ext cx="827741" cy="998751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8FF991F1-3E9F-486A-BBE4-109EBBD35A0A}"/>
              </a:ext>
            </a:extLst>
          </p:cNvPr>
          <p:cNvSpPr txBox="1"/>
          <p:nvPr/>
        </p:nvSpPr>
        <p:spPr>
          <a:xfrm>
            <a:off x="7554258" y="3616192"/>
            <a:ext cx="621553" cy="33855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/>
              <a:t>PE2</a:t>
            </a:r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68696006-4A38-4400-905C-297450CD86A6}"/>
              </a:ext>
            </a:extLst>
          </p:cNvPr>
          <p:cNvSpPr/>
          <p:nvPr/>
        </p:nvSpPr>
        <p:spPr>
          <a:xfrm>
            <a:off x="6902824" y="3164547"/>
            <a:ext cx="134471" cy="929335"/>
          </a:xfrm>
          <a:prstGeom prst="ellipse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F94B9C32-EC24-42A7-9EC2-FD44E177081B}"/>
              </a:ext>
            </a:extLst>
          </p:cNvPr>
          <p:cNvSpPr txBox="1"/>
          <p:nvPr/>
        </p:nvSpPr>
        <p:spPr>
          <a:xfrm>
            <a:off x="6237697" y="4145712"/>
            <a:ext cx="11133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LAG - all-active</a:t>
            </a:r>
          </a:p>
          <a:p>
            <a:r>
              <a:rPr lang="en-US" sz="1200" dirty="0"/>
              <a:t>multihoming</a:t>
            </a:r>
          </a:p>
        </p:txBody>
      </p: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02D49556-D4D5-48E6-BC81-9AF3A13C6C23}"/>
              </a:ext>
            </a:extLst>
          </p:cNvPr>
          <p:cNvCxnSpPr/>
          <p:nvPr/>
        </p:nvCxnSpPr>
        <p:spPr>
          <a:xfrm>
            <a:off x="8133976" y="2927103"/>
            <a:ext cx="0" cy="501897"/>
          </a:xfrm>
          <a:prstGeom prst="straightConnector1">
            <a:avLst/>
          </a:prstGeom>
          <a:ln w="31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>
            <a:extLst>
              <a:ext uri="{FF2B5EF4-FFF2-40B4-BE49-F238E27FC236}">
                <a16:creationId xmlns:a16="http://schemas.microsoft.com/office/drawing/2014/main" id="{BEF32F31-FE17-4F84-8D0D-0DE81141F213}"/>
              </a:ext>
            </a:extLst>
          </p:cNvPr>
          <p:cNvCxnSpPr/>
          <p:nvPr/>
        </p:nvCxnSpPr>
        <p:spPr>
          <a:xfrm>
            <a:off x="8289365" y="2824159"/>
            <a:ext cx="1524000" cy="168914"/>
          </a:xfrm>
          <a:prstGeom prst="straightConnector1">
            <a:avLst/>
          </a:prstGeom>
          <a:ln w="31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>
            <a:extLst>
              <a:ext uri="{FF2B5EF4-FFF2-40B4-BE49-F238E27FC236}">
                <a16:creationId xmlns:a16="http://schemas.microsoft.com/office/drawing/2014/main" id="{BA8C913B-2465-4ED4-B6D7-C692BE7D1882}"/>
              </a:ext>
            </a:extLst>
          </p:cNvPr>
          <p:cNvCxnSpPr/>
          <p:nvPr/>
        </p:nvCxnSpPr>
        <p:spPr>
          <a:xfrm>
            <a:off x="8074212" y="4002766"/>
            <a:ext cx="0" cy="338554"/>
          </a:xfrm>
          <a:prstGeom prst="straightConnector1">
            <a:avLst/>
          </a:prstGeom>
          <a:ln w="31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34A6E278-5949-468C-8832-B0A24F276033}"/>
              </a:ext>
            </a:extLst>
          </p:cNvPr>
          <p:cNvCxnSpPr/>
          <p:nvPr/>
        </p:nvCxnSpPr>
        <p:spPr>
          <a:xfrm>
            <a:off x="8074212" y="4716933"/>
            <a:ext cx="0" cy="338554"/>
          </a:xfrm>
          <a:prstGeom prst="straightConnector1">
            <a:avLst/>
          </a:prstGeom>
          <a:ln w="31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Arrow Connector 65">
            <a:extLst>
              <a:ext uri="{FF2B5EF4-FFF2-40B4-BE49-F238E27FC236}">
                <a16:creationId xmlns:a16="http://schemas.microsoft.com/office/drawing/2014/main" id="{DE3571D5-EED1-4F9B-9B09-22BF3A4DC575}"/>
              </a:ext>
            </a:extLst>
          </p:cNvPr>
          <p:cNvCxnSpPr>
            <a:cxnSpLocks/>
          </p:cNvCxnSpPr>
          <p:nvPr/>
        </p:nvCxnSpPr>
        <p:spPr>
          <a:xfrm flipH="1" flipV="1">
            <a:off x="7074909" y="3839291"/>
            <a:ext cx="401656" cy="475721"/>
          </a:xfrm>
          <a:prstGeom prst="straightConnector1">
            <a:avLst/>
          </a:prstGeom>
          <a:ln w="31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Arrow Connector 68">
            <a:extLst>
              <a:ext uri="{FF2B5EF4-FFF2-40B4-BE49-F238E27FC236}">
                <a16:creationId xmlns:a16="http://schemas.microsoft.com/office/drawing/2014/main" id="{CDF3AE0B-6856-4BB9-9187-4EB1026547C2}"/>
              </a:ext>
            </a:extLst>
          </p:cNvPr>
          <p:cNvCxnSpPr>
            <a:cxnSpLocks/>
          </p:cNvCxnSpPr>
          <p:nvPr/>
        </p:nvCxnSpPr>
        <p:spPr>
          <a:xfrm flipV="1">
            <a:off x="7135906" y="2851144"/>
            <a:ext cx="435055" cy="313403"/>
          </a:xfrm>
          <a:prstGeom prst="straightConnector1">
            <a:avLst/>
          </a:prstGeom>
          <a:ln w="31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TextBox 73">
            <a:extLst>
              <a:ext uri="{FF2B5EF4-FFF2-40B4-BE49-F238E27FC236}">
                <a16:creationId xmlns:a16="http://schemas.microsoft.com/office/drawing/2014/main" id="{8C7BAE04-418E-46F2-BFA9-89D799FB0A3C}"/>
              </a:ext>
            </a:extLst>
          </p:cNvPr>
          <p:cNvSpPr txBox="1"/>
          <p:nvPr/>
        </p:nvSpPr>
        <p:spPr>
          <a:xfrm>
            <a:off x="325147" y="2175114"/>
            <a:ext cx="5413071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UE1 is multi-homed to PE1 (wireline) and UPF2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All-active multihoming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Some flows go PE1 while some to UPF2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A broadcast/multicast frame is sent to PE1 then PE2/PE3 then UPF2/UPF3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UPF2 will send traffic to UE2 and back to UE1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UPF2 can’t block traffic based on source mac address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1600"/>
              <a:t>Traffic </a:t>
            </a:r>
            <a:r>
              <a:rPr lang="en-US" sz="1600" dirty="0"/>
              <a:t>could be from a device behind UE1 and unknown to UPF2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1600" dirty="0"/>
              <a:t>UPF2 learning the source mac could also be delayed for many reasons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If UPF2 is integrated into PE2, EVPN procedures will prevent traffic from being sent back to UE1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1600" dirty="0"/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70209132-3EAA-41EE-BFF0-C8F6B546C43B}"/>
              </a:ext>
            </a:extLst>
          </p:cNvPr>
          <p:cNvSpPr txBox="1"/>
          <p:nvPr/>
        </p:nvSpPr>
        <p:spPr>
          <a:xfrm>
            <a:off x="10035722" y="2927103"/>
            <a:ext cx="518726" cy="33855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/>
              <a:t>PE3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C946940E-81CC-47B3-9645-1C4C047E4E84}"/>
              </a:ext>
            </a:extLst>
          </p:cNvPr>
          <p:cNvCxnSpPr/>
          <p:nvPr/>
        </p:nvCxnSpPr>
        <p:spPr>
          <a:xfrm>
            <a:off x="10680569" y="3164547"/>
            <a:ext cx="295788" cy="0"/>
          </a:xfrm>
          <a:prstGeom prst="straightConnector1">
            <a:avLst/>
          </a:prstGeom>
          <a:ln w="31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ACBCF7B2-B42C-4AA0-970C-3375378734EE}"/>
              </a:ext>
            </a:extLst>
          </p:cNvPr>
          <p:cNvCxnSpPr/>
          <p:nvPr/>
        </p:nvCxnSpPr>
        <p:spPr>
          <a:xfrm>
            <a:off x="11181144" y="3362405"/>
            <a:ext cx="0" cy="184666"/>
          </a:xfrm>
          <a:prstGeom prst="straightConnector1">
            <a:avLst/>
          </a:prstGeom>
          <a:ln w="31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06854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AA3A02-92CE-46E3-8016-E4372D5605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R16 FASMO Issue #1.3 for TSN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E3B671-D6C3-4FF3-9C2B-46CAD082D8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7 out of 9 parties voted for supporting multiple ports on NW-TT</a:t>
            </a:r>
          </a:p>
          <a:p>
            <a:r>
              <a:rPr lang="en-US" dirty="0"/>
              <a:t>2 parties pointed out that currently Ethernet </a:t>
            </a:r>
            <a:r>
              <a:rPr lang="en-US" altLang="zh-CN" dirty="0"/>
              <a:t>Switching services (5.8.2.5.3 and 5.8.2.13) do NOT allow multiple N6 interfaces</a:t>
            </a:r>
          </a:p>
          <a:p>
            <a:r>
              <a:rPr lang="en-US" altLang="zh-CN" dirty="0"/>
              <a:t>Even if we allow multiple ports on NW-TT via FASMO for R16, it won’t actually take effect until the single-N6 restriction is removed</a:t>
            </a:r>
          </a:p>
          <a:p>
            <a:pPr lvl="1"/>
            <a:r>
              <a:rPr lang="en-US" altLang="zh-CN" dirty="0"/>
              <a:t>How to remove it - R16 FASMO? TEI17? R18 SID/WID?</a:t>
            </a:r>
          </a:p>
          <a:p>
            <a:r>
              <a:rPr lang="en-US" dirty="0"/>
              <a:t>TEI17 proposal S2-2001806 was to remove that (among other enhancements)</a:t>
            </a:r>
          </a:p>
          <a:p>
            <a:pPr lvl="1"/>
            <a:r>
              <a:rPr lang="en-US" dirty="0"/>
              <a:t>Feedback was “more study needed”</a:t>
            </a:r>
          </a:p>
        </p:txBody>
      </p:sp>
    </p:spTree>
    <p:extLst>
      <p:ext uri="{BB962C8B-B14F-4D97-AF65-F5344CB8AC3E}">
        <p14:creationId xmlns:p14="http://schemas.microsoft.com/office/powerpoint/2010/main" val="20254619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B87A4B-11EE-4440-B7F5-4D47E95E86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TEI17 S2-2001806 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5E2C27-9287-4B6F-8C16-673A45AE0C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To remove known limitations in current 5G-LAN</a:t>
            </a:r>
          </a:p>
          <a:p>
            <a:pPr lvl="1"/>
            <a:r>
              <a:rPr lang="en-US" dirty="0"/>
              <a:t>That had been discussed and well documented</a:t>
            </a:r>
          </a:p>
          <a:p>
            <a:r>
              <a:rPr lang="en-US" dirty="0"/>
              <a:t>Three enhancements for the routing/switching based autonomous forwarding model, in the order of complexity</a:t>
            </a:r>
          </a:p>
          <a:p>
            <a:pPr lvl="1"/>
            <a:r>
              <a:rPr lang="en-US" dirty="0"/>
              <a:t>#1: IEEE-compatible </a:t>
            </a:r>
            <a:r>
              <a:rPr lang="en-US" altLang="zh-CN" dirty="0"/>
              <a:t>Ethernet Switch</a:t>
            </a:r>
          </a:p>
          <a:p>
            <a:pPr lvl="2"/>
            <a:r>
              <a:rPr lang="en-US" dirty="0"/>
              <a:t>Loop-prevention mechanism in particular – needed to support multiple N6</a:t>
            </a:r>
          </a:p>
          <a:p>
            <a:pPr lvl="1"/>
            <a:r>
              <a:rPr lang="en-US" dirty="0"/>
              <a:t>#2a: UPF-UPF tunneling</a:t>
            </a:r>
          </a:p>
          <a:p>
            <a:pPr lvl="2"/>
            <a:r>
              <a:rPr lang="en-US" dirty="0"/>
              <a:t>Again with loop-prevention considerations</a:t>
            </a:r>
          </a:p>
          <a:p>
            <a:pPr lvl="1"/>
            <a:r>
              <a:rPr lang="en-US" dirty="0"/>
              <a:t>#2b: Integration with IETF IP/E-VPN solutions</a:t>
            </a:r>
          </a:p>
          <a:p>
            <a:pPr lvl="2"/>
            <a:r>
              <a:rPr lang="en-US" dirty="0"/>
              <a:t>Single mature solution across wireline/wireless</a:t>
            </a:r>
          </a:p>
          <a:p>
            <a:pPr lvl="2"/>
            <a:r>
              <a:rPr lang="en-US" dirty="0"/>
              <a:t>Take advantages of all existing/future features/enhancements of IP/E-VPN</a:t>
            </a:r>
          </a:p>
        </p:txBody>
      </p:sp>
    </p:spTree>
    <p:extLst>
      <p:ext uri="{BB962C8B-B14F-4D97-AF65-F5344CB8AC3E}">
        <p14:creationId xmlns:p14="http://schemas.microsoft.com/office/powerpoint/2010/main" val="29158181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6625F7-E4F5-42A0-B3C1-0488F7183B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What’s </a:t>
            </a:r>
            <a:r>
              <a:rPr lang="en-US" altLang="zh-CN" dirty="0"/>
              <a:t>N</a:t>
            </a:r>
            <a:r>
              <a:rPr lang="en-US" dirty="0"/>
              <a:t>ew in </a:t>
            </a:r>
            <a:r>
              <a:rPr lang="en-US" altLang="zh-CN" dirty="0"/>
              <a:t>This S2-2003106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6B4A2A-912A-42B5-BE0C-223E8B099C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S2-2001806 was on hold – people preferred “more study”</a:t>
            </a:r>
          </a:p>
          <a:p>
            <a:r>
              <a:rPr lang="en-US" dirty="0"/>
              <a:t>Why this new S2-2003106</a:t>
            </a:r>
          </a:p>
          <a:p>
            <a:pPr lvl="1"/>
            <a:r>
              <a:rPr lang="en-US" altLang="zh-CN" dirty="0"/>
              <a:t>Need to remove the single-N6 restriction for the R16 FASMO issue 1.3 for TSN</a:t>
            </a:r>
          </a:p>
          <a:p>
            <a:pPr lvl="1"/>
            <a:r>
              <a:rPr lang="en-US" dirty="0"/>
              <a:t>What if we remove #2b in S2-2001806 and limit to switching only</a:t>
            </a:r>
          </a:p>
          <a:p>
            <a:pPr lvl="2"/>
            <a:r>
              <a:rPr lang="en-US" dirty="0"/>
              <a:t>Do we still need “more study”</a:t>
            </a:r>
          </a:p>
          <a:p>
            <a:pPr lvl="2"/>
            <a:r>
              <a:rPr lang="en-US" dirty="0"/>
              <a:t>If that is acceptable, do we want to handle it as R16 FASMO</a:t>
            </a:r>
          </a:p>
          <a:p>
            <a:r>
              <a:rPr lang="en-US" dirty="0"/>
              <a:t>But why is 5G-LAN involved here</a:t>
            </a:r>
          </a:p>
          <a:p>
            <a:pPr lvl="1"/>
            <a:r>
              <a:rPr lang="en-US" dirty="0"/>
              <a:t>Isn’t TSN bridging applicable in the context of 5G-LAN as well?</a:t>
            </a:r>
          </a:p>
          <a:p>
            <a:pPr lvl="1"/>
            <a:r>
              <a:rPr lang="en-US" dirty="0"/>
              <a:t>(Routing/)Switching function is the same w/ or w/o 5G-LAN</a:t>
            </a:r>
          </a:p>
          <a:p>
            <a:pPr lvl="2"/>
            <a:r>
              <a:rPr lang="en-US" dirty="0"/>
              <a:t>5G-LAN just allows different groups of PDU sessions and N6 interfaces</a:t>
            </a:r>
          </a:p>
          <a:p>
            <a:pPr lvl="1"/>
            <a:r>
              <a:rPr lang="en-US" dirty="0"/>
              <a:t>Let’s solve the problems for TSN w/ or w/o 5G-LAN, and solve the problems for </a:t>
            </a:r>
            <a:r>
              <a:rPr lang="en-US"/>
              <a:t>Ethernet Switching w/ or w/o TSN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0476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FD3975-FFEA-4A62-AFD9-3B63859A83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Backup Material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51EC1E-80AF-49F3-B684-2B67DAF761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5.8.2.5.3 “Support of Ethernet PDU Session type”</a:t>
            </a:r>
          </a:p>
          <a:p>
            <a:pPr lvl="1"/>
            <a:r>
              <a:rPr lang="en-US" dirty="0"/>
              <a:t>Specifically about Ethernet Switching – implicitly treat UPF as switch</a:t>
            </a:r>
          </a:p>
          <a:p>
            <a:pPr lvl="1"/>
            <a:r>
              <a:rPr lang="en-US" dirty="0"/>
              <a:t>No mentioning of 5G-LAN, though it is just a special case of 5G-LAN</a:t>
            </a:r>
          </a:p>
          <a:p>
            <a:r>
              <a:rPr lang="en-US" dirty="0"/>
              <a:t>5.8.2.13 “Support for 5G VN group communication” – two models:</a:t>
            </a:r>
          </a:p>
          <a:p>
            <a:pPr lvl="1"/>
            <a:r>
              <a:rPr lang="en-US" dirty="0"/>
              <a:t>Implicit switching based autonomous forwarding (based on 5.8.2.5.3)</a:t>
            </a:r>
          </a:p>
          <a:p>
            <a:pPr lvl="1"/>
            <a:r>
              <a:rPr lang="en-US" dirty="0"/>
              <a:t>PDR/FAR based forwarding controlled by SMF</a:t>
            </a:r>
          </a:p>
          <a:p>
            <a:r>
              <a:rPr lang="en-US" dirty="0"/>
              <a:t>Routing/switching functions are the same with or without 5G-LAN</a:t>
            </a:r>
          </a:p>
          <a:p>
            <a:pPr lvl="1"/>
            <a:r>
              <a:rPr lang="en-US" dirty="0"/>
              <a:t>Both old and new TEI17 proposal is for the (routing/)switching model</a:t>
            </a:r>
          </a:p>
          <a:p>
            <a:endParaRPr lang="en-US" dirty="0"/>
          </a:p>
          <a:p>
            <a:r>
              <a:rPr lang="en-US" dirty="0"/>
              <a:t>Slides for previous WID S2-2001806 after this slide</a:t>
            </a:r>
          </a:p>
        </p:txBody>
      </p:sp>
    </p:spTree>
    <p:extLst>
      <p:ext uri="{BB962C8B-B14F-4D97-AF65-F5344CB8AC3E}">
        <p14:creationId xmlns:p14="http://schemas.microsoft.com/office/powerpoint/2010/main" val="9529211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A1C41E-2833-44B2-8E86-9057F2DDC97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WID 2001354/2001806:</a:t>
            </a:r>
            <a:br>
              <a:rPr lang="en-US" dirty="0"/>
            </a:br>
            <a:r>
              <a:rPr lang="en-US" dirty="0"/>
              <a:t>5G-VN and IEEE/IETF Solutions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F00B801-E14A-4B81-AE09-591014A3CAC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03498" y="4079875"/>
            <a:ext cx="9144000" cy="1655762"/>
          </a:xfrm>
        </p:spPr>
        <p:txBody>
          <a:bodyPr>
            <a:normAutofit/>
          </a:bodyPr>
          <a:lstStyle/>
          <a:p>
            <a:r>
              <a:rPr lang="en-US" sz="3200" dirty="0"/>
              <a:t>Jeffrey Zhang</a:t>
            </a:r>
          </a:p>
          <a:p>
            <a:r>
              <a:rPr lang="en-US" sz="3200" dirty="0"/>
              <a:t>Juniper Networks</a:t>
            </a:r>
          </a:p>
        </p:txBody>
      </p:sp>
    </p:spTree>
    <p:extLst>
      <p:ext uri="{BB962C8B-B14F-4D97-AF65-F5344CB8AC3E}">
        <p14:creationId xmlns:p14="http://schemas.microsoft.com/office/powerpoint/2010/main" val="25893298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BD2045-CD03-4DB0-8B14-E329F37B0E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4134FE-C9A2-415F-A8FC-E38907C556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5G LAN-type Services</a:t>
            </a:r>
          </a:p>
          <a:p>
            <a:pPr lvl="1"/>
            <a:r>
              <a:rPr lang="en-US" dirty="0"/>
              <a:t>For IP/Ethernet virtual network services</a:t>
            </a:r>
          </a:p>
          <a:p>
            <a:pPr lvl="2"/>
            <a:r>
              <a:rPr lang="en-US" dirty="0"/>
              <a:t>IP or Ethernet PDU Session</a:t>
            </a:r>
          </a:p>
          <a:p>
            <a:pPr lvl="1"/>
            <a:r>
              <a:rPr lang="en-US" dirty="0"/>
              <a:t>Each virtual network is referred to as a 5G-VN (group)</a:t>
            </a:r>
          </a:p>
          <a:p>
            <a:r>
              <a:rPr lang="en-US" dirty="0"/>
              <a:t>Currently two models of group communication</a:t>
            </a:r>
          </a:p>
          <a:p>
            <a:pPr lvl="1"/>
            <a:r>
              <a:rPr lang="en-US" dirty="0"/>
              <a:t>Forwarding based on SMF-programmed PDR/FAR</a:t>
            </a:r>
          </a:p>
          <a:p>
            <a:pPr lvl="2"/>
            <a:r>
              <a:rPr lang="en-US" dirty="0"/>
              <a:t>5.8.2.13.1, 5.8.2.13.2, 5.8.2.13.3.2</a:t>
            </a:r>
          </a:p>
          <a:p>
            <a:pPr lvl="1"/>
            <a:r>
              <a:rPr lang="en-US" b="1" i="1" dirty="0"/>
              <a:t>UPF autonomous forwarding based on learnt IP/MAC routes</a:t>
            </a:r>
          </a:p>
          <a:p>
            <a:pPr lvl="2"/>
            <a:r>
              <a:rPr lang="en-US" dirty="0"/>
              <a:t>5.8.2.5.3, 5.8.2.13.3.1, S2-2001673</a:t>
            </a:r>
          </a:p>
          <a:p>
            <a:pPr lvl="2"/>
            <a:r>
              <a:rPr lang="en-US" dirty="0"/>
              <a:t>Referred to as </a:t>
            </a:r>
            <a:r>
              <a:rPr lang="en-US" b="1" i="1" dirty="0"/>
              <a:t>routing/switching </a:t>
            </a:r>
            <a:r>
              <a:rPr lang="en-US" dirty="0"/>
              <a:t>model</a:t>
            </a:r>
          </a:p>
          <a:p>
            <a:pPr lvl="3"/>
            <a:r>
              <a:rPr lang="en-US" dirty="0"/>
              <a:t>PDU sessions treated as logical interfaces of a router/switch instance for the 5G-VN</a:t>
            </a:r>
          </a:p>
          <a:p>
            <a:pPr lvl="3"/>
            <a:r>
              <a:rPr lang="en-US" dirty="0"/>
              <a:t>N6 interfaces also belong to the router/switch instance</a:t>
            </a:r>
          </a:p>
        </p:txBody>
      </p:sp>
    </p:spTree>
    <p:extLst>
      <p:ext uri="{BB962C8B-B14F-4D97-AF65-F5344CB8AC3E}">
        <p14:creationId xmlns:p14="http://schemas.microsoft.com/office/powerpoint/2010/main" val="132244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F5F48C-291C-466A-9201-D73F6D37F1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WID 2001354 </a:t>
            </a:r>
            <a:r>
              <a:rPr lang="en-US" sz="3600" dirty="0">
                <a:sym typeface="Wingdings" panose="05000000000000000000" pitchFamily="2" charset="2"/>
              </a:rPr>
              <a:t></a:t>
            </a:r>
            <a:r>
              <a:rPr lang="en-US" dirty="0"/>
              <a:t> 2001806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7D1238-831D-4623-9BF3-C01CDB47B5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For the </a:t>
            </a:r>
            <a:r>
              <a:rPr lang="en-US" b="1" i="1" dirty="0"/>
              <a:t>routing/switching </a:t>
            </a:r>
            <a:r>
              <a:rPr lang="en-US" dirty="0"/>
              <a:t>model</a:t>
            </a:r>
          </a:p>
          <a:p>
            <a:pPr lvl="1"/>
            <a:r>
              <a:rPr lang="en-US" i="1" dirty="0"/>
              <a:t>The PDR/FAR-based model can independently evolve</a:t>
            </a:r>
          </a:p>
          <a:p>
            <a:r>
              <a:rPr lang="en-US" dirty="0"/>
              <a:t>Motivations</a:t>
            </a:r>
          </a:p>
          <a:p>
            <a:pPr lvl="1"/>
            <a:r>
              <a:rPr lang="en-US" dirty="0"/>
              <a:t>Removes current limitations</a:t>
            </a:r>
          </a:p>
          <a:p>
            <a:pPr lvl="1"/>
            <a:r>
              <a:rPr lang="en-US" dirty="0"/>
              <a:t>Optimize group communications</a:t>
            </a:r>
          </a:p>
          <a:p>
            <a:pPr lvl="1"/>
            <a:r>
              <a:rPr lang="en-US" dirty="0"/>
              <a:t>Reuse existing/future features/optimizations of wireline IEEE/IETF solutions</a:t>
            </a:r>
          </a:p>
          <a:p>
            <a:pPr lvl="2"/>
            <a:r>
              <a:rPr lang="en-US" dirty="0"/>
              <a:t>A service level, 5G-VN is no different from IP/E-VPN</a:t>
            </a:r>
          </a:p>
          <a:p>
            <a:pPr lvl="2"/>
            <a:r>
              <a:rPr lang="en-US" dirty="0"/>
              <a:t>Good for 3GPP, operators, and vendors</a:t>
            </a:r>
          </a:p>
        </p:txBody>
      </p:sp>
    </p:spTree>
    <p:extLst>
      <p:ext uri="{BB962C8B-B14F-4D97-AF65-F5344CB8AC3E}">
        <p14:creationId xmlns:p14="http://schemas.microsoft.com/office/powerpoint/2010/main" val="28113737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4794F0-618F-45AA-99CD-53632E8053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59149"/>
            <a:ext cx="10515600" cy="1325563"/>
          </a:xfrm>
        </p:spPr>
        <p:txBody>
          <a:bodyPr/>
          <a:lstStyle/>
          <a:p>
            <a:r>
              <a:rPr lang="en-US" dirty="0"/>
              <a:t>Enhancement #1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0A1F4D-9ACC-4CF1-B71C-C4DE287C5D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5929577" cy="4351338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When not using UPF-UPF tunneling</a:t>
            </a:r>
          </a:p>
          <a:p>
            <a:pPr lvl="1"/>
            <a:r>
              <a:rPr lang="en-US" dirty="0"/>
              <a:t>N6 interface could connect to a DN instantiated by IP/E-VPN</a:t>
            </a:r>
          </a:p>
          <a:p>
            <a:r>
              <a:rPr lang="en-US" dirty="0"/>
              <a:t>For an Ethernet 5G-VN, the </a:t>
            </a:r>
            <a:r>
              <a:rPr lang="en-US" b="1" i="1" dirty="0"/>
              <a:t>switch is IEEE compatible</a:t>
            </a:r>
          </a:p>
          <a:p>
            <a:pPr lvl="1"/>
            <a:r>
              <a:rPr lang="en-US" dirty="0"/>
              <a:t>Use STP or other methods to prevent looping</a:t>
            </a:r>
          </a:p>
          <a:p>
            <a:pPr lvl="1"/>
            <a:r>
              <a:rPr lang="en-US" dirty="0"/>
              <a:t>Based on study in S2-1905040</a:t>
            </a:r>
          </a:p>
          <a:p>
            <a:r>
              <a:rPr lang="en-US" altLang="zh-CN" b="1" i="1" dirty="0"/>
              <a:t>Explicitly calling out routing/switching</a:t>
            </a:r>
            <a:r>
              <a:rPr lang="en-US" altLang="zh-CN" dirty="0"/>
              <a:t> to allow routing/switching related features and optimizations</a:t>
            </a:r>
          </a:p>
          <a:p>
            <a:pPr lvl="1"/>
            <a:r>
              <a:rPr lang="en-US" dirty="0"/>
              <a:t>E.g. multicast optimizations based on IGMP/PIM routing/snooping</a:t>
            </a:r>
          </a:p>
        </p:txBody>
      </p:sp>
      <p:sp>
        <p:nvSpPr>
          <p:cNvPr id="4" name="Cloud 3">
            <a:extLst>
              <a:ext uri="{FF2B5EF4-FFF2-40B4-BE49-F238E27FC236}">
                <a16:creationId xmlns:a16="http://schemas.microsoft.com/office/drawing/2014/main" id="{633D040E-9575-49D5-A13E-73CA1A4C2096}"/>
              </a:ext>
            </a:extLst>
          </p:cNvPr>
          <p:cNvSpPr/>
          <p:nvPr/>
        </p:nvSpPr>
        <p:spPr>
          <a:xfrm>
            <a:off x="7757459" y="2480235"/>
            <a:ext cx="2402541" cy="1325563"/>
          </a:xfrm>
          <a:prstGeom prst="cloud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AC8B335-E9A2-4BBF-826A-7BD92CBC143B}"/>
              </a:ext>
            </a:extLst>
          </p:cNvPr>
          <p:cNvSpPr txBox="1"/>
          <p:nvPr/>
        </p:nvSpPr>
        <p:spPr>
          <a:xfrm>
            <a:off x="6687670" y="1847940"/>
            <a:ext cx="621553" cy="36933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UE1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560EDA4-55A3-4052-8119-C666BCD8410C}"/>
              </a:ext>
            </a:extLst>
          </p:cNvPr>
          <p:cNvSpPr txBox="1"/>
          <p:nvPr/>
        </p:nvSpPr>
        <p:spPr>
          <a:xfrm>
            <a:off x="6687670" y="2521478"/>
            <a:ext cx="621553" cy="33855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/>
              <a:t>UPF1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29B8475-3EA3-44CF-B1B9-8D7404166DF9}"/>
              </a:ext>
            </a:extLst>
          </p:cNvPr>
          <p:cNvSpPr txBox="1"/>
          <p:nvPr/>
        </p:nvSpPr>
        <p:spPr>
          <a:xfrm>
            <a:off x="7554258" y="4595345"/>
            <a:ext cx="621553" cy="36933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UE2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594CA51-0F41-4A6B-9D38-651FCC0BB215}"/>
              </a:ext>
            </a:extLst>
          </p:cNvPr>
          <p:cNvSpPr txBox="1"/>
          <p:nvPr/>
        </p:nvSpPr>
        <p:spPr>
          <a:xfrm>
            <a:off x="7554259" y="3916403"/>
            <a:ext cx="621553" cy="33855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/>
              <a:t>UPF2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0DE9612-D604-4170-8C1C-ED91B93CF026}"/>
              </a:ext>
            </a:extLst>
          </p:cNvPr>
          <p:cNvSpPr txBox="1"/>
          <p:nvPr/>
        </p:nvSpPr>
        <p:spPr>
          <a:xfrm>
            <a:off x="10608236" y="2973270"/>
            <a:ext cx="621553" cy="33855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/>
              <a:t>UPF3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45581C2-0259-46C4-A8EC-BD72001E9F98}"/>
              </a:ext>
            </a:extLst>
          </p:cNvPr>
          <p:cNvSpPr txBox="1"/>
          <p:nvPr/>
        </p:nvSpPr>
        <p:spPr>
          <a:xfrm>
            <a:off x="10608236" y="3654623"/>
            <a:ext cx="621553" cy="36933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UE3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97FD66F-80F9-41E0-B619-1880F059423E}"/>
              </a:ext>
            </a:extLst>
          </p:cNvPr>
          <p:cNvSpPr txBox="1"/>
          <p:nvPr/>
        </p:nvSpPr>
        <p:spPr>
          <a:xfrm>
            <a:off x="8693912" y="2756350"/>
            <a:ext cx="476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DN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48A1890F-9402-45B3-8771-D3C6753CB540}"/>
              </a:ext>
            </a:extLst>
          </p:cNvPr>
          <p:cNvCxnSpPr>
            <a:stCxn id="7" idx="3"/>
            <a:endCxn id="4" idx="2"/>
          </p:cNvCxnSpPr>
          <p:nvPr/>
        </p:nvCxnSpPr>
        <p:spPr>
          <a:xfrm>
            <a:off x="7309223" y="2690755"/>
            <a:ext cx="455688" cy="45226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A264E41-D9E1-4F0E-928E-8522B2608B2B}"/>
              </a:ext>
            </a:extLst>
          </p:cNvPr>
          <p:cNvCxnSpPr>
            <a:stCxn id="10" idx="0"/>
          </p:cNvCxnSpPr>
          <p:nvPr/>
        </p:nvCxnSpPr>
        <p:spPr>
          <a:xfrm flipV="1">
            <a:off x="7865036" y="3547071"/>
            <a:ext cx="59764" cy="3693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DF42A48C-DFAE-4665-90F5-0CDE14FD889A}"/>
              </a:ext>
            </a:extLst>
          </p:cNvPr>
          <p:cNvCxnSpPr>
            <a:cxnSpLocks/>
            <a:stCxn id="4" idx="0"/>
            <a:endCxn id="11" idx="1"/>
          </p:cNvCxnSpPr>
          <p:nvPr/>
        </p:nvCxnSpPr>
        <p:spPr>
          <a:xfrm flipV="1">
            <a:off x="10157998" y="3142547"/>
            <a:ext cx="450238" cy="47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9BCE6437-F214-47B4-804D-0A6D9B90E9C8}"/>
              </a:ext>
            </a:extLst>
          </p:cNvPr>
          <p:cNvCxnSpPr>
            <a:stCxn id="6" idx="2"/>
            <a:endCxn id="7" idx="0"/>
          </p:cNvCxnSpPr>
          <p:nvPr/>
        </p:nvCxnSpPr>
        <p:spPr>
          <a:xfrm>
            <a:off x="6998447" y="2217272"/>
            <a:ext cx="0" cy="30420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42F44424-09F5-4863-9F6C-CF07E3080E43}"/>
              </a:ext>
            </a:extLst>
          </p:cNvPr>
          <p:cNvCxnSpPr>
            <a:stCxn id="12" idx="0"/>
            <a:endCxn id="11" idx="2"/>
          </p:cNvCxnSpPr>
          <p:nvPr/>
        </p:nvCxnSpPr>
        <p:spPr>
          <a:xfrm flipV="1">
            <a:off x="10919013" y="3311824"/>
            <a:ext cx="0" cy="34279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27701FDE-33E3-4122-BB80-40D3EB41EF11}"/>
              </a:ext>
            </a:extLst>
          </p:cNvPr>
          <p:cNvCxnSpPr>
            <a:stCxn id="10" idx="2"/>
            <a:endCxn id="9" idx="0"/>
          </p:cNvCxnSpPr>
          <p:nvPr/>
        </p:nvCxnSpPr>
        <p:spPr>
          <a:xfrm flipH="1">
            <a:off x="7865035" y="4254957"/>
            <a:ext cx="1" cy="3403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F8A67954-92EE-4994-83B2-2252FC23E971}"/>
              </a:ext>
            </a:extLst>
          </p:cNvPr>
          <p:cNvSpPr txBox="1"/>
          <p:nvPr/>
        </p:nvSpPr>
        <p:spPr>
          <a:xfrm>
            <a:off x="7266819" y="2825684"/>
            <a:ext cx="4219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N6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2ACD037-2021-4DB4-8078-91F191BA4BF8}"/>
              </a:ext>
            </a:extLst>
          </p:cNvPr>
          <p:cNvSpPr txBox="1"/>
          <p:nvPr/>
        </p:nvSpPr>
        <p:spPr>
          <a:xfrm>
            <a:off x="10186326" y="2773215"/>
            <a:ext cx="4219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N6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C9872959-4A79-4935-BA79-34EB764DFECD}"/>
              </a:ext>
            </a:extLst>
          </p:cNvPr>
          <p:cNvSpPr txBox="1"/>
          <p:nvPr/>
        </p:nvSpPr>
        <p:spPr>
          <a:xfrm>
            <a:off x="7452660" y="3541363"/>
            <a:ext cx="4219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N6</a:t>
            </a:r>
          </a:p>
        </p:txBody>
      </p:sp>
    </p:spTree>
    <p:extLst>
      <p:ext uri="{BB962C8B-B14F-4D97-AF65-F5344CB8AC3E}">
        <p14:creationId xmlns:p14="http://schemas.microsoft.com/office/powerpoint/2010/main" val="33093395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 w="2540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6067</TotalTime>
  <Words>1257</Words>
  <Application>Microsoft Office PowerPoint</Application>
  <PresentationFormat>Widescreen</PresentationFormat>
  <Paragraphs>184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Arial</vt:lpstr>
      <vt:lpstr>Calibri</vt:lpstr>
      <vt:lpstr>Calibri Light</vt:lpstr>
      <vt:lpstr>Office Theme</vt:lpstr>
      <vt:lpstr>WID S2-2003106: IEEE Compatible Ethernet Switching</vt:lpstr>
      <vt:lpstr>R16 FASMO Issue #1.3 for TSN</vt:lpstr>
      <vt:lpstr>TEI17 S2-2001806 Background</vt:lpstr>
      <vt:lpstr>What’s New in This S2-2003106</vt:lpstr>
      <vt:lpstr>Backup Material</vt:lpstr>
      <vt:lpstr>WID 2001354/2001806: 5G-VN and IEEE/IETF Solutions</vt:lpstr>
      <vt:lpstr>Background</vt:lpstr>
      <vt:lpstr>WID 2001354  2001806</vt:lpstr>
      <vt:lpstr>Enhancement #1</vt:lpstr>
      <vt:lpstr>Enhancement #2a</vt:lpstr>
      <vt:lpstr>Enhancement #2b</vt:lpstr>
      <vt:lpstr>Simple Summary</vt:lpstr>
      <vt:lpstr>Isn’t #1/#2a enough? Do we really need #2b?</vt:lpstr>
      <vt:lpstr>Proposed 23.501 text changes</vt:lpstr>
      <vt:lpstr>Backup Slide: Ethernet Multi-homing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WID 200354/2011742: 5G-VN and IEEE/IETF Solutions</dc:title>
  <dc:creator>Jeffrey (Zhaohui) Zhang</dc:creator>
  <cp:lastModifiedBy>Jeffrey (Zhaohui) Zhang</cp:lastModifiedBy>
  <cp:revision>59</cp:revision>
  <dcterms:created xsi:type="dcterms:W3CDTF">2020-02-05T19:53:12Z</dcterms:created>
  <dcterms:modified xsi:type="dcterms:W3CDTF">2020-04-10T21:27:49Z</dcterms:modified>
</cp:coreProperties>
</file>