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6"/>
    <p:sldMasterId id="2147483798" r:id="rId7"/>
    <p:sldMasterId id="2147483811" r:id="rId8"/>
    <p:sldMasterId id="2147483821" r:id="rId9"/>
    <p:sldMasterId id="2147483831" r:id="rId10"/>
    <p:sldMasterId id="2147483835" r:id="rId11"/>
    <p:sldMasterId id="2147483846" r:id="rId12"/>
    <p:sldMasterId id="2147483864" r:id="rId13"/>
    <p:sldMasterId id="2147483876" r:id="rId14"/>
  </p:sldMasterIdLst>
  <p:notesMasterIdLst>
    <p:notesMasterId r:id="rId20"/>
  </p:notesMasterIdLst>
  <p:handoutMasterIdLst>
    <p:handoutMasterId r:id="rId21"/>
  </p:handoutMasterIdLst>
  <p:sldIdLst>
    <p:sldId id="311" r:id="rId15"/>
    <p:sldId id="1126" r:id="rId16"/>
    <p:sldId id="1010" r:id="rId17"/>
    <p:sldId id="1127" r:id="rId18"/>
    <p:sldId id="1084" r:id="rId1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B3B3"/>
    <a:srgbClr val="FFD5D5"/>
    <a:srgbClr val="D3E1F9"/>
    <a:srgbClr val="800000"/>
    <a:srgbClr val="EDEDF9"/>
    <a:srgbClr val="426B7E"/>
    <a:srgbClr val="53879F"/>
    <a:srgbClr val="68717A"/>
    <a:srgbClr val="9DC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0818E-CCC1-2F52-66E2-73B6ED1E41C8}" v="3881" dt="2020-01-27T17:02:58.743"/>
    <p1510:client id="{2DE19F62-0EEA-49AF-93B1-A3E335D35DCE}" v="17" dt="2020-01-28T08:20:04.335"/>
    <p1510:client id="{2E94209F-5812-21A0-EC2B-C9B3A9E88E9D}" v="8" dt="2020-01-28T09:42:55.470"/>
    <p1510:client id="{BF4A2001-90D1-23C0-2DB1-3DE5719BFCE7}" v="204" dt="2020-01-28T09:16:07.042"/>
    <p1510:client id="{D0C25CB3-8E40-BEA8-72E8-CA69BBB2684A}" v="149" dt="2020-01-27T13:55:42.711"/>
    <p1510:client id="{D7C7CC35-FD8D-4485-8246-EC3AD9A049BF}" v="74" dt="2020-01-28T09:23:20.965"/>
    <p1510:client id="{E4AC0B74-C2EC-41C2-4A84-6CB13A4C9E6B}" v="41" dt="2020-01-28T09:35:11.739"/>
    <p1510:client id="{EC1021C8-FBE5-4F14-8420-6FA09FC5F702}" v="413" dt="2020-01-27T17:24:39.40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236" y="4"/>
      </p:cViewPr>
      <p:guideLst>
        <p:guide orient="horz" pos="15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" Target="slides/slide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" Target="slides/slide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A3AB-7986-4DAD-8859-F174F41BB7F1}"/>
              </a:ext>
            </a:extLst>
          </p:cNvPr>
          <p:cNvSpPr txBox="1"/>
          <p:nvPr userDrawn="1"/>
        </p:nvSpPr>
        <p:spPr>
          <a:xfrm>
            <a:off x="149629" y="4871258"/>
            <a:ext cx="49876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06F65786-4E65-49D6-A3BE-782768E3495A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4"/>
            <a:ext cx="8308800" cy="38139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</a:t>
            </a:r>
          </a:p>
          <a:p>
            <a:pPr lvl="1"/>
            <a:r>
              <a:rPr lang="en-US"/>
              <a:t>aster text styles</a:t>
            </a:r>
          </a:p>
          <a:p>
            <a:pPr lvl="2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79730" y="4820400"/>
            <a:ext cx="355199" cy="1795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rgbClr val="FF0000"/>
                </a:solidFill>
                <a:latin typeface="+mn-lt"/>
              </a:defRPr>
            </a:lvl1pPr>
          </a:lstStyle>
          <a:p>
            <a:endParaRPr lang="en-GB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661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8301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839414"/>
            <a:ext cx="8229600" cy="4024685"/>
          </a:xfrm>
        </p:spPr>
        <p:txBody>
          <a:bodyPr/>
          <a:lstStyle>
            <a:lvl1pPr>
              <a:spcAft>
                <a:spcPts val="300"/>
              </a:spcAft>
              <a:defRPr sz="2000" baseline="0"/>
            </a:lvl1pPr>
            <a:lvl2pPr>
              <a:spcAft>
                <a:spcPts val="300"/>
              </a:spcAft>
              <a:defRPr sz="1800"/>
            </a:lvl2pPr>
            <a:lvl3pPr>
              <a:spcAft>
                <a:spcPts val="300"/>
              </a:spcAft>
              <a:defRPr sz="1600"/>
            </a:lvl3pPr>
            <a:lvl4pPr>
              <a:spcAft>
                <a:spcPts val="300"/>
              </a:spcAft>
              <a:defRPr sz="1400"/>
            </a:lvl4pPr>
            <a:lvl5pPr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6327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88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78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66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54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332" indent="-228588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72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108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0CFEF9DC-D98F-4861-AA24-7CEA96EFA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28F0C0-A325-4014-8C3B-48C022D85606}"/>
              </a:ext>
            </a:extLst>
          </p:cNvPr>
          <p:cNvSpPr txBox="1"/>
          <p:nvPr userDrawn="1"/>
        </p:nvSpPr>
        <p:spPr>
          <a:xfrm>
            <a:off x="249382" y="4829695"/>
            <a:ext cx="706582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6213" marR="0" indent="-1762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fld id="{DD16EE96-667C-4099-84A9-EE2F3DA9C7A4}" type="slidenum">
              <a:rPr lang="fr-FR" sz="1200" smtClean="0">
                <a:solidFill>
                  <a:schemeClr val="tx2"/>
                </a:solidFill>
                <a:latin typeface="+mn-lt"/>
                <a:cs typeface="Nokia Pure Headline Light"/>
              </a:rPr>
              <a:t>‹#›</a:t>
            </a:fld>
            <a:endParaRPr lang="fr-FR" sz="1200">
              <a:solidFill>
                <a:schemeClr val="tx2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3034459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37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419100" y="4816475"/>
            <a:ext cx="14446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D8164223-0254-42A1-A08F-38E55495A033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657225" y="4816475"/>
            <a:ext cx="18002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5" name="Picture 10"/>
          <p:cNvPicPr>
            <a:picLocks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5925" y="4805363"/>
            <a:ext cx="690563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16530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880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5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26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0981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16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741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36275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0259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71463" y="4741863"/>
            <a:ext cx="8585200" cy="25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2000" rIns="72000" bIns="72000"/>
          <a:lstStyle/>
          <a:p>
            <a:pPr defTabSz="457200" eaLnBrk="1" hangingPunct="1"/>
            <a:endParaRPr lang="en-US" sz="1200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87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457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2797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Verizon New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52468" y="4764653"/>
            <a:ext cx="695469" cy="2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28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91616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32564" y="4616605"/>
            <a:ext cx="3381875" cy="293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51672" y="4782418"/>
            <a:ext cx="3323063" cy="1784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CA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382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2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FFFFFF"/>
                </a:solidFill>
                <a:latin typeface="Nokia Pure Text" panose="020B0504040602060303" pitchFamily="34" charset="0"/>
                <a:ea typeface="Nokia Pure Text" panose="020B05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857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225788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368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9693035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071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455245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735317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780681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093885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491381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546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aseline="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28913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2000"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2000" baseline="0"/>
            </a:lvl1pPr>
            <a:lvl2pPr marL="0" indent="0">
              <a:spcAft>
                <a:spcPts val="600"/>
              </a:spcAft>
              <a:buNone/>
              <a:defRPr sz="18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14265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5738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10.emf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oleObject" Target="../embeddings/oleObject1.bin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674686"/>
            <a:ext cx="8229600" cy="401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6002" y="4846406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76002" y="4988329"/>
            <a:ext cx="861541" cy="1278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49501" y="4962293"/>
            <a:ext cx="508421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fld id="{2DAB94D7-D2C8-40D3-A79E-B52295C074A0}" type="slidenum">
              <a:rPr lang="en-GB" sz="1000" smtClean="0">
                <a:solidFill>
                  <a:schemeClr val="bg2"/>
                </a:solidFill>
                <a:latin typeface="+mn-lt"/>
                <a:cs typeface="Arial" charset="0"/>
              </a:rPr>
              <a:pPr>
                <a:defRPr/>
              </a:pPr>
              <a:t>‹#›</a:t>
            </a:fld>
            <a:endParaRPr lang="en-GB" sz="10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60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86" r:id="rId5"/>
    <p:sldLayoutId id="2147483887" r:id="rId6"/>
    <p:sldLayoutId id="2147483888" r:id="rId7"/>
    <p:sldLayoutId id="2147483897" r:id="rId8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 eaLnBrk="1" hangingPunct="1">
              <a:lnSpc>
                <a:spcPct val="90000"/>
              </a:lnSpc>
              <a:spcAft>
                <a:spcPts val="600"/>
              </a:spcAft>
              <a:buSzPct val="100000"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4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400" y="4816475"/>
            <a:ext cx="25812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smtClean="0">
                <a:solidFill>
                  <a:srgbClr val="001135"/>
                </a:solidFill>
                <a:latin typeface="Nokia Pure Text Light" panose="020B0304040602060303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419100" y="4827588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F62DCEBA-E261-4225-A539-F70BF8ED6F9C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657225" y="4827588"/>
            <a:ext cx="1800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457200" eaLnBrk="1" hangingPunct="1"/>
            <a:r>
              <a:rPr lang="en-GB" sz="800">
                <a:solidFill>
                  <a:srgbClr val="001135"/>
                </a:solidFill>
                <a:latin typeface="Nokia Pure Text Light" pitchFamily="34" charset="0"/>
              </a:rPr>
              <a:t>© Nokia 2016</a:t>
            </a:r>
          </a:p>
        </p:txBody>
      </p:sp>
      <p:pic>
        <p:nvPicPr>
          <p:cNvPr id="10247" name="Picture 41"/>
          <p:cNvPicPr>
            <a:picLocks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5925" y="4816475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Verizon New Logo.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013560" y="4725027"/>
            <a:ext cx="1022365" cy="32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4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9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3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think-cell Slide" r:id="rId14" imgW="360" imgH="360" progId="">
                  <p:embed/>
                </p:oleObj>
              </mc:Choice>
              <mc:Fallback>
                <p:oleObj name="think-cell Slide" r:id="rId14" imgW="360" imgH="360" progId="">
                  <p:embed/>
                  <p:pic>
                    <p:nvPicPr>
                      <p:cNvPr id="4" name="Objec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3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1107000" y="4821750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18/02/2020</a:t>
            </a:fld>
            <a:endParaRPr lang="en-GB" sz="80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197538" y="48186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2125" y="4850606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© Nokia 2016   - </a:t>
            </a:r>
            <a:r>
              <a:rPr lang="en-GB" sz="800" err="1">
                <a:solidFill>
                  <a:schemeClr val="bg2"/>
                </a:solidFill>
                <a:latin typeface="+mn-lt"/>
                <a:cs typeface="Arial" charset="0"/>
              </a:rPr>
              <a:t>DocID</a:t>
            </a:r>
            <a:endParaRPr lang="en-GB" sz="8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832925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0680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79999"/>
            <a:ext cx="8243887" cy="3207777"/>
          </a:xfrm>
        </p:spPr>
        <p:txBody>
          <a:bodyPr/>
          <a:lstStyle/>
          <a:p>
            <a:r>
              <a:rPr lang="en-GB" sz="2400" dirty="0"/>
              <a:t>SA WG2 Meeting #137E (e-meeting)					S2-2002043</a:t>
            </a:r>
          </a:p>
          <a:p>
            <a:r>
              <a:rPr lang="en-GB" sz="2400" dirty="0"/>
              <a:t>Feb 24 - 27, 2020, </a:t>
            </a:r>
            <a:r>
              <a:rPr lang="en-GB" sz="2400" dirty="0" err="1"/>
              <a:t>Elbonia</a:t>
            </a:r>
            <a:endParaRPr lang="en-GB" sz="2400" dirty="0"/>
          </a:p>
          <a:p>
            <a:r>
              <a:rPr lang="en-GB" sz="2400" dirty="0"/>
              <a:t>Nokia, Nokia Shanghai Bell</a:t>
            </a:r>
          </a:p>
          <a:p>
            <a:r>
              <a:rPr lang="en-GB" sz="2400" dirty="0"/>
              <a:t>	</a:t>
            </a:r>
            <a:r>
              <a:rPr lang="en-GB" b="1" dirty="0"/>
              <a:t>	 </a:t>
            </a:r>
          </a:p>
          <a:p>
            <a:r>
              <a:rPr lang="en-US" sz="2400" dirty="0"/>
              <a:t>Support of different slices over different Non 3GPP access</a:t>
            </a:r>
            <a:endParaRPr lang="en-US" sz="2400" noProof="0" dirty="0">
              <a:latin typeface="Nokia Pure Headline Ultra Light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2BF21DBD-8289-49F4-A767-2944AB24E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t"/>
          <a:lstStyle/>
          <a:p>
            <a:pPr marL="229870" indent="-229870"/>
            <a:endParaRPr lang="en-US" sz="13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174D1-7A8C-4999-A3C6-2B223F4EE0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i-FI" b="1" dirty="0"/>
              <a:t>N3GPP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and (</a:t>
            </a:r>
            <a:r>
              <a:rPr lang="fi-FI" dirty="0" err="1"/>
              <a:t>slicing</a:t>
            </a:r>
            <a:r>
              <a:rPr lang="fi-FI" dirty="0"/>
              <a:t>, ETSUN)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4C005B-605A-4C6B-912E-19A1B8285D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900000"/>
            <a:ext cx="8308800" cy="3962700"/>
          </a:xfrm>
        </p:spPr>
        <p:txBody>
          <a:bodyPr lIns="0" tIns="0" rIns="0" bIns="0" anchor="t">
            <a:normAutofit fontScale="85000" lnSpcReduction="10000"/>
          </a:bodyPr>
          <a:lstStyle/>
          <a:p>
            <a:r>
              <a:rPr lang="en-GB" sz="1900" dirty="0"/>
              <a:t>Per Current 3GPP specifications, </a:t>
            </a:r>
            <a:endParaRPr lang="fr-FR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the AMF receives from the 5G AN (in N3GPP case: N3IWF / TNGF / W-AGF) information on the slices (S-NSSAI) supported by the 5G AN TA(s). This is done as part of NG set up request (38.413) § 9.2.6.1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b="1" dirty="0"/>
              <a:t>all the 5G AN (N3IWF / TNGF / W-AGF) correspond to the same unique TA</a:t>
            </a:r>
            <a:endParaRPr lang="fr-FR" sz="1700" dirty="0"/>
          </a:p>
          <a:p>
            <a:endParaRPr lang="en-GB" sz="1700" dirty="0"/>
          </a:p>
          <a:p>
            <a:r>
              <a:rPr lang="en-GB" sz="1700" dirty="0"/>
              <a:t>This mean that </a:t>
            </a:r>
            <a:r>
              <a:rPr lang="en-GB" sz="1700" b="1" dirty="0"/>
              <a:t>support of slices has to be homogeneous between N3IWF/TNGF ((Un)trusted Non 3GPP access) and wireline access</a:t>
            </a:r>
            <a:r>
              <a:rPr lang="en-GB" sz="1700" dirty="0"/>
              <a:t> (W-AGF) as well as between different </a:t>
            </a:r>
            <a:r>
              <a:rPr lang="en-GB" sz="1700" b="1" dirty="0"/>
              <a:t>wireline</a:t>
            </a:r>
            <a:r>
              <a:rPr lang="en-GB" sz="1700" dirty="0"/>
              <a:t> AN of a PLMN;</a:t>
            </a:r>
            <a:endParaRPr lang="fr-FR" sz="1700" dirty="0"/>
          </a:p>
          <a:p>
            <a:r>
              <a:rPr lang="en-GB" sz="1700" dirty="0"/>
              <a:t>This looks an un-necessary restriction</a:t>
            </a:r>
            <a:endParaRPr lang="en-US" sz="1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E273A1D-1053-459C-BDF1-272AD6EFA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419384"/>
              </p:ext>
            </p:extLst>
          </p:nvPr>
        </p:nvGraphicFramePr>
        <p:xfrm>
          <a:off x="652308" y="2010896"/>
          <a:ext cx="6198669" cy="11217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7482">
                  <a:extLst>
                    <a:ext uri="{9D8B030D-6E8A-4147-A177-3AD203B41FA5}">
                      <a16:colId xmlns:a16="http://schemas.microsoft.com/office/drawing/2014/main" val="1549220824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3818513811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2773544150"/>
                    </a:ext>
                  </a:extLst>
                </a:gridCol>
                <a:gridCol w="964237">
                  <a:extLst>
                    <a:ext uri="{9D8B030D-6E8A-4147-A177-3AD203B41FA5}">
                      <a16:colId xmlns:a16="http://schemas.microsoft.com/office/drawing/2014/main" val="235845482"/>
                    </a:ext>
                  </a:extLst>
                </a:gridCol>
                <a:gridCol w="1101986">
                  <a:extLst>
                    <a:ext uri="{9D8B030D-6E8A-4147-A177-3AD203B41FA5}">
                      <a16:colId xmlns:a16="http://schemas.microsoft.com/office/drawing/2014/main" val="1739657574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1433133533"/>
                    </a:ext>
                  </a:extLst>
                </a:gridCol>
                <a:gridCol w="688741">
                  <a:extLst>
                    <a:ext uri="{9D8B030D-6E8A-4147-A177-3AD203B41FA5}">
                      <a16:colId xmlns:a16="http://schemas.microsoft.com/office/drawing/2014/main" val="545644657"/>
                    </a:ext>
                  </a:extLst>
                </a:gridCol>
              </a:tblGrid>
              <a:tr h="407394">
                <a:tc>
                  <a:txBody>
                    <a:bodyPr/>
                    <a:lstStyle/>
                    <a:p>
                      <a:pPr marL="4762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&gt;Supported TA Item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1..&lt;maxnoofTACs&gt;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4429722"/>
                  </a:ext>
                </a:extLst>
              </a:tr>
              <a:tr h="116492">
                <a:tc>
                  <a:txBody>
                    <a:bodyPr/>
                    <a:lstStyle/>
                    <a:p>
                      <a:pPr marL="1047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&gt;&gt;TAC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9.3.3.10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Broadcast TAC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270244"/>
                  </a:ext>
                </a:extLst>
              </a:tr>
              <a:tr h="116492">
                <a:tc>
                  <a:txBody>
                    <a:bodyPr/>
                    <a:lstStyle/>
                    <a:p>
                      <a:pPr marL="2190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[….]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8805314"/>
                  </a:ext>
                </a:extLst>
              </a:tr>
              <a:tr h="360233">
                <a:tc>
                  <a:txBody>
                    <a:bodyPr/>
                    <a:lstStyle/>
                    <a:p>
                      <a:pPr marL="21907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&gt;&gt;&gt;&gt;TAI Slice Support List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Slice Support List</a:t>
                      </a:r>
                      <a:endParaRPr lang="fr-FR" sz="900" dirty="0">
                        <a:effectLst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9.3.1.17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Supported S-NSSAIs per TA.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fr-F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2230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081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65B7-D44F-45B6-8DFF-B449CE4FE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and remarks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83D2F-0D58-4337-89F3-AE478E48C9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3460A3-1D81-47E3-8840-319CCDBFE0C7}"/>
              </a:ext>
            </a:extLst>
          </p:cNvPr>
          <p:cNvSpPr/>
          <p:nvPr/>
        </p:nvSpPr>
        <p:spPr>
          <a:xfrm>
            <a:off x="269823" y="849465"/>
            <a:ext cx="8308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Support the possibility for operators to allocate a TAI per non 3GPP 5G AN (e.g. N3IWF / TNGF / W-AGF) : each non 3GPP 5G AN is locally configured with its own TAI whose value is provided (as in case of 3GPP access) to AMF over NGAP/N2 in NG SET UP message.</a:t>
            </a:r>
            <a:endParaRPr lang="fr-FR" sz="1600" dirty="0"/>
          </a:p>
          <a:p>
            <a:r>
              <a:rPr lang="en-GB" sz="1600" dirty="0"/>
              <a:t>Different  non 3GPP 5G AN (e.g. different N3IWF / TNGF / W-AGF) can thus advertise different TAI values. </a:t>
            </a:r>
            <a:endParaRPr lang="fr-FR" sz="1600" dirty="0"/>
          </a:p>
          <a:p>
            <a:r>
              <a:rPr lang="en-GB" sz="1600" dirty="0"/>
              <a:t>Then the same algorithm than in case of 3GPP access can apply for the determination of the supported S-NSSAI over Non 3GPP access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Does it require extra standard work for 5G AN, AMF and SMF?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SMF shall not determine access type so shall be transparent on whether there are multiple TAI for N3GPP coverage in a PLMN 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Passing the TAI supported by a 5G AN is a baseline R15 feature (neither protocol work nor even RAN3 is needed)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Passing the slice supported by a 5G AN in a TA is a baseline R15 feature (neither protocol work nor even RAN3 is needed)</a:t>
            </a:r>
          </a:p>
          <a:p>
            <a:pPr marL="460258" lvl="1" indent="-229870">
              <a:buFont typeface="Arial" panose="020B0604020202020204" pitchFamily="34" charset="0"/>
              <a:buChar char="•"/>
            </a:pPr>
            <a:r>
              <a:rPr lang="en-US" sz="1400" dirty="0"/>
              <a:t>AMF is to determine Access Type / RAT Type based on 5G AN node Id type, not based on a constant TAI value (see CR agreed in Incheon)</a:t>
            </a:r>
          </a:p>
          <a:p>
            <a:pPr marL="3058" indent="-22987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42659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65B7-D44F-45B6-8DFF-B449CE4FE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83D2F-0D58-4337-89F3-AE478E48C9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4394D1-DCC2-4BF4-8849-9D9A26C7F9C6}"/>
              </a:ext>
            </a:extLst>
          </p:cNvPr>
          <p:cNvSpPr/>
          <p:nvPr/>
        </p:nvSpPr>
        <p:spPr>
          <a:xfrm>
            <a:off x="269823" y="849465"/>
            <a:ext cx="8308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3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proposed to endorse a TEI17 per the WID and draft CR submitted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6709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2400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4.xml><?xml version="1.0" encoding="utf-8"?>
<a:theme xmlns:a="http://schemas.openxmlformats.org/drawingml/2006/main" name="NET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6213" marR="0" indent="-176213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98B7F717-C75F-4105-973B-6C30F016FCD1}"/>
    </a:ext>
  </a:extLst>
</a:theme>
</file>

<file path=ppt/theme/theme5.xml><?xml version="1.0" encoding="utf-8"?>
<a:theme xmlns:a="http://schemas.openxmlformats.org/drawingml/2006/main" name="3_Nokia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6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.1" id="{655C0B4C-DD58-4366-A06D-BF0A1B81A469}" vid="{6AA74208-B53C-4696-ADC1-7541119D5A96}"/>
    </a:ext>
  </a:extLst>
</a:theme>
</file>

<file path=ppt/theme/theme7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8.xml><?xml version="1.0" encoding="utf-8"?>
<a:theme xmlns:a="http://schemas.openxmlformats.org/drawingml/2006/main" name="CORP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2" id="{840FC543-C238-4FED-92EA-2BEC9CD3F5D0}" vid="{F94389EA-89C2-41DD-8CDB-2D0B8D8880D2}"/>
    </a:ext>
  </a:extLst>
</a:theme>
</file>

<file path=ppt/theme/theme9.xml><?xml version="1.0" encoding="utf-8"?>
<a:theme xmlns:a="http://schemas.openxmlformats.org/drawingml/2006/main" name="Nokia PowerPoint Template Nokia Pure v25">
  <a:themeElements>
    <a:clrScheme name="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682E8"/>
        </a:solidFill>
        <a:ln w="28575">
          <a:noFill/>
        </a:ln>
      </a:spPr>
      <a:bodyPr wrap="none" rtlCol="0" anchor="ctr">
        <a:noAutofit/>
      </a:bodyPr>
      <a:lstStyle>
        <a:defPPr algn="ctr" fontAlgn="auto">
          <a:spcBef>
            <a:spcPts val="0"/>
          </a:spcBef>
          <a:spcAft>
            <a:spcPts val="0"/>
          </a:spcAft>
          <a:defRPr sz="1600" dirty="0" smtClean="0">
            <a:solidFill>
              <a:schemeClr val="bg1"/>
            </a:solidFill>
            <a:latin typeface="+mn-lt"/>
          </a:defRPr>
        </a:defPPr>
      </a:lstStyle>
    </a:spDef>
    <a:lnDef>
      <a:spPr>
        <a:ln w="28575" cmpd="sng">
          <a:solidFill>
            <a:schemeClr val="tx2"/>
          </a:solidFill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Associated_x0020_Task xmlns="3b34c8f0-1ef5-4d1e-bb66-517ce7fe7356"/>
    <_dlc_DocId xmlns="71c5aaf6-e6ce-465b-b873-5148d2a4c105">5AIRPNAIUNRU-2028481721-2884</_dlc_DocId>
    <_dlc_DocIdUrl xmlns="71c5aaf6-e6ce-465b-b873-5148d2a4c105">
      <Url>https://nokia.sharepoint.com/sites/c5g/e2earch/_layouts/15/DocIdRedir.aspx?ID=5AIRPNAIUNRU-2028481721-2884</Url>
      <Description>5AIRPNAIUNRU-2028481721-2884</Description>
    </_dlc_DocIdUrl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6" ma:contentTypeDescription="Create a new document." ma:contentTypeScope="" ma:versionID="1d9b77ebb026c2effa12985a9c371db1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df5efc12a88d2d4b3fcfd80a078dea99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90D1BA-43DF-47A5-9B61-B433E8381EB9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9A953B0-9BB5-4B78-9677-6D88D4F1464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536D4B6-4913-4C6B-A665-ECB14740C520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a3840f4f-04be-43d1-b2ef-6ff1382503c7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3b34c8f0-1ef5-4d1e-bb66-517ce7fe7356"/>
    <ds:schemaRef ds:uri="f659f8e2-1f61-4f73-8f5e-1b768c00d15a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13D32D13-5AB9-45AF-B0C3-5EC12DB1E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7C012B61-1230-4134-9CE2-D885B8C199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Microsoft Office PowerPoint</Application>
  <PresentationFormat>On-screen Show (16:9)</PresentationFormat>
  <Paragraphs>62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NokiaTemplate</vt:lpstr>
      <vt:lpstr>Nokia Master Blue Background</vt:lpstr>
      <vt:lpstr>1_NokiaTemplate</vt:lpstr>
      <vt:lpstr>NET_PPT_Temp_Pure_V31</vt:lpstr>
      <vt:lpstr>3_NokiaTemplate</vt:lpstr>
      <vt:lpstr>Nokia_Pure_PPT_CORP_V2</vt:lpstr>
      <vt:lpstr>11_PPT_Example_Newtheme_v30</vt:lpstr>
      <vt:lpstr>CORP_PPT_Temp_Pure_V31</vt:lpstr>
      <vt:lpstr>Nokia PowerPoint Template Nokia Pure v25</vt:lpstr>
      <vt:lpstr>think-cell Slide</vt:lpstr>
      <vt:lpstr>PowerPoint Presentation</vt:lpstr>
      <vt:lpstr>PowerPoint Presentation</vt:lpstr>
      <vt:lpstr>Proposed solution and remarks</vt:lpstr>
      <vt:lpstr>Proposal for endorsement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modified xsi:type="dcterms:W3CDTF">2020-02-18T13:10:03Z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0x010100B82721952339BD4AA67475AA1B500C36</vt:lpwstr>
  </property>
  <property fmtid="{D5CDD505-2E9C-101B-9397-08002B2CF9AE}" pid="4" name="_dlc_DocIdItemGuid">
    <vt:lpwstr>8681587c-4fbf-4a57-9a5d-2f5925a67fbb</vt:lpwstr>
  </property>
  <property fmtid="{D5CDD505-2E9C-101B-9397-08002B2CF9AE}" pid="5" name="_AdHocReviewCycleID">
    <vt:i4>1695961175</vt:i4>
  </property>
  <property fmtid="{D5CDD505-2E9C-101B-9397-08002B2CF9AE}" pid="6" name="MSIP_Label_b1aa2129-79ec-42c0-bfac-e5b7a0374572_Enabled">
    <vt:lpwstr>True</vt:lpwstr>
  </property>
  <property fmtid="{D5CDD505-2E9C-101B-9397-08002B2CF9AE}" pid="7" name="MSIP_Label_b1aa2129-79ec-42c0-bfac-e5b7a0374572_SiteId">
    <vt:lpwstr>5d471751-9675-428d-917b-70f44f9630b0</vt:lpwstr>
  </property>
  <property fmtid="{D5CDD505-2E9C-101B-9397-08002B2CF9AE}" pid="8" name="MSIP_Label_b1aa2129-79ec-42c0-bfac-e5b7a0374572_Owner">
    <vt:lpwstr>devaki.chandramouli@nokia.com</vt:lpwstr>
  </property>
  <property fmtid="{D5CDD505-2E9C-101B-9397-08002B2CF9AE}" pid="9" name="MSIP_Label_b1aa2129-79ec-42c0-bfac-e5b7a0374572_SetDate">
    <vt:lpwstr>2019-10-25T04:31:20.8577760Z</vt:lpwstr>
  </property>
  <property fmtid="{D5CDD505-2E9C-101B-9397-08002B2CF9AE}" pid="10" name="MSIP_Label_b1aa2129-79ec-42c0-bfac-e5b7a0374572_Name">
    <vt:lpwstr>Public</vt:lpwstr>
  </property>
  <property fmtid="{D5CDD505-2E9C-101B-9397-08002B2CF9AE}" pid="11" name="MSIP_Label_b1aa2129-79ec-42c0-bfac-e5b7a0374572_Application">
    <vt:lpwstr>Microsoft Azure Information Protection</vt:lpwstr>
  </property>
  <property fmtid="{D5CDD505-2E9C-101B-9397-08002B2CF9AE}" pid="12" name="MSIP_Label_b1aa2129-79ec-42c0-bfac-e5b7a0374572_ActionId">
    <vt:lpwstr>4940618a-f95f-4438-9199-4a25ae85e6db</vt:lpwstr>
  </property>
  <property fmtid="{D5CDD505-2E9C-101B-9397-08002B2CF9AE}" pid="13" name="MSIP_Label_b1aa2129-79ec-42c0-bfac-e5b7a0374572_Extended_MSFT_Method">
    <vt:lpwstr>Manual</vt:lpwstr>
  </property>
  <property fmtid="{D5CDD505-2E9C-101B-9397-08002B2CF9AE}" pid="14" name="Sensitivity">
    <vt:lpwstr>Public</vt:lpwstr>
  </property>
</Properties>
</file>