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9" r:id="rId3"/>
    <p:sldId id="263" r:id="rId4"/>
    <p:sldId id="26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7ECBA7-C091-4D35-9F96-7416047558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F094EE5-0FCC-4522-8D63-04BFBC2C7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EB3C4D-AFC6-4308-933A-45442D349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B3A862-8BF5-4D9B-9AF5-8EBEDBBE2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363BAF-99C3-4241-ADCD-286F3E5EB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72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1669BE-8309-4A45-BB98-728CBAF2E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3DB012D-3E60-4C24-A28D-8936F4290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B339F8-BAAF-47D9-911B-4CDEB8F2D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0B4190-552C-4A62-9A6F-339326706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300205-CA25-46F0-8F75-5F195DB90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23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F84D3D5-C611-4D8F-A553-8CE9768BB6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C6A0F3F-6108-4DCA-9F4A-4B7110FCD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9279CF-A1E1-4BC4-9AB1-AEBAB1881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7468E7-FB93-4167-9C69-E8DC7927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007850-2195-4A1A-A77C-3E827BA7E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88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7232CE-1982-4013-A743-4BCE1EA09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618137-D605-4F7B-8179-97D6BCD4B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CE8C74-E36F-42BB-9EFF-F64EA8E05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178601-2A03-440E-944B-9444EE83B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9DE2B2-DA62-4B96-A489-15C1C3F0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21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14AF59-3062-44BB-A4D5-917233003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DF2772-1260-43F7-94CA-71143B7D1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61E03F-D525-4F8F-B560-BA3D69CDD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195C97-938A-400C-B431-48760FFB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F30B86-9009-46B6-871B-C038F28F0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698F1-7FE8-48FB-B54F-22D266C06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423BBE-5A06-4E1B-9CA7-AE69A41EA9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3E16873-23BB-4EA3-94DF-BE0CB8E34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033A93E-DDBA-4056-99DD-B9D2AEA82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16E0F3-A3AE-4791-BB3E-3FDA3C7C2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68C9F4-AE8E-4AFA-A09E-E5B45B248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965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F48089-CF8A-49A7-B380-93438E620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D6279C-CC45-4AD9-B4BB-9187F9BA6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C942714-E19A-49E1-A19B-35B777E39C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F6E122-870C-4369-A828-D94B446A67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A6E4987-26BF-4D3A-B003-401423AAC7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CC56ABF-0411-4636-A229-E07C2A4CD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F790CE7-83E9-4D77-B29F-328C40B3B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C38009D-2B05-42FA-BBA5-7FAD7D48E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04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A9B994-E9F4-4743-8266-A3AFC3FBE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DBA9D28-E3C4-4AD4-ABF6-E56D8D67A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EBC593F-1861-490C-84BE-87DD7DB14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A40C075-184A-4DCD-A37F-CDB79778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87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6767147-C074-4295-B80C-7C68BFC4A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9D8616-0BE9-479D-A4F0-6312C1D20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10CE03-6F0B-4BC8-A09E-B77BA6CD8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3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CF035F-8CB5-41C5-A45B-A915B2B0D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5DC867-B6AC-4BFD-91DA-4A32520B6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96360E7-7A9D-4D1D-8A95-2401E142D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7D0091-4B57-4EE3-BCAF-317FF72AA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3CBF19-F819-4B5D-BC78-DF5BEF734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4911D1-5A84-4B09-920B-DC35F75D5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523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9DBBA1-6301-49CF-A4D8-E9FA7FF6F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B443D09-6251-4490-BC8F-85DB0DF235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B8FD16-2F19-4ED1-889A-D8E07C08D9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B15A6B-6B66-4D3B-94A6-8C3C395C1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6D7CDC-639C-4E7A-9D1D-F17F55CE7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4497BE-8615-4479-B6AB-A4B0719DD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11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D695261-40B0-48A7-89C5-321B25A68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7B6D36-B466-469D-8AE5-7550F1C08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3C223F-B25F-4788-864A-FF03FA7006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3CF611-C4DB-4151-B7F4-A15936917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9FF91A-5C51-431F-A845-0778E651DC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181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77BF229-7C73-4E7B-A53F-A02CEC322B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92" y="28774"/>
            <a:ext cx="9144000" cy="1655762"/>
          </a:xfrm>
        </p:spPr>
        <p:txBody>
          <a:bodyPr>
            <a:normAutofit lnSpcReduction="10000"/>
          </a:bodyPr>
          <a:lstStyle/>
          <a:p>
            <a:endParaRPr lang="en-GB" altLang="zh-CN" b="1" dirty="0"/>
          </a:p>
          <a:p>
            <a:r>
              <a:rPr lang="en-GB" altLang="zh-CN" b="1" dirty="0"/>
              <a:t>SA WG2 Meeting #129 Bis	</a:t>
            </a:r>
            <a:endParaRPr lang="zh-CN" altLang="zh-CN" dirty="0"/>
          </a:p>
          <a:p>
            <a:r>
              <a:rPr lang="en-GB" altLang="zh-CN" b="1" dirty="0"/>
              <a:t>26th - 30th Nov., 2018, West Palm Beach, USA</a:t>
            </a:r>
          </a:p>
          <a:p>
            <a:r>
              <a:rPr lang="en-GB" altLang="zh-CN" b="1" dirty="0"/>
              <a:t>	</a:t>
            </a:r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6123A8-F19B-46A3-BEF4-AF3C0B4DA1AB}"/>
              </a:ext>
            </a:extLst>
          </p:cNvPr>
          <p:cNvSpPr/>
          <p:nvPr/>
        </p:nvSpPr>
        <p:spPr>
          <a:xfrm>
            <a:off x="1599028" y="2049658"/>
            <a:ext cx="89939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Source:	Nokia, Nokia Shanghai Bell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Title:	</a:t>
            </a: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Usage monitoring for multiple PCF deployment of the same DNN and S-NSSAI</a:t>
            </a: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Document for:	Discussion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Agenda Item:	6.5.6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Work Item / Release:	5GS_Ph1/Rel-15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E75C5B-7547-43E3-B3D4-35FAA57D7AE3}"/>
              </a:ext>
            </a:extLst>
          </p:cNvPr>
          <p:cNvSpPr txBox="1"/>
          <p:nvPr/>
        </p:nvSpPr>
        <p:spPr>
          <a:xfrm>
            <a:off x="8876714" y="393896"/>
            <a:ext cx="2700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S2-183102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94912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FAD1AB76-3A87-45CA-A1D1-580626630B76}"/>
              </a:ext>
            </a:extLst>
          </p:cNvPr>
          <p:cNvSpPr txBox="1"/>
          <p:nvPr/>
        </p:nvSpPr>
        <p:spPr>
          <a:xfrm>
            <a:off x="521207" y="420624"/>
            <a:ext cx="5444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Problem Statement </a:t>
            </a:r>
            <a:endParaRPr lang="zh-CN" altLang="en-US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D0AD2-1329-4189-B728-EF470EE7E985}"/>
              </a:ext>
            </a:extLst>
          </p:cNvPr>
          <p:cNvSpPr txBox="1"/>
          <p:nvPr/>
        </p:nvSpPr>
        <p:spPr>
          <a:xfrm>
            <a:off x="672904" y="1547446"/>
            <a:ext cx="108461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If multiple PCFs are deployed in a [DNN, S-NSSAI], when usage monitoring is applied, “</a:t>
            </a:r>
            <a:r>
              <a:rPr lang="en-GB" altLang="zh-CN" sz="2800" dirty="0"/>
              <a:t>Remaining allowed usage subscription information</a:t>
            </a:r>
            <a:r>
              <a:rPr lang="en-US" altLang="zh-CN" sz="2800" dirty="0"/>
              <a:t>” stored in the UDR may be retrieved and updated by multiple PCFs, thus the sum of the usage controlled by all the PCFs in a [DNN, S-NSSAI] may be over the retrieved “</a:t>
            </a:r>
            <a:r>
              <a:rPr lang="en-GB" altLang="zh-CN" sz="2800" dirty="0"/>
              <a:t>Remaining allowed usage”, as there’s no PCF interaction.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2068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FAD1AB76-3A87-45CA-A1D1-580626630B76}"/>
              </a:ext>
            </a:extLst>
          </p:cNvPr>
          <p:cNvSpPr txBox="1"/>
          <p:nvPr/>
        </p:nvSpPr>
        <p:spPr>
          <a:xfrm>
            <a:off x="521207" y="420624"/>
            <a:ext cx="7393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Way forward Options </a:t>
            </a:r>
            <a:endParaRPr lang="zh-CN" altLang="en-US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D0AD2-1329-4189-B728-EF470EE7E985}"/>
              </a:ext>
            </a:extLst>
          </p:cNvPr>
          <p:cNvSpPr txBox="1"/>
          <p:nvPr/>
        </p:nvSpPr>
        <p:spPr>
          <a:xfrm>
            <a:off x="463869" y="1034324"/>
            <a:ext cx="1126426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/>
              <a:t>Option 1</a:t>
            </a:r>
            <a:r>
              <a:rPr lang="en-GB" altLang="zh-CN" sz="2000" dirty="0"/>
              <a:t>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2000" dirty="0"/>
              <a:t>Define a solution in R15 to enable the same PCF is selected for all PDU sessions of the same </a:t>
            </a:r>
            <a:r>
              <a:rPr lang="en-US" altLang="zh-CN" sz="2000" dirty="0"/>
              <a:t>[DNN, S-NSSAI] for the UE when usage monitoring is required for this UE (see next page for the solution)</a:t>
            </a:r>
          </a:p>
          <a:p>
            <a:endParaRPr lang="en-US" altLang="zh-CN" sz="2000" b="1" dirty="0"/>
          </a:p>
          <a:p>
            <a:r>
              <a:rPr lang="en-US" altLang="zh-CN" sz="2000" b="1" dirty="0"/>
              <a:t>Option 2: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2000" dirty="0"/>
              <a:t>Define a solution in R15 to enable </a:t>
            </a:r>
            <a:r>
              <a:rPr lang="es-ES_tradnl" altLang="zh-CN" sz="2000" dirty="0" err="1"/>
              <a:t>sharing</a:t>
            </a:r>
            <a:r>
              <a:rPr lang="es-ES_tradnl" altLang="zh-CN" sz="2000" dirty="0"/>
              <a:t> of </a:t>
            </a:r>
            <a:r>
              <a:rPr lang="es-ES_tradnl" altLang="zh-CN" sz="2000" dirty="0" err="1"/>
              <a:t>allowed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usage</a:t>
            </a:r>
            <a:r>
              <a:rPr lang="es-ES_tradnl" altLang="zh-CN" sz="2000" dirty="0"/>
              <a:t> per [DNN,S-NSSAI] </a:t>
            </a:r>
            <a:r>
              <a:rPr lang="es-ES_tradnl" altLang="zh-CN" sz="2000" dirty="0" err="1"/>
              <a:t>by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multiple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PCFs</a:t>
            </a:r>
            <a:r>
              <a:rPr lang="es-ES_tradnl" altLang="zh-CN" sz="2000" dirty="0"/>
              <a:t>, </a:t>
            </a:r>
            <a:r>
              <a:rPr lang="es-ES_tradnl" altLang="zh-CN" sz="2000" dirty="0" err="1"/>
              <a:t>each</a:t>
            </a:r>
            <a:r>
              <a:rPr lang="es-ES_tradnl" altLang="zh-CN" sz="2000" dirty="0"/>
              <a:t> of </a:t>
            </a:r>
            <a:r>
              <a:rPr lang="es-ES_tradnl" altLang="zh-CN" sz="2000" dirty="0" err="1"/>
              <a:t>them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handling</a:t>
            </a:r>
            <a:r>
              <a:rPr lang="es-ES_tradnl" altLang="zh-CN" sz="2000" dirty="0"/>
              <a:t> a SM </a:t>
            </a:r>
            <a:r>
              <a:rPr lang="es-ES_tradnl" altLang="zh-CN" sz="2000" dirty="0" err="1"/>
              <a:t>Policy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assoication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to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the</a:t>
            </a:r>
            <a:r>
              <a:rPr lang="es-ES_tradnl" altLang="zh-CN" sz="2000" dirty="0"/>
              <a:t> [DNN, S-NSSAI]. No </a:t>
            </a:r>
            <a:r>
              <a:rPr lang="es-ES_tradnl" altLang="zh-CN" sz="2000" dirty="0" err="1"/>
              <a:t>restrictions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to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select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the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same</a:t>
            </a:r>
            <a:r>
              <a:rPr lang="es-ES_tradnl" altLang="zh-CN" sz="2000" dirty="0"/>
              <a:t> PCF.</a:t>
            </a:r>
            <a:endParaRPr lang="en-US" altLang="zh-CN" sz="2000" dirty="0"/>
          </a:p>
          <a:p>
            <a:pPr lvl="1"/>
            <a:endParaRPr lang="en-US" altLang="zh-CN" sz="2000" b="1" dirty="0"/>
          </a:p>
          <a:p>
            <a:r>
              <a:rPr lang="en-US" altLang="zh-CN" sz="2000" b="1" dirty="0"/>
              <a:t>Option 3: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For R15,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based on operator configuration (e.g. using URSP), it can be ensured that only one PDU session is enabled per [DNN, S-NSSAI] for the UE for the applications for which usage monitoring is applied.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based on operator configuration (e.g. using NRF configuration), it can be ensured that only one PCF is selected per [DNN, S-NSSAI]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Study a solution in Rel-16 to addresses usage monitoring and how to share the allowed usage of one UE between different PCFs.</a:t>
            </a:r>
          </a:p>
        </p:txBody>
      </p:sp>
    </p:spTree>
    <p:extLst>
      <p:ext uri="{BB962C8B-B14F-4D97-AF65-F5344CB8AC3E}">
        <p14:creationId xmlns:p14="http://schemas.microsoft.com/office/powerpoint/2010/main" val="1695957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49C6D44-9D54-43C8-B627-DFAC6843AE28}"/>
              </a:ext>
            </a:extLst>
          </p:cNvPr>
          <p:cNvSpPr/>
          <p:nvPr/>
        </p:nvSpPr>
        <p:spPr>
          <a:xfrm>
            <a:off x="2694432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6384C8-93AE-4FED-9B49-CB9B7E896AC5}"/>
              </a:ext>
            </a:extLst>
          </p:cNvPr>
          <p:cNvSpPr/>
          <p:nvPr/>
        </p:nvSpPr>
        <p:spPr>
          <a:xfrm>
            <a:off x="8251954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E8CF5E-0B1E-49D1-A127-338CE2062539}"/>
              </a:ext>
            </a:extLst>
          </p:cNvPr>
          <p:cNvSpPr/>
          <p:nvPr/>
        </p:nvSpPr>
        <p:spPr>
          <a:xfrm>
            <a:off x="5473193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A53D86-62FF-48B3-878E-1C00373F7AFD}"/>
              </a:ext>
            </a:extLst>
          </p:cNvPr>
          <p:cNvSpPr/>
          <p:nvPr/>
        </p:nvSpPr>
        <p:spPr>
          <a:xfrm>
            <a:off x="8251954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BSF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7AF4E8A-43FF-4B67-A0C1-98155B24761F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791712" y="3907067"/>
            <a:ext cx="16814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D3B0688C-85B0-4E99-B185-943503C9D00B}"/>
              </a:ext>
            </a:extLst>
          </p:cNvPr>
          <p:cNvCxnSpPr>
            <a:stCxn id="7" idx="3"/>
            <a:endCxn id="6" idx="1"/>
          </p:cNvCxnSpPr>
          <p:nvPr/>
        </p:nvCxnSpPr>
        <p:spPr>
          <a:xfrm>
            <a:off x="6570473" y="3907067"/>
            <a:ext cx="1681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B261345-CC27-47C9-A4DD-87EFFDBC2735}"/>
              </a:ext>
            </a:extLst>
          </p:cNvPr>
          <p:cNvCxnSpPr>
            <a:stCxn id="6" idx="0"/>
            <a:endCxn id="10" idx="2"/>
          </p:cNvCxnSpPr>
          <p:nvPr/>
        </p:nvCxnSpPr>
        <p:spPr>
          <a:xfrm flipV="1">
            <a:off x="8800594" y="2613699"/>
            <a:ext cx="0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BE5FEE3A-77C5-4BFD-865C-3FB2F03DD91C}"/>
              </a:ext>
            </a:extLst>
          </p:cNvPr>
          <p:cNvSpPr txBox="1"/>
          <p:nvPr/>
        </p:nvSpPr>
        <p:spPr>
          <a:xfrm>
            <a:off x="8894645" y="2562220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2 ID </a:t>
            </a:r>
            <a:endParaRPr lang="zh-CN" altLang="en-US" sz="12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D9444DF-A964-4CAF-8741-2F5D166B173C}"/>
              </a:ext>
            </a:extLst>
          </p:cNvPr>
          <p:cNvSpPr txBox="1"/>
          <p:nvPr/>
        </p:nvSpPr>
        <p:spPr>
          <a:xfrm>
            <a:off x="176108" y="346522"/>
            <a:ext cx="115162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Solution to select the same PCF for multiple PCF sessions of the UE in the same [DNN, S-NSSAI]</a:t>
            </a:r>
            <a:endParaRPr lang="zh-CN" altLang="en-US" sz="32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C6BA0D-EDE9-4115-87E7-D5DB66BEED9E}"/>
              </a:ext>
            </a:extLst>
          </p:cNvPr>
          <p:cNvSpPr txBox="1"/>
          <p:nvPr/>
        </p:nvSpPr>
        <p:spPr>
          <a:xfrm>
            <a:off x="326011" y="4530891"/>
            <a:ext cx="115162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PCF registers itself to the BSF once IP address is allocated for the PDU session.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When PCF registers itself to the BSF, and BSF discovered that for the same [SUPI,DNN, S-NSSAI] there is already a PCF registered, it returns a PCF ID to the PCF.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If usage monitoring is required for the SUPI, the PCF provides the PCF ID to the SMF for it to reselect a PCF.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SMF terminates the SM policy association with the PCF and establishes SM policy association with the PCF based on the received PCF ID. </a:t>
            </a:r>
          </a:p>
          <a:p>
            <a:endParaRPr lang="en-US" altLang="zh-CN" dirty="0"/>
          </a:p>
          <a:p>
            <a:r>
              <a:rPr lang="en-US" altLang="zh-CN" dirty="0"/>
              <a:t>Note: PCF can identify whether usage monitoring is required from the PCC policy data retrieved from the UDR</a:t>
            </a:r>
            <a:endParaRPr lang="zh-CN" altLang="en-US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BE29A6D-74A3-45EB-BDDA-830C4395E5FA}"/>
              </a:ext>
            </a:extLst>
          </p:cNvPr>
          <p:cNvCxnSpPr/>
          <p:nvPr/>
        </p:nvCxnSpPr>
        <p:spPr>
          <a:xfrm>
            <a:off x="8525022" y="2613699"/>
            <a:ext cx="0" cy="9641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7">
            <a:extLst>
              <a:ext uri="{FF2B5EF4-FFF2-40B4-BE49-F238E27FC236}">
                <a16:creationId xmlns:a16="http://schemas.microsoft.com/office/drawing/2014/main" id="{92FC2C9A-9B30-45C5-A240-DF1792F560D8}"/>
              </a:ext>
            </a:extLst>
          </p:cNvPr>
          <p:cNvSpPr txBox="1"/>
          <p:nvPr/>
        </p:nvSpPr>
        <p:spPr>
          <a:xfrm>
            <a:off x="7787161" y="2666780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BE722CF-39AA-4C87-903C-2C680F60D1A8}"/>
              </a:ext>
            </a:extLst>
          </p:cNvPr>
          <p:cNvCxnSpPr/>
          <p:nvPr/>
        </p:nvCxnSpPr>
        <p:spPr>
          <a:xfrm flipH="1">
            <a:off x="6570473" y="3770142"/>
            <a:ext cx="1681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47">
            <a:extLst>
              <a:ext uri="{FF2B5EF4-FFF2-40B4-BE49-F238E27FC236}">
                <a16:creationId xmlns:a16="http://schemas.microsoft.com/office/drawing/2014/main" id="{E76D5CA0-C8F5-48CB-B441-16081421BA9E}"/>
              </a:ext>
            </a:extLst>
          </p:cNvPr>
          <p:cNvSpPr txBox="1"/>
          <p:nvPr/>
        </p:nvSpPr>
        <p:spPr>
          <a:xfrm>
            <a:off x="6789011" y="2954529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sp>
        <p:nvSpPr>
          <p:cNvPr id="56" name="矩形 5">
            <a:extLst>
              <a:ext uri="{FF2B5EF4-FFF2-40B4-BE49-F238E27FC236}">
                <a16:creationId xmlns:a16="http://schemas.microsoft.com/office/drawing/2014/main" id="{3EAAA240-5F69-4B22-8BFC-486A7E5973D7}"/>
              </a:ext>
            </a:extLst>
          </p:cNvPr>
          <p:cNvSpPr/>
          <p:nvPr/>
        </p:nvSpPr>
        <p:spPr>
          <a:xfrm>
            <a:off x="5467412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1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114D018-2F7F-4BAB-BC0C-A84B6E9A964B}"/>
              </a:ext>
            </a:extLst>
          </p:cNvPr>
          <p:cNvCxnSpPr>
            <a:stCxn id="7" idx="0"/>
            <a:endCxn id="56" idx="2"/>
          </p:cNvCxnSpPr>
          <p:nvPr/>
        </p:nvCxnSpPr>
        <p:spPr>
          <a:xfrm flipH="1" flipV="1">
            <a:off x="6016052" y="2613699"/>
            <a:ext cx="5781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D1B87D3E-88B7-4CB4-A753-D6A7042B55D4}"/>
              </a:ext>
            </a:extLst>
          </p:cNvPr>
          <p:cNvSpPr txBox="1"/>
          <p:nvPr/>
        </p:nvSpPr>
        <p:spPr>
          <a:xfrm>
            <a:off x="395327" y="1722094"/>
            <a:ext cx="35447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Con: 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PCF redirection may be required (SMF terminates the current SM policy association and establishes a new SM policy association)</a:t>
            </a:r>
          </a:p>
          <a:p>
            <a:pPr marL="285750" indent="-285750">
              <a:buFontTx/>
              <a:buChar char="-"/>
            </a:pPr>
            <a:endParaRPr lang="en-US" altLang="zh-CN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38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481</Words>
  <Application>Microsoft Office PowerPoint</Application>
  <PresentationFormat>Widescreen</PresentationFormat>
  <Paragraphs>51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宋体</vt:lpstr>
      <vt:lpstr>Arial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Nokia-SS1</dc:creator>
  <cp:lastModifiedBy>Nokia1</cp:lastModifiedBy>
  <cp:revision>65</cp:revision>
  <dcterms:created xsi:type="dcterms:W3CDTF">2018-10-18T11:32:25Z</dcterms:created>
  <dcterms:modified xsi:type="dcterms:W3CDTF">2018-11-29T21:22:26Z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-1049057645</vt:i4>
  </property>
  <property fmtid="{D5CDD505-2E9C-101B-9397-08002B2CF9AE}" pid="3" name="_NewReviewCycle">
    <vt:lpwstr/>
  </property>
  <property fmtid="{D5CDD505-2E9C-101B-9397-08002B2CF9AE}" pid="4" name="_EmailSubject">
    <vt:lpwstr>Problem of Usage monitoring when multiple PCF is deployed for a single [SUPI, DNN, S-NSSAI]</vt:lpwstr>
  </property>
  <property fmtid="{D5CDD505-2E9C-101B-9397-08002B2CF9AE}" pid="5" name="_AuthorEmail">
    <vt:lpwstr>maryse.gardella@nokia.com</vt:lpwstr>
  </property>
  <property fmtid="{D5CDD505-2E9C-101B-9397-08002B2CF9AE}" pid="6" name="_AuthorEmailDisplayName">
    <vt:lpwstr>Gardella, Maryse (Nokia - FR/Paris-Saclay)</vt:lpwstr>
  </property>
</Properties>
</file>