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 id="2147483798" r:id="rId5"/>
    <p:sldMasterId id="2147483812" r:id="rId6"/>
  </p:sldMasterIdLst>
  <p:notesMasterIdLst>
    <p:notesMasterId r:id="rId18"/>
  </p:notesMasterIdLst>
  <p:handoutMasterIdLst>
    <p:handoutMasterId r:id="rId19"/>
  </p:handoutMasterIdLst>
  <p:sldIdLst>
    <p:sldId id="363" r:id="rId7"/>
    <p:sldId id="384" r:id="rId8"/>
    <p:sldId id="393" r:id="rId9"/>
    <p:sldId id="392" r:id="rId10"/>
    <p:sldId id="398" r:id="rId11"/>
    <p:sldId id="394" r:id="rId12"/>
    <p:sldId id="395" r:id="rId13"/>
    <p:sldId id="396" r:id="rId14"/>
    <p:sldId id="399" r:id="rId15"/>
    <p:sldId id="390" r:id="rId16"/>
    <p:sldId id="380" r:id="rId17"/>
  </p:sldIdLst>
  <p:sldSz cx="9144000" cy="5143500" type="screen16x9"/>
  <p:notesSz cx="7315200" cy="123444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575" userDrawn="1">
          <p15:clr>
            <a:srgbClr val="A4A3A4"/>
          </p15:clr>
        </p15:guide>
        <p15:guide id="2" pos="2320" userDrawn="1">
          <p15:clr>
            <a:srgbClr val="A4A3A4"/>
          </p15:clr>
        </p15:guide>
        <p15:guide id="3" orient="horz" pos="3888" userDrawn="1">
          <p15:clr>
            <a:srgbClr val="A4A3A4"/>
          </p15:clr>
        </p15:guide>
        <p15:guide id="4"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ECFF"/>
    <a:srgbClr val="FFFF00"/>
    <a:srgbClr val="124192"/>
    <a:srgbClr val="68717A"/>
    <a:srgbClr val="A8B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900" autoAdjust="0"/>
  </p:normalViewPr>
  <p:slideViewPr>
    <p:cSldViewPr snapToGrid="0">
      <p:cViewPr varScale="1">
        <p:scale>
          <a:sx n="80" d="100"/>
          <a:sy n="80" d="100"/>
        </p:scale>
        <p:origin x="150" y="46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1902" y="66"/>
      </p:cViewPr>
      <p:guideLst>
        <p:guide orient="horz" pos="3575"/>
        <p:guide pos="2320"/>
        <p:guide orient="horz" pos="3888"/>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69921" cy="617222"/>
          </a:xfrm>
          <a:prstGeom prst="rect">
            <a:avLst/>
          </a:prstGeom>
        </p:spPr>
        <p:txBody>
          <a:bodyPr vert="horz" lIns="106068" tIns="53035" rIns="106068" bIns="53035" rtlCol="0"/>
          <a:lstStyle>
            <a:lvl1pPr algn="l" fontAlgn="auto">
              <a:spcBef>
                <a:spcPts val="0"/>
              </a:spcBef>
              <a:spcAft>
                <a:spcPts val="0"/>
              </a:spcAft>
              <a:defRPr sz="14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4143588" y="1"/>
            <a:ext cx="3169921" cy="617222"/>
          </a:xfrm>
          <a:prstGeom prst="rect">
            <a:avLst/>
          </a:prstGeom>
        </p:spPr>
        <p:txBody>
          <a:bodyPr vert="horz" lIns="106068" tIns="53035" rIns="106068" bIns="53035" rtlCol="0"/>
          <a:lstStyle>
            <a:lvl1pPr algn="r" fontAlgn="auto">
              <a:spcBef>
                <a:spcPts val="0"/>
              </a:spcBef>
              <a:spcAft>
                <a:spcPts val="0"/>
              </a:spcAft>
              <a:defRPr sz="1400">
                <a:latin typeface="+mn-lt"/>
                <a:ea typeface="+mn-ea"/>
                <a:cs typeface="+mn-cs"/>
              </a:defRPr>
            </a:lvl1pPr>
          </a:lstStyle>
          <a:p>
            <a:pPr>
              <a:defRPr/>
            </a:pPr>
            <a:fld id="{CA3CF566-20B4-446C-98EB-C0BF9DAA5B71}" type="datetime1">
              <a:rPr lang="en-US" smtClean="0"/>
              <a:pPr>
                <a:defRPr/>
              </a:pPr>
              <a:t>11/20/2017</a:t>
            </a:fld>
            <a:endParaRPr lang="en-US"/>
          </a:p>
        </p:txBody>
      </p:sp>
      <p:sp>
        <p:nvSpPr>
          <p:cNvPr id="4" name="Footer Placeholder 3"/>
          <p:cNvSpPr>
            <a:spLocks noGrp="1"/>
          </p:cNvSpPr>
          <p:nvPr>
            <p:ph type="ftr" sz="quarter" idx="2"/>
          </p:nvPr>
        </p:nvSpPr>
        <p:spPr>
          <a:xfrm>
            <a:off x="1" y="11725039"/>
            <a:ext cx="3169921" cy="617222"/>
          </a:xfrm>
          <a:prstGeom prst="rect">
            <a:avLst/>
          </a:prstGeom>
        </p:spPr>
        <p:txBody>
          <a:bodyPr vert="horz" lIns="106068" tIns="53035" rIns="106068" bIns="53035" rtlCol="0" anchor="b"/>
          <a:lstStyle>
            <a:lvl1pPr algn="l" fontAlgn="auto">
              <a:spcBef>
                <a:spcPts val="0"/>
              </a:spcBef>
              <a:spcAft>
                <a:spcPts val="0"/>
              </a:spcAft>
              <a:defRPr sz="14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4143588" y="11725039"/>
            <a:ext cx="3169921" cy="617222"/>
          </a:xfrm>
          <a:prstGeom prst="rect">
            <a:avLst/>
          </a:prstGeom>
        </p:spPr>
        <p:txBody>
          <a:bodyPr vert="horz" lIns="106068" tIns="53035" rIns="106068" bIns="53035" rtlCol="0" anchor="b"/>
          <a:lstStyle>
            <a:lvl1pPr algn="r" fontAlgn="auto">
              <a:spcBef>
                <a:spcPts val="0"/>
              </a:spcBef>
              <a:spcAft>
                <a:spcPts val="0"/>
              </a:spcAft>
              <a:defRPr sz="14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69921" cy="617222"/>
          </a:xfrm>
          <a:prstGeom prst="rect">
            <a:avLst/>
          </a:prstGeom>
        </p:spPr>
        <p:txBody>
          <a:bodyPr vert="horz" lIns="106068" tIns="53035" rIns="106068" bIns="53035" rtlCol="0"/>
          <a:lstStyle>
            <a:lvl1pPr algn="l" fontAlgn="auto">
              <a:spcBef>
                <a:spcPts val="0"/>
              </a:spcBef>
              <a:spcAft>
                <a:spcPts val="0"/>
              </a:spcAft>
              <a:defRPr sz="1400">
                <a:latin typeface="+mn-lt"/>
                <a:ea typeface="+mn-ea"/>
                <a:cs typeface="+mn-cs"/>
              </a:defRPr>
            </a:lvl1pPr>
          </a:lstStyle>
          <a:p>
            <a:pPr>
              <a:defRPr/>
            </a:pPr>
            <a:endParaRPr lang="en-US"/>
          </a:p>
        </p:txBody>
      </p:sp>
      <p:sp>
        <p:nvSpPr>
          <p:cNvPr id="3" name="Date Placeholder 2"/>
          <p:cNvSpPr>
            <a:spLocks noGrp="1"/>
          </p:cNvSpPr>
          <p:nvPr>
            <p:ph type="dt" idx="1"/>
          </p:nvPr>
        </p:nvSpPr>
        <p:spPr>
          <a:xfrm>
            <a:off x="4143588" y="1"/>
            <a:ext cx="3169921" cy="617222"/>
          </a:xfrm>
          <a:prstGeom prst="rect">
            <a:avLst/>
          </a:prstGeom>
        </p:spPr>
        <p:txBody>
          <a:bodyPr vert="horz" lIns="106068" tIns="53035" rIns="106068" bIns="53035" rtlCol="0"/>
          <a:lstStyle>
            <a:lvl1pPr algn="r" fontAlgn="auto">
              <a:spcBef>
                <a:spcPts val="0"/>
              </a:spcBef>
              <a:spcAft>
                <a:spcPts val="0"/>
              </a:spcAft>
              <a:defRPr sz="1400">
                <a:latin typeface="+mn-lt"/>
                <a:ea typeface="+mn-ea"/>
                <a:cs typeface="+mn-cs"/>
              </a:defRPr>
            </a:lvl1pPr>
          </a:lstStyle>
          <a:p>
            <a:pPr>
              <a:defRPr/>
            </a:pPr>
            <a:fld id="{DC138650-635B-44C6-AE0D-6574B257B622}" type="datetime1">
              <a:rPr lang="en-US" smtClean="0"/>
              <a:pPr>
                <a:defRPr/>
              </a:pPr>
              <a:t>11/20/2017</a:t>
            </a:fld>
            <a:endParaRPr lang="en-US"/>
          </a:p>
        </p:txBody>
      </p:sp>
      <p:sp>
        <p:nvSpPr>
          <p:cNvPr id="4" name="Slide Image Placeholder 3"/>
          <p:cNvSpPr>
            <a:spLocks noGrp="1" noRot="1" noChangeAspect="1"/>
          </p:cNvSpPr>
          <p:nvPr>
            <p:ph type="sldImg" idx="2"/>
          </p:nvPr>
        </p:nvSpPr>
        <p:spPr>
          <a:xfrm>
            <a:off x="-454025" y="928688"/>
            <a:ext cx="8223250" cy="4625975"/>
          </a:xfrm>
          <a:prstGeom prst="rect">
            <a:avLst/>
          </a:prstGeom>
          <a:noFill/>
          <a:ln w="12700">
            <a:solidFill>
              <a:prstClr val="black"/>
            </a:solidFill>
          </a:ln>
        </p:spPr>
        <p:txBody>
          <a:bodyPr vert="horz" lIns="106068" tIns="53035" rIns="106068" bIns="53035" rtlCol="0" anchor="ctr"/>
          <a:lstStyle/>
          <a:p>
            <a:pPr lvl="0"/>
            <a:endParaRPr lang="en-US" noProof="0"/>
          </a:p>
        </p:txBody>
      </p:sp>
      <p:sp>
        <p:nvSpPr>
          <p:cNvPr id="5" name="Notes Placeholder 4"/>
          <p:cNvSpPr>
            <a:spLocks noGrp="1"/>
          </p:cNvSpPr>
          <p:nvPr>
            <p:ph type="body" sz="quarter" idx="3"/>
          </p:nvPr>
        </p:nvSpPr>
        <p:spPr>
          <a:xfrm>
            <a:off x="731521" y="5863592"/>
            <a:ext cx="5852160" cy="5554980"/>
          </a:xfrm>
          <a:prstGeom prst="rect">
            <a:avLst/>
          </a:prstGeom>
        </p:spPr>
        <p:txBody>
          <a:bodyPr vert="horz" wrap="square" lIns="106068" tIns="53035" rIns="106068" bIns="53035"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1" y="11725039"/>
            <a:ext cx="3169921" cy="617222"/>
          </a:xfrm>
          <a:prstGeom prst="rect">
            <a:avLst/>
          </a:prstGeom>
        </p:spPr>
        <p:txBody>
          <a:bodyPr vert="horz" lIns="106068" tIns="53035" rIns="106068" bIns="53035" rtlCol="0" anchor="b"/>
          <a:lstStyle>
            <a:lvl1pPr algn="l" fontAlgn="auto">
              <a:spcBef>
                <a:spcPts val="0"/>
              </a:spcBef>
              <a:spcAft>
                <a:spcPts val="0"/>
              </a:spcAft>
              <a:defRPr sz="14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143588" y="11725039"/>
            <a:ext cx="3169921" cy="617222"/>
          </a:xfrm>
          <a:prstGeom prst="rect">
            <a:avLst/>
          </a:prstGeom>
        </p:spPr>
        <p:txBody>
          <a:bodyPr vert="horz" lIns="106068" tIns="53035" rIns="106068" bIns="53035" rtlCol="0" anchor="b"/>
          <a:lstStyle>
            <a:lvl1pPr algn="r" fontAlgn="auto">
              <a:spcBef>
                <a:spcPts val="0"/>
              </a:spcBef>
              <a:spcAft>
                <a:spcPts val="0"/>
              </a:spcAft>
              <a:defRPr sz="14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a:p>
        </p:txBody>
      </p:sp>
    </p:spTree>
    <p:extLst>
      <p:ext uri="{BB962C8B-B14F-4D97-AF65-F5344CB8AC3E}">
        <p14:creationId xmlns:p14="http://schemas.microsoft.com/office/powerpoint/2010/main" val="3186972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11</a:t>
            </a:fld>
            <a:endParaRPr lang="en-US"/>
          </a:p>
        </p:txBody>
      </p:sp>
    </p:spTree>
    <p:extLst>
      <p:ext uri="{BB962C8B-B14F-4D97-AF65-F5344CB8AC3E}">
        <p14:creationId xmlns:p14="http://schemas.microsoft.com/office/powerpoint/2010/main" val="4095916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sz="1600" baseline="0"/>
            </a:lvl1pPr>
            <a:lvl2pPr>
              <a:spcAft>
                <a:spcPts val="600"/>
              </a:spcAft>
              <a:defRPr sz="1600"/>
            </a:lvl2pPr>
            <a:lvl3pPr>
              <a:spcAft>
                <a:spcPts val="600"/>
              </a:spcAft>
              <a:defRPr sz="1400"/>
            </a:lvl3pPr>
            <a:lvl4pPr>
              <a:spcAft>
                <a:spcPts val="600"/>
              </a:spcAft>
              <a:defRPr sz="1200"/>
            </a:lvl4pPr>
            <a:lvl5pPr>
              <a:spcAft>
                <a:spcPts val="600"/>
              </a:spcAf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Footer Placeholder 6"/>
          <p:cNvSpPr>
            <a:spLocks noGrp="1"/>
          </p:cNvSpPr>
          <p:nvPr>
            <p:ph type="ftr" sz="quarter" idx="14"/>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1800">
                <a:latin typeface="+mj-lt"/>
              </a:defRPr>
            </a:lvl1pPr>
          </a:lstStyle>
          <a:p>
            <a:r>
              <a:rPr lang="en-US" dirty="0"/>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1"/>
                </a:solidFill>
                <a:latin typeface="+mj-lt"/>
              </a:defRPr>
            </a:lvl1pPr>
          </a:lstStyle>
          <a:p>
            <a:pPr lvl="0"/>
            <a:r>
              <a:rPr lang="en-US" dirty="0"/>
              <a:t>Click to edit Master text styles</a:t>
            </a:r>
          </a:p>
        </p:txBody>
      </p:sp>
      <p:sp>
        <p:nvSpPr>
          <p:cNvPr id="4" name="Footer Placeholder 3"/>
          <p:cNvSpPr>
            <a:spLocks noGrp="1"/>
          </p:cNvSpPr>
          <p:nvPr>
            <p:ph type="ftr" sz="quarter" idx="14"/>
          </p:nvPr>
        </p:nvSpPr>
        <p:spPr/>
        <p:txBody>
          <a:bodyPr/>
          <a:lstStyle/>
          <a:p>
            <a:r>
              <a:rPr lang="en-GB">
                <a:solidFill>
                  <a:schemeClr val="bg1"/>
                </a:solidFill>
                <a:cs typeface="Arial" panose="020B0604020202020204" pitchFamily="34" charset="0"/>
              </a:rPr>
              <a:t>&lt;Change information classification in footer&gt;</a:t>
            </a:r>
            <a:endParaRPr lang="en-GB" dirty="0">
              <a:solidFill>
                <a:schemeClr val="bg1"/>
              </a:solidFill>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
        <p:nvSpPr>
          <p:cNvPr id="6" name="Footer Placeholder 5"/>
          <p:cNvSpPr>
            <a:spLocks noGrp="1"/>
          </p:cNvSpPr>
          <p:nvPr>
            <p:ph type="ftr" sz="quarter" idx="18"/>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4" name="Footer Placeholder 3"/>
          <p:cNvSpPr>
            <a:spLocks noGrp="1"/>
          </p:cNvSpPr>
          <p:nvPr>
            <p:ph type="ftr" sz="quarter" idx="14"/>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defRPr>
            </a:lvl1pPr>
          </a:lstStyle>
          <a:p>
            <a:pPr lvl="0"/>
            <a:r>
              <a:rPr lang="en-US" dirty="0"/>
              <a:t>click to edit Master text styles</a:t>
            </a:r>
          </a:p>
        </p:txBody>
      </p:sp>
      <p:sp>
        <p:nvSpPr>
          <p:cNvPr id="8" name="Text Placeholder 7"/>
          <p:cNvSpPr>
            <a:spLocks noGrp="1"/>
          </p:cNvSpPr>
          <p:nvPr>
            <p:ph type="body" sz="quarter" idx="11"/>
          </p:nvPr>
        </p:nvSpPr>
        <p:spPr>
          <a:xfrm>
            <a:off x="417600" y="2203976"/>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14640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extLst>
      <p:ext uri="{BB962C8B-B14F-4D97-AF65-F5344CB8AC3E}">
        <p14:creationId xmlns:p14="http://schemas.microsoft.com/office/powerpoint/2010/main" val="3510011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22363" y="563044"/>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eaLnBrk="1" hangingPunct="1"/>
            <a:r>
              <a:rPr lang="en-US" dirty="0">
                <a:ea typeface="ヒラギノ角ゴ Pro W3"/>
                <a:cs typeface="ヒラギノ角ゴ Pro W3"/>
              </a:rPr>
              <a:t>main headline in</a:t>
            </a:r>
            <a:br>
              <a:rPr lang="en-US" dirty="0">
                <a:ea typeface="ヒラギノ角ゴ Pro W3"/>
                <a:cs typeface="ヒラギノ角ゴ Pro W3"/>
              </a:rPr>
            </a:br>
            <a:r>
              <a:rPr lang="en-US" dirty="0">
                <a:ea typeface="ヒラギノ角ゴ Pro W3"/>
                <a:cs typeface="ヒラギノ角ゴ Pro W3"/>
              </a:rPr>
              <a:t>lower case here</a:t>
            </a:r>
          </a:p>
        </p:txBody>
      </p:sp>
      <p:sp>
        <p:nvSpPr>
          <p:cNvPr id="6" name="Footer Placeholder 5"/>
          <p:cNvSpPr>
            <a:spLocks noGrp="1"/>
          </p:cNvSpPr>
          <p:nvPr>
            <p:ph type="ftr" sz="quarter" idx="12"/>
          </p:nvPr>
        </p:nvSpPr>
        <p:spPr/>
        <p:txBody>
          <a:bodyPr/>
          <a:lstStyle/>
          <a:p>
            <a:r>
              <a:rPr lang="en-GB" dirty="0">
                <a:solidFill>
                  <a:schemeClr val="bg1"/>
                </a:solidFill>
                <a:cs typeface="Arial" panose="020B0604020202020204" pitchFamily="34" charset="0"/>
              </a:rPr>
              <a:t>&lt;Change information classification in footer&gt;</a:t>
            </a:r>
          </a:p>
        </p:txBody>
      </p:sp>
      <p:sp>
        <p:nvSpPr>
          <p:cNvPr id="7" name="Text Placeholder 7"/>
          <p:cNvSpPr>
            <a:spLocks noGrp="1"/>
          </p:cNvSpPr>
          <p:nvPr>
            <p:ph type="body" sz="quarter" idx="13"/>
          </p:nvPr>
        </p:nvSpPr>
        <p:spPr>
          <a:xfrm>
            <a:off x="422276" y="2659314"/>
            <a:ext cx="8243887" cy="1697037"/>
          </a:xfrm>
        </p:spPr>
        <p:txBody>
          <a:bodyPr/>
          <a:lstStyle/>
          <a:p>
            <a:pPr marL="0" indent="0" eaLnBrk="1" hangingPunct="1">
              <a:buFont typeface="Arial" pitchFamily="34" charset="0"/>
              <a:buNone/>
              <a:defRPr/>
            </a:pPr>
            <a:r>
              <a:rPr lang="en-US" sz="1800" dirty="0"/>
              <a:t>Supporting headline in sentence case here</a:t>
            </a:r>
          </a:p>
          <a:p>
            <a:pPr eaLnBrk="1" hangingPunct="1">
              <a:defRPr/>
            </a:pPr>
            <a:r>
              <a:rPr lang="en-US" sz="1800" dirty="0"/>
              <a:t>Author/Presenter</a:t>
            </a:r>
          </a:p>
          <a:p>
            <a:pPr eaLnBrk="1" hangingPunct="1">
              <a:defRPr/>
            </a:pPr>
            <a:r>
              <a:rPr lang="en-GB" sz="1800" dirty="0"/>
              <a:t>DD-MM-YYYY</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220" y="39903"/>
            <a:ext cx="1567485" cy="66047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
        <p:nvSpPr>
          <p:cNvPr id="4" name="Footer Placeholder 3"/>
          <p:cNvSpPr>
            <a:spLocks noGrp="1"/>
          </p:cNvSpPr>
          <p:nvPr>
            <p:ph type="ftr" sz="quarter" idx="11"/>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3" name="Footer Placeholder 2"/>
          <p:cNvSpPr>
            <a:spLocks noGrp="1"/>
          </p:cNvSpPr>
          <p:nvPr>
            <p:ph type="ftr" sz="quarter" idx="10"/>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a:t>
            </a:r>
            <a:r>
              <a:rPr lang="en-GB" sz="500" b="1" dirty="0">
                <a:solidFill>
                  <a:schemeClr val="tx2"/>
                </a:solidFill>
                <a:latin typeface="+mn-lt"/>
                <a:cs typeface="Arial" panose="020B0604020202020204" pitchFamily="34" charset="0"/>
              </a:rPr>
              <a:t>background</a:t>
            </a:r>
            <a:r>
              <a:rPr lang="en-GB" sz="500" b="1" dirty="0">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latin typeface="+mn-lt"/>
                <a:cs typeface="Arial" panose="020B0604020202020204" pitchFamily="34" charset="0"/>
              </a:rPr>
              <a:pPr>
                <a:defRPr/>
              </a:pPr>
              <a:t>‹#›</a:t>
            </a:fld>
            <a:endParaRPr lang="en-GB" dirty="0">
              <a:solidFill>
                <a:schemeClr val="bg2"/>
              </a:solidFill>
              <a:latin typeface="+mn-lt"/>
              <a:cs typeface="Arial" panose="020B0604020202020204" pitchFamily="34" charset="0"/>
            </a:endParaRPr>
          </a:p>
        </p:txBody>
      </p:sp>
      <p:pic>
        <p:nvPicPr>
          <p:cNvPr id="1050" name="Picture 1"/>
          <p:cNvPicPr>
            <a:picLocks/>
          </p:cNvPicPr>
          <p:nvPr/>
        </p:nvPicPr>
        <p:blipFill>
          <a:blip r:embed="rId7"/>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2237"/>
          </a:xfrm>
          <a:prstGeom prst="rect">
            <a:avLst/>
          </a:prstGeom>
          <a:noFill/>
        </p:spPr>
        <p:txBody>
          <a:bodyPr lIns="0" tIns="0" rIns="0" bIns="0">
            <a:spAutoFit/>
          </a:bodyPr>
          <a:lstStyle/>
          <a:p>
            <a:r>
              <a:rPr lang="en-GB" sz="800" dirty="0">
                <a:solidFill>
                  <a:schemeClr val="bg2"/>
                </a:solidFill>
                <a:latin typeface="+mn-lt"/>
                <a:cs typeface="Arial" charset="0"/>
              </a:rPr>
              <a:t>© </a:t>
            </a:r>
            <a:r>
              <a:rPr lang="en-GB" sz="800">
                <a:solidFill>
                  <a:schemeClr val="bg2"/>
                </a:solidFill>
                <a:latin typeface="+mn-lt"/>
                <a:cs typeface="Arial" charset="0"/>
              </a:rPr>
              <a:t>Nokia 2017</a:t>
            </a:r>
            <a:endParaRPr lang="en-GB" sz="800" dirty="0">
              <a:solidFill>
                <a:schemeClr val="bg2"/>
              </a:solidFill>
              <a:latin typeface="+mn-lt"/>
              <a:cs typeface="Arial" charset="0"/>
            </a:endParaRPr>
          </a:p>
        </p:txBody>
      </p:sp>
      <p:sp>
        <p:nvSpPr>
          <p:cNvPr id="31" name="Footer Placeholder 29"/>
          <p:cNvSpPr>
            <a:spLocks noGrp="1"/>
          </p:cNvSpPr>
          <p:nvPr>
            <p:ph type="ftr" sz="quarter" idx="3"/>
          </p:nvPr>
        </p:nvSpPr>
        <p:spPr>
          <a:xfrm>
            <a:off x="432000" y="4789325"/>
            <a:ext cx="6080400" cy="122400"/>
          </a:xfrm>
          <a:prstGeom prst="rect">
            <a:avLst/>
          </a:prstGeom>
        </p:spPr>
        <p:txBody>
          <a:bodyPr vert="horz" lIns="0" tIns="0" rIns="0" bIns="0" rtlCol="0" anchor="ctr"/>
          <a:lstStyle>
            <a:lvl1pPr algn="ctr">
              <a:defRPr sz="800">
                <a:solidFill>
                  <a:schemeClr val="tx1">
                    <a:tint val="75000"/>
                  </a:schemeClr>
                </a:solidFill>
                <a:latin typeface="+mn-lt"/>
              </a:defRPr>
            </a:lvl1pPr>
          </a:lstStyle>
          <a:p>
            <a:pPr algn="l"/>
            <a:r>
              <a:rPr lang="en-GB" dirty="0">
                <a:solidFill>
                  <a:schemeClr val="bg2"/>
                </a:solidFill>
                <a:cs typeface="Arial" charset="0"/>
              </a:rPr>
              <a:t>&lt;Change information classification in footer&gt;</a:t>
            </a: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14" r:id="rId4"/>
    <p:sldLayoutId id="2147483816" r:id="rId5"/>
  </p:sldLayoutIdLst>
  <p:hf sldNum="0" hd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latin typeface="+mn-lt"/>
                <a:cs typeface="Arial" panose="020B0604020202020204" pitchFamily="34" charset="0"/>
              </a:rPr>
              <a:pPr>
                <a:defRPr/>
              </a:pPr>
              <a:t>‹#›</a:t>
            </a:fld>
            <a:endParaRPr lang="en-GB" dirty="0">
              <a:latin typeface="+mn-lt"/>
              <a:cs typeface="Arial" panose="020B0604020202020204" pitchFamily="34" charset="0"/>
            </a:endParaRPr>
          </a:p>
        </p:txBody>
      </p:sp>
      <p:sp>
        <p:nvSpPr>
          <p:cNvPr id="2" name="TextBox 1"/>
          <p:cNvSpPr txBox="1"/>
          <p:nvPr/>
        </p:nvSpPr>
        <p:spPr>
          <a:xfrm>
            <a:off x="1342800" y="4644000"/>
            <a:ext cx="5048250" cy="122237"/>
          </a:xfrm>
          <a:prstGeom prst="rect">
            <a:avLst/>
          </a:prstGeom>
          <a:noFill/>
        </p:spPr>
        <p:txBody>
          <a:bodyPr lIns="0" tIns="0" rIns="0" bIns="0">
            <a:spAutoFit/>
          </a:bodyPr>
          <a:lstStyle/>
          <a:p>
            <a:r>
              <a:rPr lang="en-GB" sz="800" dirty="0">
                <a:solidFill>
                  <a:schemeClr val="bg1"/>
                </a:solidFill>
                <a:latin typeface="+mn-lt"/>
                <a:cs typeface="Arial" charset="0"/>
              </a:rPr>
              <a:t>© </a:t>
            </a:r>
            <a:r>
              <a:rPr lang="en-GB" sz="800">
                <a:solidFill>
                  <a:schemeClr val="bg1"/>
                </a:solidFill>
                <a:latin typeface="+mn-lt"/>
                <a:cs typeface="Arial" charset="0"/>
              </a:rPr>
              <a:t>Nokia 2017</a:t>
            </a:r>
            <a:endParaRPr lang="en-GB" sz="800" dirty="0">
              <a:solidFill>
                <a:schemeClr val="bg1"/>
              </a:solidFill>
              <a:latin typeface="+mn-lt"/>
              <a:cs typeface="Arial" charset="0"/>
            </a:endParaRPr>
          </a:p>
        </p:txBody>
      </p:sp>
      <p:sp>
        <p:nvSpPr>
          <p:cNvPr id="29" name="Footer Placeholder 27"/>
          <p:cNvSpPr>
            <a:spLocks noGrp="1"/>
          </p:cNvSpPr>
          <p:nvPr>
            <p:ph type="ftr" sz="quarter" idx="3"/>
          </p:nvPr>
        </p:nvSpPr>
        <p:spPr>
          <a:xfrm>
            <a:off x="432000" y="4789425"/>
            <a:ext cx="5047200" cy="122400"/>
          </a:xfrm>
          <a:prstGeom prst="rect">
            <a:avLst/>
          </a:prstGeom>
        </p:spPr>
        <p:txBody>
          <a:bodyPr vert="horz" lIns="0" tIns="0" rIns="0" bIns="0" rtlCol="0" anchor="ctr"/>
          <a:lstStyle>
            <a:lvl1pPr algn="l">
              <a:defRPr sz="800">
                <a:solidFill>
                  <a:schemeClr val="tx1">
                    <a:tint val="75000"/>
                  </a:schemeClr>
                </a:solidFill>
                <a:latin typeface="+mn-lt"/>
              </a:defRPr>
            </a:lvl1pPr>
          </a:lstStyle>
          <a:p>
            <a:r>
              <a:rPr lang="en-GB" dirty="0">
                <a:solidFill>
                  <a:schemeClr val="bg1"/>
                </a:solidFill>
                <a:cs typeface="Arial" panose="020B0604020202020204" pitchFamily="34" charset="0"/>
              </a:rPr>
              <a:t>&lt;Change information classification in footer&gt;</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hf sldNum="0" hdr="0" dt="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124192"/>
        </a:solidFill>
        <a:effectLst/>
      </p:bgPr>
    </p:bg>
    <p:spTree>
      <p:nvGrpSpPr>
        <p:cNvPr id="1" name=""/>
        <p:cNvGrpSpPr/>
        <p:nvPr/>
      </p:nvGrpSpPr>
      <p:grpSpPr>
        <a:xfrm>
          <a:off x="0" y="0"/>
          <a:ext cx="0" cy="0"/>
          <a:chOff x="0" y="0"/>
          <a:chExt cx="0" cy="0"/>
        </a:xfrm>
      </p:grpSpPr>
      <p:pic>
        <p:nvPicPr>
          <p:cNvPr id="7" name="Picture 2"/>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pic>
        <p:nvPicPr>
          <p:cNvPr id="8" name="Picture 3"/>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3"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idx="1"/>
          </p:nvPr>
        </p:nvSpPr>
        <p:spPr/>
        <p:txBody>
          <a:bodyPr/>
          <a:lstStyle/>
          <a:p>
            <a:pPr marL="0" indent="0" eaLnBrk="1" hangingPunct="1">
              <a:buNone/>
            </a:pPr>
            <a:r>
              <a:rPr lang="en-GB" sz="4400">
                <a:solidFill>
                  <a:schemeClr val="bg2"/>
                </a:solidFill>
                <a:ea typeface="ヒラギノ角ゴ Pro W3"/>
                <a:cs typeface="ヒラギノ角ゴ Pro W3"/>
              </a:rPr>
              <a:t>OI#12 – N3IWF-ePDG selection for 5G capable UEs</a:t>
            </a:r>
          </a:p>
        </p:txBody>
      </p:sp>
      <p:sp>
        <p:nvSpPr>
          <p:cNvPr id="2" name="Title 1">
            <a:extLst>
              <a:ext uri="{FF2B5EF4-FFF2-40B4-BE49-F238E27FC236}">
                <a16:creationId xmlns:a16="http://schemas.microsoft.com/office/drawing/2014/main" id="{6AD50802-1D1C-4321-AE8A-A241D954E947}"/>
              </a:ext>
            </a:extLst>
          </p:cNvPr>
          <p:cNvSpPr>
            <a:spLocks noGrp="1"/>
          </p:cNvSpPr>
          <p:nvPr>
            <p:ph type="title"/>
          </p:nvPr>
        </p:nvSpPr>
        <p:spPr>
          <a:xfrm>
            <a:off x="432000" y="279249"/>
            <a:ext cx="8215719" cy="311789"/>
          </a:xfrm>
        </p:spPr>
        <p:txBody>
          <a:bodyPr/>
          <a:lstStyle/>
          <a:p>
            <a:r>
              <a:rPr lang="en-GB"/>
              <a:t>SA WG2 Meeting #124        Nov 27 – Dec 1, 2017, Reno, NV, USA                     </a:t>
            </a:r>
            <a:r>
              <a:rPr lang="fr-FR"/>
              <a:t>S2-178422</a:t>
            </a:r>
            <a:endParaRPr lang="en-GB"/>
          </a:p>
        </p:txBody>
      </p:sp>
      <p:sp>
        <p:nvSpPr>
          <p:cNvPr id="8" name="Text Placeholder 7"/>
          <p:cNvSpPr>
            <a:spLocks noGrp="1"/>
          </p:cNvSpPr>
          <p:nvPr>
            <p:ph sz="quarter" idx="13"/>
          </p:nvPr>
        </p:nvSpPr>
        <p:spPr>
          <a:xfrm>
            <a:off x="432000" y="2727803"/>
            <a:ext cx="8227649" cy="301625"/>
          </a:xfrm>
        </p:spPr>
        <p:txBody>
          <a:bodyPr/>
          <a:lstStyle/>
          <a:p>
            <a:pPr>
              <a:defRPr/>
            </a:pPr>
            <a:r>
              <a:rPr lang="fr-FR" dirty="0">
                <a:ea typeface="ヒラギノ角ゴ Pro W3"/>
                <a:cs typeface="ヒラギノ角ゴ Pro W3"/>
              </a:rPr>
              <a:t>Discussion </a:t>
            </a:r>
            <a:r>
              <a:rPr lang="fr-FR" dirty="0" err="1">
                <a:ea typeface="ヒラギノ角ゴ Pro W3"/>
                <a:cs typeface="ヒラギノ角ゴ Pro W3"/>
              </a:rPr>
              <a:t>paper</a:t>
            </a:r>
            <a:endParaRPr lang="en-GB" sz="2400" dirty="0">
              <a:ea typeface="ヒラギノ角ゴ Pro W3"/>
              <a:cs typeface="ヒラギノ角ゴ Pro W3"/>
            </a:endParaRPr>
          </a:p>
          <a:p>
            <a:pPr marL="0" indent="0" eaLnBrk="1" hangingPunct="1">
              <a:buNone/>
              <a:defRPr/>
            </a:pPr>
            <a:endParaRPr lang="en-US" sz="1800" dirty="0"/>
          </a:p>
          <a:p>
            <a:pPr marL="0" indent="0" eaLnBrk="1" hangingPunct="1">
              <a:buNone/>
              <a:defRPr/>
            </a:pPr>
            <a:r>
              <a:rPr lang="en-US" sz="1800" dirty="0"/>
              <a:t>Nokia, Nokia </a:t>
            </a:r>
            <a:r>
              <a:rPr lang="en-US" sz="1800"/>
              <a:t>Shanghai Bell</a:t>
            </a:r>
            <a:endParaRPr lang="en-US" sz="1800" dirty="0"/>
          </a:p>
        </p:txBody>
      </p:sp>
      <p:sp>
        <p:nvSpPr>
          <p:cNvPr id="4" name="Footer Placeholder 8"/>
          <p:cNvSpPr txBox="1">
            <a:spLocks/>
          </p:cNvSpPr>
          <p:nvPr/>
        </p:nvSpPr>
        <p:spPr>
          <a:xfrm>
            <a:off x="432000" y="4789325"/>
            <a:ext cx="6080400" cy="122400"/>
          </a:xfrm>
          <a:prstGeom prst="rect">
            <a:avLst/>
          </a:prstGeom>
        </p:spPr>
        <p:txBody>
          <a:bodyPr lIns="0" tIns="0" rIns="0" bIns="0"/>
          <a:ls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a:lstStyle>
          <a:p>
            <a:r>
              <a:rPr lang="en-US" sz="800" dirty="0">
                <a:solidFill>
                  <a:schemeClr val="bg1"/>
                </a:solidFill>
                <a:latin typeface="+mn-lt"/>
                <a:cs typeface="Arial" charset="0"/>
              </a:rPr>
              <a:t>&lt;Change information classification in footer&gt;</a:t>
            </a:r>
          </a:p>
        </p:txBody>
      </p:sp>
    </p:spTree>
    <p:extLst>
      <p:ext uri="{BB962C8B-B14F-4D97-AF65-F5344CB8AC3E}">
        <p14:creationId xmlns:p14="http://schemas.microsoft.com/office/powerpoint/2010/main" val="113237331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p:txBody>
          <a:bodyPr/>
          <a:lstStyle/>
          <a:p>
            <a:r>
              <a:rPr lang="fr-FR" sz="1800"/>
              <a:t>I</a:t>
            </a:r>
            <a:r>
              <a:rPr lang="en-GB" sz="1800"/>
              <a:t>f an ePDG has been enhanced to support both N3IWF and ePDG functions, then it should know whether it has to operate as an N3IWF or as an ePDG. This could be done via several ways (to be defined):</a:t>
            </a:r>
          </a:p>
          <a:p>
            <a:pPr lvl="1"/>
            <a:r>
              <a:rPr lang="fr-FR"/>
              <a:t>T</a:t>
            </a:r>
            <a:r>
              <a:rPr lang="en-GB"/>
              <a:t>he different (public) IP addresses (there are separate FQDNs, so it is possible)</a:t>
            </a:r>
          </a:p>
          <a:p>
            <a:pPr lvl="1"/>
            <a:r>
              <a:rPr lang="fr-FR"/>
              <a:t>A</a:t>
            </a:r>
            <a:r>
              <a:rPr lang="en-GB"/>
              <a:t>fter the IKE SA_INIT exchange, the combined ePDG/N3IWF can detect that the UE is 5G by looking in the IKE-AUTH Request message, at:</a:t>
            </a:r>
          </a:p>
          <a:p>
            <a:pPr lvl="2"/>
            <a:r>
              <a:rPr lang="fr-FR"/>
              <a:t>Either a </a:t>
            </a:r>
            <a:r>
              <a:rPr lang="en-GB"/>
              <a:t>specific "Registration Parameter" (there is already the SUPI/GUTI and NSSAI) that is conveyed together with the NAS Registration Request message</a:t>
            </a:r>
          </a:p>
          <a:p>
            <a:pPr lvl="2"/>
            <a:r>
              <a:rPr lang="fr-FR"/>
              <a:t>Or to the NAI (another possibility would be</a:t>
            </a:r>
            <a:r>
              <a:rPr lang="en-GB"/>
              <a:t> to append &lt;5G&gt; to the NAI, used for the ID. But it is not nice to have a NAI that would depend on the access technology.</a:t>
            </a:r>
          </a:p>
          <a:p>
            <a:pPr marL="230188" lvl="1" indent="0">
              <a:buNone/>
            </a:pPr>
            <a:r>
              <a:rPr lang="fr-FR">
                <a:sym typeface="Wingdings" panose="05000000000000000000" pitchFamily="2" charset="2"/>
              </a:rPr>
              <a:t> It is proposed to use a specific registration parameter</a:t>
            </a:r>
            <a:endParaRPr lang="en-GB"/>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 selection</a:t>
            </a:r>
            <a:endParaRPr lang="en-GB"/>
          </a:p>
        </p:txBody>
      </p:sp>
      <p:sp>
        <p:nvSpPr>
          <p:cNvPr id="4" name="Content Placeholder 3">
            <a:extLst>
              <a:ext uri="{FF2B5EF4-FFF2-40B4-BE49-F238E27FC236}">
                <a16:creationId xmlns:a16="http://schemas.microsoft.com/office/drawing/2014/main" id="{8B040E3A-D833-4EC2-986A-E1E92C4744C5}"/>
              </a:ext>
            </a:extLst>
          </p:cNvPr>
          <p:cNvSpPr>
            <a:spLocks noGrp="1"/>
          </p:cNvSpPr>
          <p:nvPr>
            <p:ph sz="quarter" idx="13"/>
          </p:nvPr>
        </p:nvSpPr>
        <p:spPr/>
        <p:txBody>
          <a:bodyPr/>
          <a:lstStyle/>
          <a:p>
            <a:r>
              <a:rPr lang="fr-FR"/>
              <a:t>Combined ePDG/N3IWF node</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320079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0573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9EABDFC-A790-49B8-8D5D-D1050F1E02D6}"/>
              </a:ext>
            </a:extLst>
          </p:cNvPr>
          <p:cNvSpPr>
            <a:spLocks noGrp="1"/>
          </p:cNvSpPr>
          <p:nvPr>
            <p:ph idx="1"/>
          </p:nvPr>
        </p:nvSpPr>
        <p:spPr/>
        <p:txBody>
          <a:bodyPr/>
          <a:lstStyle/>
          <a:p>
            <a:r>
              <a:rPr lang="fr-FR" sz="1600">
                <a:solidFill>
                  <a:srgbClr val="000000"/>
                </a:solidFill>
              </a:rPr>
              <a:t>When 5G-UE moves between NR and WLAN in the same PLMN, the same AMF can be used. -&gt; This minimizes the accesses to AUSF and UDM as full authentication is not required </a:t>
            </a:r>
            <a:br>
              <a:rPr lang="fr-FR">
                <a:solidFill>
                  <a:srgbClr val="000000"/>
                </a:solidFill>
              </a:rPr>
            </a:br>
            <a:r>
              <a:rPr lang="fr-FR">
                <a:solidFill>
                  <a:srgbClr val="000000"/>
                </a:solidFill>
              </a:rPr>
              <a:t>(</a:t>
            </a:r>
            <a:r>
              <a:rPr lang="fr-FR" sz="1600">
                <a:solidFill>
                  <a:srgbClr val="000000"/>
                </a:solidFill>
              </a:rPr>
              <a:t>If the UE would have selected an ePDG, authentication would be required </a:t>
            </a:r>
            <a:r>
              <a:rPr lang="fr-FR">
                <a:solidFill>
                  <a:srgbClr val="000000"/>
                </a:solidFill>
              </a:rPr>
              <a:t>for</a:t>
            </a:r>
            <a:r>
              <a:rPr lang="fr-FR" sz="1600">
                <a:solidFill>
                  <a:srgbClr val="000000"/>
                </a:solidFill>
              </a:rPr>
              <a:t> both </a:t>
            </a:r>
            <a:r>
              <a:rPr lang="fr-FR">
                <a:solidFill>
                  <a:srgbClr val="000000"/>
                </a:solidFill>
              </a:rPr>
              <a:t>5G to/from WLAN and EPS </a:t>
            </a:r>
            <a:r>
              <a:rPr lang="fr-FR" sz="1600">
                <a:solidFill>
                  <a:srgbClr val="000000"/>
                </a:solidFill>
              </a:rPr>
              <a:t>to WLAN mobility) </a:t>
            </a:r>
          </a:p>
          <a:p>
            <a:r>
              <a:rPr lang="fr-FR">
                <a:solidFill>
                  <a:srgbClr val="000000"/>
                </a:solidFill>
              </a:rPr>
              <a:t>Services such as SMS over NAS are still supported when accessing Core Network via N3IWF even if no access via 3GPP radio. This is not possible via ePDG, which requires SMS over IMS</a:t>
            </a:r>
          </a:p>
          <a:p>
            <a:r>
              <a:rPr lang="fr-FR">
                <a:solidFill>
                  <a:srgbClr val="000000"/>
                </a:solidFill>
              </a:rPr>
              <a:t>Unlike ePDGs, there is no need for 3GPP AAA servers since N3IWF is connected to AMF that handles authentication towards AUSF</a:t>
            </a:r>
          </a:p>
          <a:p>
            <a:endParaRPr lang="fr-FR"/>
          </a:p>
          <a:p>
            <a:endParaRPr lang="en-US" sz="1600"/>
          </a:p>
        </p:txBody>
      </p:sp>
      <p:sp>
        <p:nvSpPr>
          <p:cNvPr id="3" name="Title 2">
            <a:extLst>
              <a:ext uri="{FF2B5EF4-FFF2-40B4-BE49-F238E27FC236}">
                <a16:creationId xmlns:a16="http://schemas.microsoft.com/office/drawing/2014/main" id="{AA240FB7-2875-460C-8538-E0B93B949094}"/>
              </a:ext>
            </a:extLst>
          </p:cNvPr>
          <p:cNvSpPr>
            <a:spLocks noGrp="1"/>
          </p:cNvSpPr>
          <p:nvPr>
            <p:ph type="title"/>
          </p:nvPr>
        </p:nvSpPr>
        <p:spPr/>
        <p:txBody>
          <a:bodyPr/>
          <a:lstStyle/>
          <a:p>
            <a:r>
              <a:rPr lang="fr-FR"/>
              <a:t>N3IWF vs ePDG</a:t>
            </a:r>
            <a:endParaRPr lang="en-US"/>
          </a:p>
        </p:txBody>
      </p:sp>
      <p:sp>
        <p:nvSpPr>
          <p:cNvPr id="7" name="Content Placeholder 6">
            <a:extLst>
              <a:ext uri="{FF2B5EF4-FFF2-40B4-BE49-F238E27FC236}">
                <a16:creationId xmlns:a16="http://schemas.microsoft.com/office/drawing/2014/main" id="{D91F2628-2F2D-468A-A3F8-8A63C3C394CF}"/>
              </a:ext>
            </a:extLst>
          </p:cNvPr>
          <p:cNvSpPr>
            <a:spLocks noGrp="1"/>
          </p:cNvSpPr>
          <p:nvPr>
            <p:ph sz="quarter" idx="13"/>
          </p:nvPr>
        </p:nvSpPr>
        <p:spPr/>
        <p:txBody>
          <a:bodyPr/>
          <a:lstStyle/>
          <a:p>
            <a:r>
              <a:rPr lang="fr-FR"/>
              <a:t>Advantages of accessing Core via N3IWF rather than via ePDG</a:t>
            </a:r>
            <a:endParaRPr lang="en-US"/>
          </a:p>
        </p:txBody>
      </p:sp>
      <p:sp>
        <p:nvSpPr>
          <p:cNvPr id="5" name="Footer Placeholder 4">
            <a:extLst>
              <a:ext uri="{FF2B5EF4-FFF2-40B4-BE49-F238E27FC236}">
                <a16:creationId xmlns:a16="http://schemas.microsoft.com/office/drawing/2014/main" id="{700F142D-0580-4091-B8A6-15B1A9415131}"/>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2088633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p:txBody>
          <a:bodyPr/>
          <a:lstStyle/>
          <a:p>
            <a:pPr lvl="1"/>
            <a:r>
              <a:rPr lang="fr-FR"/>
              <a:t>N3IWF selection is already specified in TS 23.501  clause 6.3.6</a:t>
            </a:r>
          </a:p>
          <a:p>
            <a:pPr lvl="2"/>
            <a:r>
              <a:rPr lang="en-GB"/>
              <a:t>The Tracking/Location Area Identi</a:t>
            </a:r>
            <a:r>
              <a:rPr lang="en-US"/>
              <a:t>fier</a:t>
            </a:r>
            <a:r>
              <a:rPr lang="en-GB"/>
              <a:t> FQDN shall be constructed by the UE based only on the Tracking Area wherein the UE is located</a:t>
            </a:r>
          </a:p>
          <a:p>
            <a:pPr lvl="2"/>
            <a:r>
              <a:rPr lang="en-GB"/>
              <a:t>The ePDG FQDN format is substituted by with N3IWF FQDN format as specified in TS 23.003</a:t>
            </a:r>
          </a:p>
          <a:p>
            <a:pPr lvl="2"/>
            <a:r>
              <a:rPr lang="en-GB"/>
              <a:t>The ePDG identifier configuration and the ePDG selection information are substituted by the N3IWF identifier configuration and the N3IWF selection information respectively</a:t>
            </a:r>
          </a:p>
          <a:p>
            <a:pPr marL="519113" lvl="1" indent="-285750"/>
            <a:r>
              <a:rPr lang="fr-FR"/>
              <a:t>Assumption for Rel-15 </a:t>
            </a:r>
          </a:p>
          <a:p>
            <a:pPr marL="744538" lvl="2" indent="-285750"/>
            <a:r>
              <a:rPr lang="fr-FR"/>
              <a:t>In Rel-15, the ePDG selection and the N3IWF selection processes shall be used as they are specified today, i.e. the "N3IWF-ePDG selection" shall use the two algorithms w/o change, and shall not redefine a brand new algorithm. In other words, we just need to define an "pre-selection" algorithm which is intended to select either N3IWF selection process or ePDG selection process</a:t>
            </a:r>
          </a:p>
          <a:p>
            <a:pPr marL="744538" lvl="2" indent="-285750"/>
            <a:r>
              <a:rPr lang="fr-FR" b="1"/>
              <a:t>It might not be the most optimized way, but it may be optimized in Rel-16</a:t>
            </a:r>
          </a:p>
          <a:p>
            <a:pPr lvl="1"/>
            <a:endParaRPr lang="fr-F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p:txBody>
          <a:bodyPr/>
          <a:lstStyle/>
          <a:p>
            <a:r>
              <a:rPr lang="fr-FR"/>
              <a:t>Basics and assumptions</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Tree>
    <p:extLst>
      <p:ext uri="{BB962C8B-B14F-4D97-AF65-F5344CB8AC3E}">
        <p14:creationId xmlns:p14="http://schemas.microsoft.com/office/powerpoint/2010/main" val="1224689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p:txBody>
          <a:bodyPr/>
          <a:lstStyle/>
          <a:p>
            <a:pPr lvl="1"/>
            <a:r>
              <a:rPr lang="fr-FR"/>
              <a:t>TS 23.501 clause </a:t>
            </a:r>
            <a:r>
              <a:rPr lang="en-GB"/>
              <a:t>5.16.3.5 (Domain selection for UE originated sessions/calls) states: </a:t>
            </a:r>
          </a:p>
          <a:p>
            <a:pPr marL="455613" lvl="2" indent="0">
              <a:buNone/>
            </a:pPr>
            <a:r>
              <a:rPr lang="en-GB"/>
              <a:t>"A UE set to "voice centric" for 5GS shall always try to ensure that Voice service is possible. A voice centric 5GC capable and EPC capable UE unable to obtain voice service in 5GS shall not select a cell connected only to 5GC. By disabling capabilities to access 5GS, the UE re-selects to E‑UTRAN connected to EPC first (if available). </a:t>
            </a:r>
            <a:br>
              <a:rPr lang="en-GB"/>
            </a:br>
            <a:r>
              <a:rPr lang="en-GB"/>
              <a:t>A UE set to "data centric" for 5GS does not need to perform any reselection if voice services cannot be obtained."</a:t>
            </a:r>
          </a:p>
          <a:p>
            <a:pPr lvl="1"/>
            <a:r>
              <a:rPr lang="fr-FR"/>
              <a:t>This implies that a "voice centric" 5G capable UE that cannot obtain voice services over 5GS behaves as if it is a 5G non-capable UE. </a:t>
            </a:r>
            <a:r>
              <a:rPr lang="fr-FR">
                <a:solidFill>
                  <a:srgbClr val="FF0000"/>
                </a:solidFill>
              </a:rPr>
              <a:t>When attaching to EPS, the UE will NOT indicate to the MME that it is 5G capable, so the MME will NOT select a PGW that is also SMF/UPF. If the UE moves to N3GPP access and selects a N3IWF, the handover will not be possible.</a:t>
            </a:r>
          </a:p>
          <a:p>
            <a:pPr lvl="1"/>
            <a:r>
              <a:rPr lang="fr-FR"/>
              <a:t>Hence, if "VoIMS in 5GS" is not supported, the UE has to select an ePDG. </a:t>
            </a:r>
          </a:p>
          <a:p>
            <a:pPr lvl="1"/>
            <a:r>
              <a:rPr lang="fr-FR"/>
              <a:t>This is not linked to any home operator configuration: it is a pre-requisite for all UEs</a:t>
            </a:r>
          </a:p>
          <a:p>
            <a:pPr lvl="1"/>
            <a:endParaRPr lang="fr-FR"/>
          </a:p>
          <a:p>
            <a:pPr lvl="1"/>
            <a:endParaRPr lang="fr-F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p:txBody>
          <a:bodyPr/>
          <a:lstStyle/>
          <a:p>
            <a:r>
              <a:rPr lang="fr-FR"/>
              <a:t>Pre-selection related to voice/data centric considerations</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Tree>
    <p:extLst>
      <p:ext uri="{BB962C8B-B14F-4D97-AF65-F5344CB8AC3E}">
        <p14:creationId xmlns:p14="http://schemas.microsoft.com/office/powerpoint/2010/main" val="3984915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p:txBody>
          <a:bodyPr/>
          <a:lstStyle/>
          <a:p>
            <a:r>
              <a:rPr lang="fr-FR"/>
              <a:t>Proposal summary</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
        <p:nvSpPr>
          <p:cNvPr id="4" name="Flowchart: Predefined Process 3">
            <a:extLst>
              <a:ext uri="{FF2B5EF4-FFF2-40B4-BE49-F238E27FC236}">
                <a16:creationId xmlns:a16="http://schemas.microsoft.com/office/drawing/2014/main" id="{1575D52F-A97D-4F78-891A-A9AED00F946E}"/>
              </a:ext>
            </a:extLst>
          </p:cNvPr>
          <p:cNvSpPr/>
          <p:nvPr/>
        </p:nvSpPr>
        <p:spPr>
          <a:xfrm>
            <a:off x="3321933" y="163821"/>
            <a:ext cx="2141317" cy="925204"/>
          </a:xfrm>
          <a:prstGeom prst="flowChartPredefinedProcess">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fr-FR" sz="1100">
                <a:solidFill>
                  <a:srgbClr val="000000"/>
                </a:solidFill>
              </a:rPr>
              <a:t>Collect information about voice/data-centric, 5GS VoIMS support, N3IWF Sel Info, ePDG Sel Info</a:t>
            </a:r>
            <a:endParaRPr lang="en-GB" sz="1100" dirty="0">
              <a:solidFill>
                <a:srgbClr val="000000"/>
              </a:solidFill>
            </a:endParaRPr>
          </a:p>
        </p:txBody>
      </p:sp>
      <p:sp>
        <p:nvSpPr>
          <p:cNvPr id="6" name="Flowchart: Decision 5">
            <a:extLst>
              <a:ext uri="{FF2B5EF4-FFF2-40B4-BE49-F238E27FC236}">
                <a16:creationId xmlns:a16="http://schemas.microsoft.com/office/drawing/2014/main" id="{291CA9DB-A299-4791-AA7C-F0D27F2F5D87}"/>
              </a:ext>
            </a:extLst>
          </p:cNvPr>
          <p:cNvSpPr/>
          <p:nvPr/>
        </p:nvSpPr>
        <p:spPr>
          <a:xfrm>
            <a:off x="3321933" y="1347566"/>
            <a:ext cx="2124411" cy="1082307"/>
          </a:xfrm>
          <a:prstGeom prst="flowChartDecision">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lIns="0" tIns="36000" rIns="0" bIns="0" rtlCol="0" anchor="t" anchorCtr="0"/>
          <a:lstStyle/>
          <a:p>
            <a:pPr algn="ctr" fontAlgn="auto">
              <a:spcBef>
                <a:spcPts val="0"/>
              </a:spcBef>
              <a:spcAft>
                <a:spcPts val="0"/>
              </a:spcAft>
            </a:pPr>
            <a:r>
              <a:rPr lang="fr-FR" sz="1000" dirty="0">
                <a:solidFill>
                  <a:srgbClr val="000000"/>
                </a:solidFill>
              </a:rPr>
              <a:t>«</a:t>
            </a:r>
            <a:r>
              <a:rPr lang="fr-FR" sz="1000" dirty="0" err="1">
                <a:solidFill>
                  <a:srgbClr val="000000"/>
                </a:solidFill>
              </a:rPr>
              <a:t>SiMPLE</a:t>
            </a:r>
            <a:r>
              <a:rPr lang="fr-FR" sz="1000" dirty="0">
                <a:solidFill>
                  <a:srgbClr val="000000"/>
                </a:solidFill>
              </a:rPr>
              <a:t> DECISION PROCESS</a:t>
            </a:r>
            <a:endParaRPr lang="en-GB" sz="1000" dirty="0">
              <a:solidFill>
                <a:srgbClr val="000000"/>
              </a:solidFill>
            </a:endParaRPr>
          </a:p>
        </p:txBody>
      </p:sp>
      <p:cxnSp>
        <p:nvCxnSpPr>
          <p:cNvPr id="8" name="Connector: Elbow 7">
            <a:extLst>
              <a:ext uri="{FF2B5EF4-FFF2-40B4-BE49-F238E27FC236}">
                <a16:creationId xmlns:a16="http://schemas.microsoft.com/office/drawing/2014/main" id="{AF1771B0-94AE-4793-B9E2-B57E60E95CEC}"/>
              </a:ext>
            </a:extLst>
          </p:cNvPr>
          <p:cNvCxnSpPr>
            <a:cxnSpLocks/>
            <a:stCxn id="6" idx="3"/>
          </p:cNvCxnSpPr>
          <p:nvPr/>
        </p:nvCxnSpPr>
        <p:spPr>
          <a:xfrm>
            <a:off x="5446344" y="1888720"/>
            <a:ext cx="1181496" cy="470594"/>
          </a:xfrm>
          <a:prstGeom prst="bentConnector2">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3" name="Flowchart: Predefined Process 12">
            <a:extLst>
              <a:ext uri="{FF2B5EF4-FFF2-40B4-BE49-F238E27FC236}">
                <a16:creationId xmlns:a16="http://schemas.microsoft.com/office/drawing/2014/main" id="{A45EB094-7451-4A15-ABD9-B3069C240969}"/>
              </a:ext>
            </a:extLst>
          </p:cNvPr>
          <p:cNvSpPr/>
          <p:nvPr/>
        </p:nvSpPr>
        <p:spPr>
          <a:xfrm>
            <a:off x="6076707" y="3856060"/>
            <a:ext cx="1134319" cy="718520"/>
          </a:xfrm>
          <a:prstGeom prst="flowChartPredefinedProcess">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fr-FR" sz="1200">
                <a:solidFill>
                  <a:srgbClr val="000000"/>
                </a:solidFill>
              </a:rPr>
              <a:t>N3IWF selection process</a:t>
            </a:r>
            <a:endParaRPr lang="en-GB" sz="1200" dirty="0">
              <a:solidFill>
                <a:srgbClr val="000000"/>
              </a:solidFill>
            </a:endParaRPr>
          </a:p>
        </p:txBody>
      </p:sp>
      <p:sp>
        <p:nvSpPr>
          <p:cNvPr id="14" name="Flowchart: Predefined Process 13">
            <a:extLst>
              <a:ext uri="{FF2B5EF4-FFF2-40B4-BE49-F238E27FC236}">
                <a16:creationId xmlns:a16="http://schemas.microsoft.com/office/drawing/2014/main" id="{9A50F8A1-F08B-46BA-919E-6B8129FE843B}"/>
              </a:ext>
            </a:extLst>
          </p:cNvPr>
          <p:cNvSpPr/>
          <p:nvPr/>
        </p:nvSpPr>
        <p:spPr>
          <a:xfrm>
            <a:off x="2050648" y="3854366"/>
            <a:ext cx="1134319" cy="718520"/>
          </a:xfrm>
          <a:prstGeom prst="flowChartPredefinedProcess">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fr-FR" sz="1200">
                <a:solidFill>
                  <a:srgbClr val="000000"/>
                </a:solidFill>
              </a:rPr>
              <a:t>ePDG selection process</a:t>
            </a:r>
            <a:endParaRPr lang="en-GB" sz="1200" dirty="0">
              <a:solidFill>
                <a:srgbClr val="000000"/>
              </a:solidFill>
            </a:endParaRPr>
          </a:p>
        </p:txBody>
      </p:sp>
      <p:cxnSp>
        <p:nvCxnSpPr>
          <p:cNvPr id="16" name="Straight Connector 15">
            <a:extLst>
              <a:ext uri="{FF2B5EF4-FFF2-40B4-BE49-F238E27FC236}">
                <a16:creationId xmlns:a16="http://schemas.microsoft.com/office/drawing/2014/main" id="{83A46FE0-0209-4669-8A31-2278D32BE78A}"/>
              </a:ext>
            </a:extLst>
          </p:cNvPr>
          <p:cNvCxnSpPr>
            <a:cxnSpLocks/>
            <a:endCxn id="13" idx="0"/>
          </p:cNvCxnSpPr>
          <p:nvPr/>
        </p:nvCxnSpPr>
        <p:spPr>
          <a:xfrm>
            <a:off x="6641432" y="1949116"/>
            <a:ext cx="2435" cy="1906944"/>
          </a:xfrm>
          <a:prstGeom prst="line">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CE596ED8-EA72-4D1B-B8D5-F998ABD062FC}"/>
              </a:ext>
            </a:extLst>
          </p:cNvPr>
          <p:cNvCxnSpPr>
            <a:cxnSpLocks/>
            <a:stCxn id="4" idx="2"/>
            <a:endCxn id="6" idx="0"/>
          </p:cNvCxnSpPr>
          <p:nvPr/>
        </p:nvCxnSpPr>
        <p:spPr>
          <a:xfrm flipH="1">
            <a:off x="4384139" y="1089025"/>
            <a:ext cx="8453" cy="258541"/>
          </a:xfrm>
          <a:prstGeom prst="line">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Connector: Elbow 19">
            <a:extLst>
              <a:ext uri="{FF2B5EF4-FFF2-40B4-BE49-F238E27FC236}">
                <a16:creationId xmlns:a16="http://schemas.microsoft.com/office/drawing/2014/main" id="{D0F79182-0A88-4CFA-8EDA-F34878F67C75}"/>
              </a:ext>
            </a:extLst>
          </p:cNvPr>
          <p:cNvCxnSpPr>
            <a:cxnSpLocks/>
            <a:stCxn id="6" idx="1"/>
            <a:endCxn id="14" idx="0"/>
          </p:cNvCxnSpPr>
          <p:nvPr/>
        </p:nvCxnSpPr>
        <p:spPr>
          <a:xfrm rot="10800000" flipV="1">
            <a:off x="2617809" y="1888720"/>
            <a:ext cx="704125" cy="1965646"/>
          </a:xfrm>
          <a:prstGeom prst="bentConnector2">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458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a:xfrm>
            <a:off x="417513" y="938463"/>
            <a:ext cx="8229600" cy="3602485"/>
          </a:xfrm>
        </p:spPr>
        <p:txBody>
          <a:bodyPr/>
          <a:lstStyle/>
          <a:p>
            <a:pPr marL="573088" lvl="1" indent="-342900">
              <a:buFont typeface="+mj-lt"/>
              <a:buAutoNum type="arabicPeriod"/>
            </a:pPr>
            <a:r>
              <a:rPr lang="fr-FR" b="1"/>
              <a:t>Smooth deployment of N3IWF's</a:t>
            </a:r>
          </a:p>
          <a:p>
            <a:pPr lvl="2"/>
            <a:r>
              <a:rPr lang="fr-FR"/>
              <a:t>Operators having deployed ePDG's geographically distributed may prefer that an ePDG close to the UE is selected rather than a centralized N3IWF</a:t>
            </a:r>
          </a:p>
          <a:p>
            <a:pPr lvl="2"/>
            <a:r>
              <a:rPr lang="fr-FR"/>
              <a:t>On the other hand, </a:t>
            </a:r>
          </a:p>
          <a:p>
            <a:pPr lvl="3"/>
            <a:r>
              <a:rPr lang="fr-FR"/>
              <a:t>This would be </a:t>
            </a:r>
            <a:r>
              <a:rPr lang="fr-FR" b="1"/>
              <a:t>only for an interim period, </a:t>
            </a:r>
            <a:r>
              <a:rPr lang="fr-FR"/>
              <a:t>as in the long term, N3IWF's will be deployed the same way as ePDG's: after the interim period, the operator will prefer a 5G capable UE to select a N3IWF</a:t>
            </a:r>
          </a:p>
          <a:p>
            <a:pPr lvl="3"/>
            <a:r>
              <a:rPr lang="fr-FR"/>
              <a:t>Data centric UEs can be handled by centralized N3IWF's. Voice-centric UEs under a 5GS not supporting VoIMS are already taken into account by the pre-selection algorithm</a:t>
            </a:r>
          </a:p>
          <a:p>
            <a:pPr lvl="3"/>
            <a:r>
              <a:rPr lang="fr-FR"/>
              <a:t>So, sub-optimal situation </a:t>
            </a:r>
            <a:r>
              <a:rPr lang="fr-FR" b="1"/>
              <a:t>only concerns "voice-centric" UEs</a:t>
            </a:r>
            <a:r>
              <a:rPr lang="fr-FR"/>
              <a:t> under a 5GS supporting VoIMS </a:t>
            </a:r>
            <a:r>
              <a:rPr lang="fr-FR" b="1"/>
              <a:t>during interim period</a:t>
            </a:r>
          </a:p>
          <a:p>
            <a:pPr marL="458788" lvl="2" indent="0">
              <a:buNone/>
            </a:pPr>
            <a:r>
              <a:rPr lang="fr-FR">
                <a:solidFill>
                  <a:srgbClr val="FF0000"/>
                </a:solidFill>
              </a:rPr>
              <a:t>This may be solved by a specific configuration in the UE (voice-centric preference = ePDG or N3IWF) to be applied by the UE when its status is voice-centric.</a:t>
            </a:r>
          </a:p>
          <a:p>
            <a:pPr lvl="3"/>
            <a:r>
              <a:rPr lang="fr-FR">
                <a:solidFill>
                  <a:srgbClr val="FF0000"/>
                </a:solidFill>
              </a:rPr>
              <a:t>Should only concern the Home PLMN. </a:t>
            </a:r>
            <a:r>
              <a:rPr lang="fr-FR"/>
              <a:t>Not the visited PLMN's. Because the Home Operator should not care about whether a roaming partner supports VoIMS over 5GS or not. In addition, only some parts of a PLMN may support VoIMS over 5GS…</a:t>
            </a:r>
            <a:endParaRPr lang="fr-FR">
              <a:solidFill>
                <a:srgbClr val="FF0000"/>
              </a:solidFill>
            </a:endParaRPr>
          </a:p>
          <a:p>
            <a:pPr lvl="3"/>
            <a:r>
              <a:rPr lang="fr-FR">
                <a:solidFill>
                  <a:srgbClr val="FF0000"/>
                </a:solidFill>
              </a:rPr>
              <a:t>Is it strongly required or can we skip it?</a:t>
            </a: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p:txBody>
          <a:bodyPr/>
          <a:lstStyle/>
          <a:p>
            <a:r>
              <a:rPr lang="fr-FR"/>
              <a:t>Issues and proposed way forward</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Tree>
    <p:extLst>
      <p:ext uri="{BB962C8B-B14F-4D97-AF65-F5344CB8AC3E}">
        <p14:creationId xmlns:p14="http://schemas.microsoft.com/office/powerpoint/2010/main" val="2151615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p:txBody>
          <a:bodyPr/>
          <a:lstStyle/>
          <a:p>
            <a:pPr marL="573088" lvl="1" indent="-342900">
              <a:buFont typeface="+mj-lt"/>
              <a:buAutoNum type="arabicPeriod" startAt="2"/>
            </a:pPr>
            <a:r>
              <a:rPr lang="fr-FR" b="1"/>
              <a:t>Should the 3GPP attachment be considered?</a:t>
            </a:r>
          </a:p>
          <a:p>
            <a:pPr lvl="2"/>
            <a:r>
              <a:rPr lang="fr-FR"/>
              <a:t>In TS 23.402, the 3GPP attachment is considered only for the selection of the PLMN. See clauses </a:t>
            </a:r>
            <a:r>
              <a:rPr lang="en-GB"/>
              <a:t>4.5.4.4 and 4.5.4.5. It does not consider the RAT (GERAN, UTRAN, E-UTRAN). It does not either consider the Core Newtrok type (GPRS or EPC)</a:t>
            </a:r>
          </a:p>
          <a:p>
            <a:pPr lvl="2"/>
            <a:r>
              <a:rPr lang="fr-FR"/>
              <a:t>A</a:t>
            </a:r>
            <a:r>
              <a:rPr lang="en-GB"/>
              <a:t>s a summary: if the UE is 3GPP-attached to a PLMN, which has roaming agreements with HPLMN for untrusted N3GPP access (configured in ePDG selection information), the UE attempts to select an ePDG in that PLMN. Otherwise, UE attempts to select an ePDG in same country, then in its HPLMN.</a:t>
            </a:r>
          </a:p>
          <a:p>
            <a:pPr marL="458788" lvl="2" indent="0">
              <a:buNone/>
            </a:pPr>
            <a:endParaRPr lang="fr-FR">
              <a:solidFill>
                <a:srgbClr val="FF0000"/>
              </a:solidFill>
            </a:endParaRPr>
          </a:p>
          <a:p>
            <a:pPr marL="458788" lvl="2" indent="0">
              <a:buNone/>
            </a:pPr>
            <a:r>
              <a:rPr lang="fr-FR">
                <a:solidFill>
                  <a:srgbClr val="FF0000"/>
                </a:solidFill>
              </a:rPr>
              <a:t>It </a:t>
            </a:r>
            <a:r>
              <a:rPr lang="en-GB">
                <a:solidFill>
                  <a:srgbClr val="FF0000"/>
                </a:solidFill>
              </a:rPr>
              <a:t>is proposed to have the same principles for 5G capable UEs, i.e.:</a:t>
            </a:r>
          </a:p>
          <a:p>
            <a:pPr lvl="3"/>
            <a:r>
              <a:rPr lang="fr-FR">
                <a:solidFill>
                  <a:srgbClr val="FF0000"/>
                </a:solidFill>
              </a:rPr>
              <a:t>Do not consider whether the UE is attached to E-UTRAN or NR for selecting N3IWF or ePDG</a:t>
            </a:r>
          </a:p>
          <a:p>
            <a:pPr lvl="3"/>
            <a:r>
              <a:rPr lang="fr-FR">
                <a:solidFill>
                  <a:srgbClr val="FF0000"/>
                </a:solidFill>
              </a:rPr>
              <a:t>Consider the attached PLMN with regards to roaming agreements provided in N3IWF Selection Information and in ePDG Selection Information</a:t>
            </a: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p:txBody>
          <a:bodyPr/>
          <a:lstStyle/>
          <a:p>
            <a:r>
              <a:rPr lang="fr-FR"/>
              <a:t>Issues and proposed way forward</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Tree>
    <p:extLst>
      <p:ext uri="{BB962C8B-B14F-4D97-AF65-F5344CB8AC3E}">
        <p14:creationId xmlns:p14="http://schemas.microsoft.com/office/powerpoint/2010/main" val="3801445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a:xfrm>
            <a:off x="418120" y="537790"/>
            <a:ext cx="8227649" cy="301625"/>
          </a:xfrm>
        </p:spPr>
        <p:txBody>
          <a:bodyPr/>
          <a:lstStyle/>
          <a:p>
            <a:r>
              <a:rPr lang="fr-FR"/>
              <a:t>Issues and proposed way forward</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
        <p:nvSpPr>
          <p:cNvPr id="4" name="Content Placeholder 3">
            <a:extLst>
              <a:ext uri="{FF2B5EF4-FFF2-40B4-BE49-F238E27FC236}">
                <a16:creationId xmlns:a16="http://schemas.microsoft.com/office/drawing/2014/main" id="{F0462834-1C27-4548-A598-C42506FF5A5B}"/>
              </a:ext>
            </a:extLst>
          </p:cNvPr>
          <p:cNvSpPr>
            <a:spLocks noGrp="1"/>
          </p:cNvSpPr>
          <p:nvPr>
            <p:ph idx="1"/>
          </p:nvPr>
        </p:nvSpPr>
        <p:spPr>
          <a:xfrm>
            <a:off x="417513" y="1203158"/>
            <a:ext cx="8229600" cy="3192630"/>
          </a:xfrm>
        </p:spPr>
        <p:txBody>
          <a:bodyPr/>
          <a:lstStyle/>
          <a:p>
            <a:pPr marL="230188" lvl="1" indent="0">
              <a:buNone/>
            </a:pPr>
            <a:r>
              <a:rPr lang="fr-FR" b="1"/>
              <a:t>3.	Should we consider the use case of a PLMN that has deployed 5GS but not N3IWF?</a:t>
            </a:r>
          </a:p>
          <a:p>
            <a:pPr marL="741363" lvl="2" indent="-285750"/>
            <a:r>
              <a:rPr lang="fr-FR"/>
              <a:t>If the UE is registered to such a PLMN, the UE will not be able to select a N3IWF in this PLMN, and so will select a N3IWF in a different PLMN (of the same country)</a:t>
            </a:r>
          </a:p>
          <a:p>
            <a:pPr marL="741363" lvl="2" indent="-285750"/>
            <a:r>
              <a:rPr lang="fr-FR"/>
              <a:t>It will not select an ePDG in the registered PLMN</a:t>
            </a:r>
          </a:p>
          <a:p>
            <a:pPr marL="741363" lvl="2" indent="-285750"/>
            <a:r>
              <a:rPr lang="fr-FR"/>
              <a:t>Selecting a N3IWF in a different PLMN</a:t>
            </a:r>
            <a:r>
              <a:rPr lang="en-US"/>
              <a:t>, would mean that a handover between EPS (rPLMN) and N3GPP (other PLMN) would not work</a:t>
            </a:r>
            <a:r>
              <a:rPr lang="fr-FR"/>
              <a:t>)</a:t>
            </a:r>
          </a:p>
          <a:p>
            <a:pPr marL="230188" lvl="1" indent="0">
              <a:buNone/>
            </a:pPr>
            <a:endParaRPr lang="fr-FR">
              <a:solidFill>
                <a:srgbClr val="FF0000"/>
              </a:solidFill>
            </a:endParaRPr>
          </a:p>
          <a:p>
            <a:pPr marL="230188" lvl="1" indent="0">
              <a:buNone/>
            </a:pPr>
            <a:r>
              <a:rPr lang="fr-FR">
                <a:solidFill>
                  <a:srgbClr val="FF0000"/>
                </a:solidFill>
              </a:rPr>
              <a:t>This use case has NOT been considered in the pCR.</a:t>
            </a:r>
          </a:p>
        </p:txBody>
      </p:sp>
    </p:spTree>
    <p:extLst>
      <p:ext uri="{BB962C8B-B14F-4D97-AF65-F5344CB8AC3E}">
        <p14:creationId xmlns:p14="http://schemas.microsoft.com/office/powerpoint/2010/main" val="968767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N3IWF-ePDG selection</a:t>
            </a:r>
            <a:endParaRPr lang="en-GB"/>
          </a:p>
        </p:txBody>
      </p:sp>
      <p:sp>
        <p:nvSpPr>
          <p:cNvPr id="10" name="Content Placeholder 9">
            <a:extLst>
              <a:ext uri="{FF2B5EF4-FFF2-40B4-BE49-F238E27FC236}">
                <a16:creationId xmlns:a16="http://schemas.microsoft.com/office/drawing/2014/main" id="{DC315162-0B72-4D60-8CEF-E94846B52198}"/>
              </a:ext>
            </a:extLst>
          </p:cNvPr>
          <p:cNvSpPr>
            <a:spLocks noGrp="1"/>
          </p:cNvSpPr>
          <p:nvPr>
            <p:ph sz="quarter" idx="13"/>
          </p:nvPr>
        </p:nvSpPr>
        <p:spPr>
          <a:xfrm>
            <a:off x="418120" y="537790"/>
            <a:ext cx="8227649" cy="301625"/>
          </a:xfrm>
        </p:spPr>
        <p:txBody>
          <a:bodyPr/>
          <a:lstStyle/>
          <a:p>
            <a:r>
              <a:rPr lang="fr-FR"/>
              <a:t>Proposed way forward</a:t>
            </a:r>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r>
              <a:rPr lang="en-GB"/>
              <a:t>&lt;Change information classification in footer&gt;</a:t>
            </a:r>
            <a:endParaRPr lang="en-GB" dirty="0"/>
          </a:p>
        </p:txBody>
      </p:sp>
      <p:sp>
        <p:nvSpPr>
          <p:cNvPr id="4" name="Content Placeholder 3">
            <a:extLst>
              <a:ext uri="{FF2B5EF4-FFF2-40B4-BE49-F238E27FC236}">
                <a16:creationId xmlns:a16="http://schemas.microsoft.com/office/drawing/2014/main" id="{F0462834-1C27-4548-A598-C42506FF5A5B}"/>
              </a:ext>
            </a:extLst>
          </p:cNvPr>
          <p:cNvSpPr>
            <a:spLocks noGrp="1"/>
          </p:cNvSpPr>
          <p:nvPr>
            <p:ph idx="1"/>
          </p:nvPr>
        </p:nvSpPr>
        <p:spPr>
          <a:xfrm>
            <a:off x="417513" y="1347537"/>
            <a:ext cx="8229600" cy="3048251"/>
          </a:xfrm>
        </p:spPr>
        <p:txBody>
          <a:bodyPr/>
          <a:lstStyle/>
          <a:p>
            <a:pPr lvl="1"/>
            <a:r>
              <a:rPr lang="fr-FR"/>
              <a:t>If the UE is data-centric </a:t>
            </a:r>
            <a:r>
              <a:rPr lang="en-US"/>
              <a:t>or is registered for 3GPP access on 5GS</a:t>
            </a:r>
            <a:r>
              <a:rPr lang="fr-FR"/>
              <a:t>, the UE should attempt to perform N3IWF selection process first, and possibly to ePDG selection second</a:t>
            </a:r>
          </a:p>
          <a:p>
            <a:pPr lvl="1"/>
            <a:r>
              <a:rPr lang="en-US"/>
              <a:t>If the UE has attached to EPS onto a MME without indicating it is “5G capable”, the UE shall perform ePDG selection</a:t>
            </a:r>
            <a:endParaRPr lang="fr-FR"/>
          </a:p>
          <a:p>
            <a:pPr lvl="1"/>
            <a:r>
              <a:rPr lang="en-US"/>
              <a:t>If the UE is neither attached to EPS onto a MME, nor registered for 3GPP access on 5GS, the UE should attempt to perform N3IWF selection </a:t>
            </a:r>
            <a:r>
              <a:rPr lang="fr-FR"/>
              <a:t>first, and possibly to ePDG selection second</a:t>
            </a:r>
            <a:endParaRPr lang="en-US"/>
          </a:p>
        </p:txBody>
      </p:sp>
    </p:spTree>
    <p:extLst>
      <p:ext uri="{BB962C8B-B14F-4D97-AF65-F5344CB8AC3E}">
        <p14:creationId xmlns:p14="http://schemas.microsoft.com/office/powerpoint/2010/main" val="3365829091"/>
      </p:ext>
    </p:extLst>
  </p:cSld>
  <p:clrMapOvr>
    <a:masterClrMapping/>
  </p:clrMapOvr>
</p:sld>
</file>

<file path=ppt/theme/theme1.xml><?xml version="1.0" encoding="utf-8"?>
<a:theme xmlns:a="http://schemas.openxmlformats.org/drawingml/2006/main" name="Nokia PowerPoint Template Nokia Pure Macro Free v29">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TECH_PPT_Example_Deck_Nokia_Pure_V57_simple.pptx" id="{804F1767-7D63-468D-9AAB-27F8AE414344}" vid="{120F0402-5B54-43F4-8A9F-2E558A3290A4}"/>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TECH_PPT_Example_Deck_Nokia_Pure_V57_simple.pptx" id="{804F1767-7D63-468D-9AAB-27F8AE414344}" vid="{5D79AFE6-89E7-4877-BC91-EC00A0B9197F}"/>
    </a:ext>
  </a:extLst>
</a:theme>
</file>

<file path=ppt/theme/theme3.xml><?xml version="1.0" encoding="utf-8"?>
<a:theme xmlns:a="http://schemas.openxmlformats.org/drawingml/2006/main" name="Final Slide">
  <a:themeElements>
    <a:clrScheme name="Custom 18">
      <a:dk1>
        <a:srgbClr val="124191"/>
      </a:dk1>
      <a:lt1>
        <a:srgbClr val="FFFFFF"/>
      </a:lt1>
      <a:dk2>
        <a:srgbClr val="FFFFFF"/>
      </a:dk2>
      <a:lt2>
        <a:srgbClr val="687170"/>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ECH_PPT_Example_Deck_Nokia_Pure_V57_simple.pptx" id="{804F1767-7D63-468D-9AAB-27F8AE414344}" vid="{98F8C24F-54C3-47E0-82B9-3593DFB7CAB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782904E1614074CA041AC3225AEC38D" ma:contentTypeVersion="2" ma:contentTypeDescription="Create a new document." ma:contentTypeScope="" ma:versionID="7c7f3901052d270e3fbdd9c43b18f2ad">
  <xsd:schema xmlns:xsd="http://www.w3.org/2001/XMLSchema" xmlns:xs="http://www.w3.org/2001/XMLSchema" xmlns:p="http://schemas.microsoft.com/office/2006/metadata/properties" xmlns:ns1="http://schemas.microsoft.com/sharepoint/v3" xmlns:ns2="786557d1-266b-44a4-a63a-d4012d85df0f" targetNamespace="http://schemas.microsoft.com/office/2006/metadata/properties" ma:root="true" ma:fieldsID="61cda0e51997e68cd80466b51b505195" ns1:_="" ns2:_="">
    <xsd:import namespace="http://schemas.microsoft.com/sharepoint/v3"/>
    <xsd:import namespace="786557d1-266b-44a4-a63a-d4012d85df0f"/>
    <xsd:element name="properties">
      <xsd:complexType>
        <xsd:sequence>
          <xsd:element name="documentManagement">
            <xsd:complexType>
              <xsd:all>
                <xsd:element ref="ns1:PublishingStartDate" minOccurs="0"/>
                <xsd:element ref="ns1:PublishingExpirationDate"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6557d1-266b-44a4-a63a-d4012d85df0f" elementFormDefault="qualified">
    <xsd:import namespace="http://schemas.microsoft.com/office/2006/documentManagement/types"/>
    <xsd:import namespace="http://schemas.microsoft.com/office/infopath/2007/PartnerControls"/>
    <xsd:element name="Thumbnail" ma:index="10" nillable="true" ma:displayName="Thumbnail" ma:internalName="Thumbnail">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humbnail xmlns="786557d1-266b-44a4-a63a-d4012d85df0f" xsi:nil="true"/>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1E3BE22-8300-462E-84ED-7A5F72C6B0A2}">
  <ds:schemaRefs>
    <ds:schemaRef ds:uri="http://schemas.microsoft.com/sharepoint/v3/contenttype/forms"/>
  </ds:schemaRefs>
</ds:datastoreItem>
</file>

<file path=customXml/itemProps2.xml><?xml version="1.0" encoding="utf-8"?>
<ds:datastoreItem xmlns:ds="http://schemas.openxmlformats.org/officeDocument/2006/customXml" ds:itemID="{46B94861-503F-4AB8-9001-D03BA91330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6557d1-266b-44a4-a63a-d4012d85df0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E09451-33DC-4888-8FF0-2C055E158B48}">
  <ds:schemaRefs>
    <ds:schemaRef ds:uri="http://schemas.microsoft.com/office/2006/documentManagement/types"/>
    <ds:schemaRef ds:uri="http://purl.org/dc/terms/"/>
    <ds:schemaRef ds:uri="http://schemas.microsoft.com/sharepoint/v3"/>
    <ds:schemaRef ds:uri="http://schemas.microsoft.com/office/infopath/2007/PartnerControls"/>
    <ds:schemaRef ds:uri="http://purl.org/dc/elements/1.1/"/>
    <ds:schemaRef ds:uri="http://purl.org/dc/dcmitype/"/>
    <ds:schemaRef ds:uri="http://www.w3.org/XML/1998/namespace"/>
    <ds:schemaRef ds:uri="http://schemas.openxmlformats.org/package/2006/metadata/core-properties"/>
    <ds:schemaRef ds:uri="786557d1-266b-44a4-a63a-d4012d85df0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999</Words>
  <Application>Microsoft Office PowerPoint</Application>
  <PresentationFormat>On-screen Show (16:9)</PresentationFormat>
  <Paragraphs>85</Paragraphs>
  <Slides>11</Slides>
  <Notes>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11</vt:i4>
      </vt:variant>
    </vt:vector>
  </HeadingPairs>
  <TitlesOfParts>
    <vt:vector size="22" baseType="lpstr">
      <vt:lpstr>Arial</vt:lpstr>
      <vt:lpstr>Calibri</vt:lpstr>
      <vt:lpstr>Lucida Grande</vt:lpstr>
      <vt:lpstr>Nokia Pure Headline Light</vt:lpstr>
      <vt:lpstr>Nokia Pure Headline Ultra Light</vt:lpstr>
      <vt:lpstr>Nokia Pure Text Light</vt:lpstr>
      <vt:lpstr>Wingdings</vt:lpstr>
      <vt:lpstr>ヒラギノ角ゴ Pro W3</vt:lpstr>
      <vt:lpstr>Nokia PowerPoint Template Nokia Pure Macro Free v29</vt:lpstr>
      <vt:lpstr>Nokia Master Blue Background</vt:lpstr>
      <vt:lpstr>Final Slide</vt:lpstr>
      <vt:lpstr>SA WG2 Meeting #124        Nov 27 – Dec 1, 2017, Reno, NV, USA                     S2-178422</vt:lpstr>
      <vt:lpstr>N3IWF vs ePDG</vt:lpstr>
      <vt:lpstr>N3IWF-ePDG selection</vt:lpstr>
      <vt:lpstr>N3IWF-ePDG selection</vt:lpstr>
      <vt:lpstr>N3IWF-ePDG selection</vt:lpstr>
      <vt:lpstr>N3IWF-ePDG selection</vt:lpstr>
      <vt:lpstr>N3IWF-ePDG selection</vt:lpstr>
      <vt:lpstr>N3IWF-ePDG selection</vt:lpstr>
      <vt:lpstr>N3IWF-ePDG selection</vt:lpstr>
      <vt:lpstr>N3IWF selection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2014-06-16T13:44:23Z</dcterms:created>
  <dcterms:modified xsi:type="dcterms:W3CDTF">2017-11-21T15:00:39Z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0x0101006782904E1614074CA041AC3225AEC38D</vt:lpwstr>
  </property>
  <property fmtid="{D5CDD505-2E9C-101B-9397-08002B2CF9AE}" pid="3" name="_AdHocReviewCycleID">
    <vt:i4>23442914</vt:i4>
  </property>
  <property fmtid="{D5CDD505-2E9C-101B-9397-08002B2CF9AE}" pid="4" name="_NewReviewCycle">
    <vt:lpwstr/>
  </property>
  <property fmtid="{D5CDD505-2E9C-101B-9397-08002B2CF9AE}" pid="5" name="_PreviousAdHocReviewCycleID">
    <vt:i4>-1039533318</vt:i4>
  </property>
</Properties>
</file>