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6"/>
  </p:notesMasterIdLst>
  <p:handoutMasterIdLst>
    <p:handoutMasterId r:id="rId17"/>
  </p:handoutMasterIdLst>
  <p:sldIdLst>
    <p:sldId id="442" r:id="rId5"/>
    <p:sldId id="428" r:id="rId6"/>
    <p:sldId id="429" r:id="rId7"/>
    <p:sldId id="433" r:id="rId8"/>
    <p:sldId id="434" r:id="rId9"/>
    <p:sldId id="435" r:id="rId10"/>
    <p:sldId id="441" r:id="rId11"/>
    <p:sldId id="436" r:id="rId12"/>
    <p:sldId id="437" r:id="rId13"/>
    <p:sldId id="438" r:id="rId14"/>
    <p:sldId id="439" r:id="rId1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60">
          <p15:clr>
            <a:srgbClr val="A4A3A4"/>
          </p15:clr>
        </p15:guide>
        <p15:guide id="2" orient="horz" pos="1618">
          <p15:clr>
            <a:srgbClr val="A4A3A4"/>
          </p15:clr>
        </p15:guide>
        <p15:guide id="3" orient="horz" pos="3177">
          <p15:clr>
            <a:srgbClr val="A4A3A4"/>
          </p15:clr>
        </p15:guide>
        <p15:guide id="4" orient="horz" pos="323">
          <p15:clr>
            <a:srgbClr val="A4A3A4"/>
          </p15:clr>
        </p15:guide>
        <p15:guide id="5" orient="horz" pos="3037">
          <p15:clr>
            <a:srgbClr val="A4A3A4"/>
          </p15:clr>
        </p15:guide>
        <p15:guide id="6" pos="5498">
          <p15:clr>
            <a:srgbClr val="A4A3A4"/>
          </p15:clr>
        </p15:guide>
        <p15:guide id="7" pos="28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1C24"/>
    <a:srgbClr val="0071C5"/>
    <a:srgbClr val="0033CC"/>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6736" autoAdjust="0"/>
    <p:restoredTop sz="94087" autoAdjust="0"/>
  </p:normalViewPr>
  <p:slideViewPr>
    <p:cSldViewPr snapToGrid="0">
      <p:cViewPr varScale="1">
        <p:scale>
          <a:sx n="119" d="100"/>
          <a:sy n="119" d="100"/>
        </p:scale>
        <p:origin x="1152" y="77"/>
      </p:cViewPr>
      <p:guideLst>
        <p:guide orient="horz" pos="760"/>
        <p:guide orient="horz" pos="1618"/>
        <p:guide orient="horz" pos="3177"/>
        <p:guide orient="horz" pos="323"/>
        <p:guide orient="horz" pos="3037"/>
        <p:guide pos="5498"/>
        <p:guide pos="287"/>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showGuides="1">
      <p:cViewPr varScale="1">
        <p:scale>
          <a:sx n="44" d="100"/>
          <a:sy n="44" d="100"/>
        </p:scale>
        <p:origin x="-1680"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t>Presentation Title</a:t>
            </a: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de-DE" smtClean="0"/>
              <a:t>July 30, 2013</a:t>
            </a:r>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dirty="0" smtClean="0"/>
              <a:t>Copyright © 2013 Intel. All rights reserved.</a:t>
            </a: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6CFA4E-18EB-6D49-8DE2-7A74038C2C1C}" type="slidenum">
              <a:rPr lang="en-US" smtClean="0"/>
              <a:pPr/>
              <a:t>‹#›</a:t>
            </a:fld>
            <a:endParaRPr lang="en-US" dirty="0"/>
          </a:p>
        </p:txBody>
      </p:sp>
    </p:spTree>
    <p:extLst>
      <p:ext uri="{BB962C8B-B14F-4D97-AF65-F5344CB8AC3E}">
        <p14:creationId xmlns:p14="http://schemas.microsoft.com/office/powerpoint/2010/main" val="912994123"/>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8" name="Kopfzeilenplatzhalt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000">
                <a:solidFill>
                  <a:schemeClr val="tx2"/>
                </a:solidFill>
                <a:latin typeface="Verdana" pitchFamily="34" charset="0"/>
                <a:ea typeface="Verdana" pitchFamily="34" charset="0"/>
                <a:cs typeface="Verdana" pitchFamily="34" charset="0"/>
              </a:defRPr>
            </a:lvl1pPr>
          </a:lstStyle>
          <a:p>
            <a:r>
              <a:rPr lang="de-DE" smtClean="0"/>
              <a:t>Presentation Title</a:t>
            </a:r>
            <a:endParaRPr lang="de-DE"/>
          </a:p>
        </p:txBody>
      </p:sp>
      <p:sp>
        <p:nvSpPr>
          <p:cNvPr id="9" name="Fußzeilenplatzhalter 8"/>
          <p:cNvSpPr>
            <a:spLocks noGrp="1"/>
          </p:cNvSpPr>
          <p:nvPr>
            <p:ph type="ftr" sz="quarter" idx="4"/>
          </p:nvPr>
        </p:nvSpPr>
        <p:spPr>
          <a:xfrm>
            <a:off x="0" y="8685213"/>
            <a:ext cx="2971800" cy="457200"/>
          </a:xfrm>
          <a:prstGeom prst="rect">
            <a:avLst/>
          </a:prstGeom>
        </p:spPr>
        <p:txBody>
          <a:bodyPr vert="horz" wrap="none" lIns="91440" tIns="45720" rIns="91440" bIns="45720" rtlCol="0" anchor="b"/>
          <a:lstStyle>
            <a:lvl1pPr algn="l">
              <a:defRPr sz="1000">
                <a:solidFill>
                  <a:schemeClr val="tx2"/>
                </a:solidFill>
                <a:latin typeface="Verdana" pitchFamily="34" charset="0"/>
                <a:ea typeface="Verdana" pitchFamily="34" charset="0"/>
                <a:cs typeface="Verdana" pitchFamily="34" charset="0"/>
              </a:defRPr>
            </a:lvl1pPr>
          </a:lstStyle>
          <a:p>
            <a:r>
              <a:rPr lang="en-US" dirty="0" smtClean="0"/>
              <a:t>Copyright © 2013 Intel. All rights reserved.</a:t>
            </a:r>
            <a:endParaRPr lang="de-DE" dirty="0"/>
          </a:p>
        </p:txBody>
      </p:sp>
      <p:sp>
        <p:nvSpPr>
          <p:cNvPr id="10" name="Datumsplatzhalter 9"/>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000">
                <a:solidFill>
                  <a:schemeClr val="tx2"/>
                </a:solidFill>
                <a:latin typeface="Verdana" pitchFamily="34" charset="0"/>
                <a:ea typeface="Verdana" pitchFamily="34" charset="0"/>
                <a:cs typeface="Verdana" pitchFamily="34" charset="0"/>
              </a:defRPr>
            </a:lvl1pPr>
          </a:lstStyle>
          <a:p>
            <a:r>
              <a:rPr lang="de-DE" smtClean="0"/>
              <a:t>July 30, 2013</a:t>
            </a:r>
            <a:endParaRPr lang="de-DE" dirty="0"/>
          </a:p>
        </p:txBody>
      </p:sp>
      <p:sp>
        <p:nvSpPr>
          <p:cNvPr id="11" name="Foliennummernplatzhalter 10"/>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000">
                <a:solidFill>
                  <a:schemeClr val="tx2"/>
                </a:solidFill>
                <a:latin typeface="Verdana" pitchFamily="34" charset="0"/>
                <a:ea typeface="Verdana" pitchFamily="34" charset="0"/>
                <a:cs typeface="Verdana" pitchFamily="34" charset="0"/>
              </a:defRPr>
            </a:lvl1pPr>
          </a:lstStyle>
          <a:p>
            <a:fld id="{4B2733B8-6D99-44C0-9DE1-FD1060550980}" type="slidenum">
              <a:rPr lang="de-DE" smtClean="0"/>
              <a:pPr/>
              <a:t>‹#›</a:t>
            </a:fld>
            <a:endParaRPr lang="de-DE"/>
          </a:p>
        </p:txBody>
      </p:sp>
      <p:sp>
        <p:nvSpPr>
          <p:cNvPr id="12" name="Notizenplatzhalt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dirty="0" smtClean="0"/>
              <a:t>Text durch Klicken hinzufügen</a:t>
            </a:r>
          </a:p>
        </p:txBody>
      </p:sp>
    </p:spTree>
    <p:extLst>
      <p:ext uri="{BB962C8B-B14F-4D97-AF65-F5344CB8AC3E}">
        <p14:creationId xmlns:p14="http://schemas.microsoft.com/office/powerpoint/2010/main" val="2608429223"/>
      </p:ext>
    </p:extLst>
  </p:cSld>
  <p:clrMap bg1="lt1" tx1="dk1" bg2="lt2" tx2="dk2" accent1="accent1" accent2="accent2" accent3="accent3" accent4="accent4" accent5="accent5" accent6="accent6" hlink="hlink" folHlink="folHlink"/>
  <p:hf/>
  <p:notesStyle>
    <a:lvl1pPr marL="0" algn="l" defTabSz="457200" rtl="0" eaLnBrk="1" latinLnBrk="0" hangingPunct="1">
      <a:defRPr sz="1000" kern="1200">
        <a:solidFill>
          <a:schemeClr val="tx2"/>
        </a:solidFill>
        <a:latin typeface="Verdana" pitchFamily="34" charset="0"/>
        <a:ea typeface="Verdana" pitchFamily="34" charset="0"/>
        <a:cs typeface="Verdana" pitchFamily="34" charset="0"/>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5613" y="2243191"/>
            <a:ext cx="7686686" cy="1102519"/>
          </a:xfrm>
        </p:spPr>
        <p:txBody>
          <a:bodyPr lIns="0" rIns="0" anchor="b" anchorCtr="0">
            <a:normAutofit/>
          </a:bodyPr>
          <a:lstStyle>
            <a:lvl1pPr>
              <a:defRPr sz="2800" baseline="0">
                <a:solidFill>
                  <a:schemeClr val="bg1"/>
                </a:solidFill>
                <a:latin typeface="Intel Clear" panose="020B0604020203020204" pitchFamily="34" charset="0"/>
                <a:ea typeface="Verdana" pitchFamily="34" charset="0"/>
                <a:cs typeface="Verdana" pitchFamily="34" charset="0"/>
              </a:defRPr>
            </a:lvl1pPr>
          </a:lstStyle>
          <a:p>
            <a:r>
              <a:rPr lang="en-US" dirty="0" smtClean="0"/>
              <a:t>28pt Title of Presentation</a:t>
            </a:r>
            <a:br>
              <a:rPr lang="en-US" dirty="0" smtClean="0"/>
            </a:br>
            <a:r>
              <a:rPr lang="en-US" dirty="0" smtClean="0"/>
              <a:t>Title of Presentation Line Two</a:t>
            </a:r>
            <a:endParaRPr lang="en-US" dirty="0"/>
          </a:p>
        </p:txBody>
      </p:sp>
      <p:sp>
        <p:nvSpPr>
          <p:cNvPr id="3" name="Subtitle 2"/>
          <p:cNvSpPr>
            <a:spLocks noGrp="1"/>
          </p:cNvSpPr>
          <p:nvPr>
            <p:ph type="subTitle" idx="1" hasCustomPrompt="1"/>
          </p:nvPr>
        </p:nvSpPr>
        <p:spPr>
          <a:xfrm>
            <a:off x="455613" y="3488724"/>
            <a:ext cx="6330212" cy="925360"/>
          </a:xfrm>
          <a:prstGeom prst="rect">
            <a:avLst/>
          </a:prstGeom>
        </p:spPr>
        <p:txBody>
          <a:bodyPr lIns="0" rIns="0">
            <a:normAutofit/>
          </a:bodyPr>
          <a:lstStyle>
            <a:lvl1pPr marL="0" indent="0" algn="l">
              <a:buNone/>
              <a:defRPr sz="1200" baseline="0">
                <a:solidFill>
                  <a:schemeClr val="bg1"/>
                </a:solidFill>
                <a:latin typeface="Intel Clear" panose="020B0604020203020204" pitchFamily="34" charset="0"/>
                <a:ea typeface="Verdana" pitchFamily="34" charset="0"/>
                <a:cs typeface="Verdan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12pt Subhead, Date, Etc.</a:t>
            </a:r>
            <a:endParaRPr lang="en-US" dirty="0"/>
          </a:p>
        </p:txBody>
      </p:sp>
      <p:pic>
        <p:nvPicPr>
          <p:cNvPr id="8" name="Picture 7" descr="int_lookins_hrz_rgb_wht_24.png"/>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36572" y="1447525"/>
            <a:ext cx="1969926" cy="579489"/>
          </a:xfrm>
          <a:prstGeom prst="rect">
            <a:avLst/>
          </a:prstGeom>
        </p:spPr>
      </p:pic>
      <p:pic>
        <p:nvPicPr>
          <p:cNvPr id="10" name="Picture 3" descr="W:\Clients\Intel\PRODUCTION\2012_13_Production\ASSETS_LOGOS_2012-13\Assets_Complete_2012-13\ PEEL AWAY\Intel_Peels\Intel_Peels_RGB\Peel_rgb_png\peel_rt_btm_drkBlue_rgb_216.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717535" y="4035643"/>
            <a:ext cx="1426464" cy="1102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9717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Bulle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57200" y="157222"/>
            <a:ext cx="8229600" cy="864000"/>
          </a:xfrm>
        </p:spPr>
        <p:txBody>
          <a:bodyPr>
            <a:normAutofit/>
          </a:bodyPr>
          <a:lstStyle>
            <a:lvl1pPr>
              <a:defRPr sz="2400">
                <a:latin typeface="Intel Clear" panose="020B0604020203020204" pitchFamily="34" charset="0"/>
              </a:defRPr>
            </a:lvl1pPr>
          </a:lstStyle>
          <a:p>
            <a:r>
              <a:rPr lang="de-DE" dirty="0" smtClean="0"/>
              <a:t>24pt Headline</a:t>
            </a:r>
            <a:endParaRPr lang="de-DE" dirty="0"/>
          </a:p>
        </p:txBody>
      </p:sp>
      <p:sp>
        <p:nvSpPr>
          <p:cNvPr id="3" name="Datumsplatzhalter 2"/>
          <p:cNvSpPr>
            <a:spLocks noGrp="1"/>
          </p:cNvSpPr>
          <p:nvPr>
            <p:ph type="dt" sz="half" idx="10"/>
          </p:nvPr>
        </p:nvSpPr>
        <p:spPr>
          <a:xfrm>
            <a:off x="457200" y="4767264"/>
            <a:ext cx="2133600" cy="273844"/>
          </a:xfrm>
          <a:prstGeom prst="rect">
            <a:avLst/>
          </a:prstGeom>
        </p:spPr>
        <p:txBody>
          <a:bodyPr/>
          <a:lstStyle>
            <a:lvl1pPr>
              <a:defRPr>
                <a:latin typeface="Intel Clear" panose="020B0604020203020204" pitchFamily="34" charset="0"/>
              </a:defRPr>
            </a:lvl1pPr>
          </a:lstStyle>
          <a:p>
            <a:endParaRPr lang="en-US" dirty="0"/>
          </a:p>
        </p:txBody>
      </p:sp>
      <p:sp>
        <p:nvSpPr>
          <p:cNvPr id="9" name="Textplatzhalter 8"/>
          <p:cNvSpPr>
            <a:spLocks noGrp="1"/>
          </p:cNvSpPr>
          <p:nvPr>
            <p:ph type="body" sz="quarter" idx="13"/>
          </p:nvPr>
        </p:nvSpPr>
        <p:spPr>
          <a:xfrm>
            <a:off x="455613" y="1198800"/>
            <a:ext cx="8229600" cy="3394800"/>
          </a:xfrm>
        </p:spPr>
        <p:txBody>
          <a:bodyPr/>
          <a:lstStyle>
            <a:lvl1pPr>
              <a:spcBef>
                <a:spcPts val="600"/>
              </a:spcBef>
              <a:defRPr>
                <a:latin typeface="Intel Clear" panose="020B0604020203020204" pitchFamily="34" charset="0"/>
              </a:defRPr>
            </a:lvl1pPr>
            <a:lvl2pPr marL="360000" indent="-180000">
              <a:spcBef>
                <a:spcPts val="300"/>
              </a:spcBef>
              <a:buFont typeface="Verdana" panose="020B0604030504040204" pitchFamily="34" charset="0"/>
              <a:buChar char="−"/>
              <a:defRPr>
                <a:latin typeface="Intel Clear" panose="020B0604020203020204" pitchFamily="34" charset="0"/>
              </a:defRPr>
            </a:lvl2pPr>
            <a:lvl3pPr marL="541338" indent="-180000">
              <a:spcBef>
                <a:spcPts val="300"/>
              </a:spcBef>
              <a:buFont typeface="Arial" panose="020B0604020202020204" pitchFamily="34" charset="0"/>
              <a:buChar char="»"/>
              <a:defRPr>
                <a:latin typeface="Intel Clear" panose="020B0604020203020204" pitchFamily="34" charset="0"/>
              </a:defRPr>
            </a:lvl3pPr>
            <a:lvl4pPr>
              <a:defRPr>
                <a:latin typeface="Intel Clear" panose="020B0604020203020204" pitchFamily="34" charset="0"/>
              </a:defRPr>
            </a:lvl4pPr>
            <a:lvl5pPr marL="900000" indent="-180000">
              <a:spcBef>
                <a:spcPts val="300"/>
              </a:spcBef>
              <a:defRPr sz="1200">
                <a:latin typeface="Intel Clear" panose="020B0604020203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369942297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vl1pPr>
          </a:lstStyle>
          <a:p>
            <a:r>
              <a:rPr lang="en-US" dirty="0" smtClean="0"/>
              <a:t>Click to edit Master title style</a:t>
            </a:r>
            <a:endParaRPr lang="en-US" dirty="0"/>
          </a:p>
        </p:txBody>
      </p:sp>
      <p:sp>
        <p:nvSpPr>
          <p:cNvPr id="3" name="Date Placeholder 2"/>
          <p:cNvSpPr>
            <a:spLocks noGrp="1"/>
          </p:cNvSpPr>
          <p:nvPr>
            <p:ph type="dt" sz="half" idx="10"/>
          </p:nvPr>
        </p:nvSpPr>
        <p:spPr>
          <a:xfrm>
            <a:off x="457200" y="4767264"/>
            <a:ext cx="2133600" cy="273844"/>
          </a:xfrm>
          <a:prstGeom prst="rect">
            <a:avLst/>
          </a:prstGeom>
        </p:spPr>
        <p:txBody>
          <a:bodyPr/>
          <a:lstStyle/>
          <a:p>
            <a:endParaRPr lang="en-US" dirty="0"/>
          </a:p>
        </p:txBody>
      </p:sp>
    </p:spTree>
    <p:extLst>
      <p:ext uri="{BB962C8B-B14F-4D97-AF65-F5344CB8AC3E}">
        <p14:creationId xmlns:p14="http://schemas.microsoft.com/office/powerpoint/2010/main" val="41371696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ack Cover">
    <p:bg>
      <p:bgPr>
        <a:solidFill>
          <a:schemeClr val="accent1"/>
        </a:solidFill>
        <a:effectLst/>
      </p:bgPr>
    </p:bg>
    <p:spTree>
      <p:nvGrpSpPr>
        <p:cNvPr id="1" name=""/>
        <p:cNvGrpSpPr/>
        <p:nvPr/>
      </p:nvGrpSpPr>
      <p:grpSpPr>
        <a:xfrm>
          <a:off x="0" y="0"/>
          <a:ext cx="0" cy="0"/>
          <a:chOff x="0" y="0"/>
          <a:chExt cx="0" cy="0"/>
        </a:xfrm>
      </p:grpSpPr>
      <p:pic>
        <p:nvPicPr>
          <p:cNvPr id="7" name="Picture 7" descr="Intel_LookInside_white.png"/>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3477432" y="1875130"/>
            <a:ext cx="2256638" cy="1386890"/>
          </a:xfrm>
          <a:prstGeom prst="rect">
            <a:avLst/>
          </a:prstGeom>
        </p:spPr>
      </p:pic>
    </p:spTree>
    <p:extLst>
      <p:ext uri="{BB962C8B-B14F-4D97-AF65-F5344CB8AC3E}">
        <p14:creationId xmlns:p14="http://schemas.microsoft.com/office/powerpoint/2010/main" val="241363680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Bulleted Text">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smtClean="0"/>
              <a:t>28pt Arial Headline</a:t>
            </a:r>
            <a:endParaRPr lang="en-US" dirty="0"/>
          </a:p>
        </p:txBody>
      </p:sp>
      <p:sp>
        <p:nvSpPr>
          <p:cNvPr id="9" name="Content Placeholder 8"/>
          <p:cNvSpPr>
            <a:spLocks noGrp="1"/>
          </p:cNvSpPr>
          <p:nvPr>
            <p:ph sz="quarter" idx="13" hasCustomPrompt="1"/>
          </p:nvPr>
        </p:nvSpPr>
        <p:spPr>
          <a:xfrm>
            <a:off x="455613" y="1203326"/>
            <a:ext cx="8228012" cy="3425825"/>
          </a:xfrm>
        </p:spPr>
        <p:txBody>
          <a:bodyPr/>
          <a:lstStyle>
            <a:lvl1pPr>
              <a:defRPr>
                <a:solidFill>
                  <a:srgbClr val="0071C5"/>
                </a:solidFill>
              </a:defRPr>
            </a:lvl1pPr>
            <a:lvl2pPr>
              <a:defRPr sz="1350">
                <a:solidFill>
                  <a:schemeClr val="tx2"/>
                </a:solidFill>
              </a:defRPr>
            </a:lvl2pPr>
            <a:lvl3pPr>
              <a:defRPr sz="1200">
                <a:solidFill>
                  <a:schemeClr val="tx2"/>
                </a:solidFill>
              </a:defRPr>
            </a:lvl3pPr>
            <a:lvl4pPr>
              <a:defRPr sz="1050">
                <a:solidFill>
                  <a:schemeClr val="tx2"/>
                </a:solidFill>
              </a:defRPr>
            </a:lvl4pPr>
            <a:lvl5pPr>
              <a:defRPr sz="900">
                <a:solidFill>
                  <a:schemeClr val="tx2"/>
                </a:solidFill>
              </a:defRPr>
            </a:lvl5pPr>
          </a:lstStyle>
          <a:p>
            <a:pPr lvl="0"/>
            <a:r>
              <a:rPr lang="en-US" dirty="0" smtClean="0"/>
              <a:t>18pt Arial body text</a:t>
            </a:r>
          </a:p>
          <a:p>
            <a:pPr lvl="1"/>
            <a:r>
              <a:rPr lang="en-US" dirty="0" smtClean="0"/>
              <a:t>18pt Arial bullet one</a:t>
            </a:r>
          </a:p>
          <a:p>
            <a:pPr lvl="2"/>
            <a:r>
              <a:rPr lang="en-US" dirty="0" smtClean="0"/>
              <a:t>16pt Arial sub-bullet</a:t>
            </a:r>
          </a:p>
          <a:p>
            <a:pPr lvl="3"/>
            <a:r>
              <a:rPr lang="en-US" dirty="0" smtClean="0"/>
              <a:t>14pt Arial fourth level</a:t>
            </a:r>
          </a:p>
          <a:p>
            <a:pPr lvl="4"/>
            <a:r>
              <a:rPr lang="en-US" dirty="0" smtClean="0"/>
              <a:t>12pt Arial fifth level</a:t>
            </a:r>
            <a:endParaRPr lang="en-US" dirty="0"/>
          </a:p>
        </p:txBody>
      </p:sp>
      <p:sp>
        <p:nvSpPr>
          <p:cNvPr id="5" name="Slide Number Placeholder 5"/>
          <p:cNvSpPr>
            <a:spLocks noGrp="1"/>
          </p:cNvSpPr>
          <p:nvPr>
            <p:ph type="sldNum" sz="quarter" idx="4"/>
          </p:nvPr>
        </p:nvSpPr>
        <p:spPr>
          <a:xfrm>
            <a:off x="6815202" y="4969684"/>
            <a:ext cx="2133600" cy="59597"/>
          </a:xfrm>
          <a:prstGeom prst="rect">
            <a:avLst/>
          </a:prstGeom>
        </p:spPr>
        <p:txBody>
          <a:bodyPr vert="horz" lIns="0" tIns="0" rIns="0" bIns="0" rtlCol="0" anchor="ctr"/>
          <a:lstStyle>
            <a:lvl1pPr algn="r">
              <a:defRPr sz="6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411512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7222"/>
            <a:ext cx="8229600" cy="864000"/>
          </a:xfrm>
          <a:prstGeom prst="rect">
            <a:avLst/>
          </a:prstGeom>
        </p:spPr>
        <p:txBody>
          <a:bodyPr vert="horz" lIns="0" tIns="0" rIns="0" bIns="0" rtlCol="0" anchor="t" anchorCtr="0">
            <a:normAutofit/>
          </a:bodyPr>
          <a:lstStyle/>
          <a:p>
            <a:r>
              <a:rPr lang="de-DE" dirty="0" smtClean="0"/>
              <a:t>Title</a:t>
            </a:r>
            <a:endParaRPr lang="en-US" dirty="0"/>
          </a:p>
        </p:txBody>
      </p:sp>
      <p:sp>
        <p:nvSpPr>
          <p:cNvPr id="7" name="Textplatzhalter 6"/>
          <p:cNvSpPr>
            <a:spLocks noGrp="1"/>
          </p:cNvSpPr>
          <p:nvPr>
            <p:ph type="body" idx="1"/>
          </p:nvPr>
        </p:nvSpPr>
        <p:spPr>
          <a:xfrm>
            <a:off x="457200" y="1200150"/>
            <a:ext cx="8229600" cy="3394075"/>
          </a:xfrm>
          <a:prstGeom prst="rect">
            <a:avLst/>
          </a:prstGeom>
        </p:spPr>
        <p:txBody>
          <a:bodyPr vert="horz" lIns="0" tIns="0" rIns="0" bIns="0" rtlCol="0">
            <a:normAutofit/>
          </a:bodyPr>
          <a:lstStyle/>
          <a:p>
            <a:pPr lvl="0"/>
            <a:r>
              <a:rPr lang="de-DE" dirty="0" smtClean="0"/>
              <a:t>First Level</a:t>
            </a:r>
          </a:p>
          <a:p>
            <a:pPr lvl="1"/>
            <a:r>
              <a:rPr lang="de-DE" dirty="0" smtClean="0"/>
              <a:t>2nd Level</a:t>
            </a:r>
          </a:p>
          <a:p>
            <a:pPr lvl="2"/>
            <a:r>
              <a:rPr lang="de-DE" dirty="0" smtClean="0"/>
              <a:t>3rd Level</a:t>
            </a:r>
          </a:p>
          <a:p>
            <a:pPr lvl="3"/>
            <a:r>
              <a:rPr lang="de-DE" dirty="0" smtClean="0"/>
              <a:t>4th Level</a:t>
            </a:r>
            <a:endParaRPr lang="de-DE" dirty="0"/>
          </a:p>
        </p:txBody>
      </p:sp>
      <p:pic>
        <p:nvPicPr>
          <p:cNvPr id="17" name="Picture 9" descr="int_lookins_hrz_rgb_wht_24.png"/>
          <p:cNvPicPr>
            <a:picLocks noChangeAspect="1"/>
          </p:cNvPicPr>
          <p:nvPr userDrawn="1"/>
        </p:nvPicPr>
        <p:blipFill rotWithShape="1">
          <a:blip r:embed="rId7" cstate="screen">
            <a:extLst>
              <a:ext uri="{28A0092B-C50C-407E-A947-70E740481C1C}">
                <a14:useLocalDpi xmlns:a14="http://schemas.microsoft.com/office/drawing/2010/main" val="0"/>
              </a:ext>
            </a:extLst>
          </a:blip>
          <a:srcRect r="53442"/>
          <a:stretch/>
        </p:blipFill>
        <p:spPr>
          <a:xfrm>
            <a:off x="8262870" y="4870585"/>
            <a:ext cx="355612" cy="224686"/>
          </a:xfrm>
          <a:prstGeom prst="rect">
            <a:avLst/>
          </a:prstGeom>
        </p:spPr>
      </p:pic>
      <p:cxnSp>
        <p:nvCxnSpPr>
          <p:cNvPr id="21" name="Straight Connector 10"/>
          <p:cNvCxnSpPr/>
          <p:nvPr userDrawn="1"/>
        </p:nvCxnSpPr>
        <p:spPr>
          <a:xfrm>
            <a:off x="8725284" y="4890254"/>
            <a:ext cx="0" cy="178594"/>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userDrawn="1"/>
        </p:nvSpPr>
        <p:spPr>
          <a:xfrm>
            <a:off x="8894701" y="4932830"/>
            <a:ext cx="160300" cy="153888"/>
          </a:xfrm>
          <a:prstGeom prst="rect">
            <a:avLst/>
          </a:prstGeom>
          <a:noFill/>
        </p:spPr>
        <p:txBody>
          <a:bodyPr wrap="none" lIns="0" tIns="0" rIns="0" bIns="0" rtlCol="0">
            <a:spAutoFit/>
          </a:bodyPr>
          <a:lstStyle/>
          <a:p>
            <a:fld id="{65EB30B0-69BD-4D92-9D9A-F41BE21D436C}" type="slidenum">
              <a:rPr lang="en-US" sz="1000" smtClean="0">
                <a:solidFill>
                  <a:schemeClr val="bg1"/>
                </a:solidFill>
                <a:latin typeface="Intel Clear" panose="020B0604020203020204" pitchFamily="34" charset="0"/>
                <a:cs typeface="Neo Sans Intel"/>
              </a:rPr>
              <a:t>‹#›</a:t>
            </a:fld>
            <a:endParaRPr lang="en-US" sz="1000" dirty="0" smtClean="0">
              <a:solidFill>
                <a:schemeClr val="bg1"/>
              </a:solidFill>
              <a:latin typeface="Intel Clear" panose="020B0604020203020204" pitchFamily="34" charset="0"/>
              <a:cs typeface="Neo Sans Intel"/>
            </a:endParaRPr>
          </a:p>
        </p:txBody>
      </p:sp>
    </p:spTree>
    <p:extLst>
      <p:ext uri="{BB962C8B-B14F-4D97-AF65-F5344CB8AC3E}">
        <p14:creationId xmlns:p14="http://schemas.microsoft.com/office/powerpoint/2010/main" val="3786227823"/>
      </p:ext>
    </p:extLst>
  </p:cSld>
  <p:clrMap bg1="lt1" tx1="dk1" bg2="lt2" tx2="dk2" accent1="accent1" accent2="accent2" accent3="accent3" accent4="accent4" accent5="accent5" accent6="accent6" hlink="hlink" folHlink="folHlink"/>
  <p:sldLayoutIdLst>
    <p:sldLayoutId id="2147483649" r:id="rId1"/>
    <p:sldLayoutId id="2147483669" r:id="rId2"/>
    <p:sldLayoutId id="2147483654" r:id="rId3"/>
    <p:sldLayoutId id="2147483666" r:id="rId4"/>
    <p:sldLayoutId id="2147483671" r:id="rId5"/>
  </p:sldLayoutIdLst>
  <p:timing>
    <p:tnLst>
      <p:par>
        <p:cTn id="1" dur="indefinite" restart="never" nodeType="tmRoot"/>
      </p:par>
    </p:tnLst>
  </p:timing>
  <p:hf hdr="0" ftr="0" dt="0"/>
  <p:txStyles>
    <p:titleStyle>
      <a:lvl1pPr algn="l" defTabSz="457200" rtl="0" eaLnBrk="1" latinLnBrk="0" hangingPunct="1">
        <a:spcBef>
          <a:spcPct val="0"/>
        </a:spcBef>
        <a:buNone/>
        <a:defRPr sz="2800" kern="1200">
          <a:solidFill>
            <a:schemeClr val="accent1"/>
          </a:solidFill>
          <a:latin typeface="Intel Clear" panose="020B0604020203020204" pitchFamily="34" charset="0"/>
          <a:ea typeface="Verdana" pitchFamily="34" charset="0"/>
          <a:cs typeface="Verdana" pitchFamily="34" charset="0"/>
        </a:defRPr>
      </a:lvl1pPr>
    </p:titleStyle>
    <p:bodyStyle>
      <a:lvl1pPr marL="180000" indent="-180000" algn="l" defTabSz="457200" rtl="0" eaLnBrk="1" latinLnBrk="0" hangingPunct="1">
        <a:spcBef>
          <a:spcPts val="1200"/>
        </a:spcBef>
        <a:spcAft>
          <a:spcPts val="0"/>
        </a:spcAft>
        <a:buFont typeface="Wingdings" pitchFamily="2" charset="2"/>
        <a:buChar char="§"/>
        <a:defRPr sz="1800" b="0" kern="1200">
          <a:solidFill>
            <a:schemeClr val="tx2"/>
          </a:solidFill>
          <a:latin typeface="Intel Clear" panose="020B0604020203020204" pitchFamily="34" charset="0"/>
          <a:ea typeface="Verdana" pitchFamily="34" charset="0"/>
          <a:cs typeface="Verdana" pitchFamily="34" charset="0"/>
        </a:defRPr>
      </a:lvl1pPr>
      <a:lvl2pPr marL="360000" indent="-180000" algn="l" defTabSz="457200" rtl="0" eaLnBrk="1" latinLnBrk="0" hangingPunct="1">
        <a:spcBef>
          <a:spcPts val="900"/>
        </a:spcBef>
        <a:buFont typeface="Wingdings" charset="2"/>
        <a:buChar char="§"/>
        <a:tabLst/>
        <a:defRPr sz="1600" kern="1200" baseline="0">
          <a:solidFill>
            <a:schemeClr val="tx2"/>
          </a:solidFill>
          <a:latin typeface="Intel Clear" panose="020B0604020203020204" pitchFamily="34" charset="0"/>
          <a:ea typeface="Verdana" pitchFamily="34" charset="0"/>
          <a:cs typeface="Verdana" pitchFamily="34" charset="0"/>
        </a:defRPr>
      </a:lvl2pPr>
      <a:lvl3pPr marL="541338" indent="-180000" algn="l" defTabSz="457200" rtl="0" eaLnBrk="1" latinLnBrk="0" hangingPunct="1">
        <a:spcBef>
          <a:spcPts val="600"/>
        </a:spcBef>
        <a:buFont typeface="Symbol" pitchFamily="18" charset="2"/>
        <a:buChar char="-"/>
        <a:defRPr sz="1400" kern="1200" baseline="0">
          <a:solidFill>
            <a:schemeClr val="tx2"/>
          </a:solidFill>
          <a:latin typeface="Intel Clear" panose="020B0604020203020204" pitchFamily="34" charset="0"/>
          <a:ea typeface="Verdana" pitchFamily="34" charset="0"/>
          <a:cs typeface="Verdana" pitchFamily="34" charset="0"/>
        </a:defRPr>
      </a:lvl3pPr>
      <a:lvl4pPr marL="720725" indent="-180000" algn="l" defTabSz="457200" rtl="0" eaLnBrk="1" latinLnBrk="0" hangingPunct="1">
        <a:spcBef>
          <a:spcPts val="300"/>
        </a:spcBef>
        <a:buClr>
          <a:schemeClr val="tx2"/>
        </a:buClr>
        <a:buFont typeface="Arial" pitchFamily="34" charset="0"/>
        <a:buChar char="»"/>
        <a:defRPr sz="1200" kern="1200" baseline="0">
          <a:solidFill>
            <a:schemeClr val="tx2"/>
          </a:solidFill>
          <a:latin typeface="Intel Clear" panose="020B0604020203020204" pitchFamily="34" charset="0"/>
          <a:ea typeface="Verdana" pitchFamily="34" charset="0"/>
          <a:cs typeface="Verdana" pitchFamily="34" charset="0"/>
        </a:defRPr>
      </a:lvl4pPr>
      <a:lvl5pPr marL="1319213" indent="-228600" algn="l" defTabSz="457200" rtl="0" eaLnBrk="1" latinLnBrk="0" hangingPunct="1">
        <a:spcBef>
          <a:spcPct val="20000"/>
        </a:spcBef>
        <a:buFont typeface="Arial"/>
        <a:buChar char="»"/>
        <a:defRPr sz="1400" kern="1200">
          <a:solidFill>
            <a:schemeClr val="tx2"/>
          </a:solidFill>
          <a:latin typeface="Verdana" pitchFamily="34" charset="0"/>
          <a:ea typeface="Verdana" pitchFamily="34" charset="0"/>
          <a:cs typeface="Verdana"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oleObject" Target="../embeddings/oleObject2.bin"/><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9.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EE2556C5-CE8C-6547-B838-EA80C61A4AF7}" type="slidenum">
              <a:rPr lang="en-US" smtClean="0"/>
              <a:pPr/>
              <a:t>1</a:t>
            </a:fld>
            <a:endParaRPr lang="en-US" dirty="0"/>
          </a:p>
        </p:txBody>
      </p:sp>
      <p:sp>
        <p:nvSpPr>
          <p:cNvPr id="7" name="Title 1"/>
          <p:cNvSpPr txBox="1">
            <a:spLocks/>
          </p:cNvSpPr>
          <p:nvPr/>
        </p:nvSpPr>
        <p:spPr>
          <a:xfrm>
            <a:off x="724205" y="2366143"/>
            <a:ext cx="7443518" cy="867175"/>
          </a:xfrm>
          <a:prstGeom prst="rect">
            <a:avLst/>
          </a:prstGeom>
        </p:spPr>
        <p:txBody>
          <a:bodyPr vert="horz" lIns="0" tIns="0" rIns="0" bIns="0" rtlCol="0" anchor="t" anchorCtr="0">
            <a:normAutofit/>
          </a:bodyPr>
          <a:lstStyle>
            <a:lvl1pPr algn="l" defTabSz="457200" rtl="0" eaLnBrk="1" latinLnBrk="0" hangingPunct="1">
              <a:spcBef>
                <a:spcPct val="0"/>
              </a:spcBef>
              <a:buNone/>
              <a:defRPr sz="2800" b="0" i="0" kern="1200" baseline="0">
                <a:solidFill>
                  <a:schemeClr val="tx2"/>
                </a:solidFill>
                <a:latin typeface="+mj-lt"/>
                <a:ea typeface="Verdana" pitchFamily="34" charset="0"/>
                <a:cs typeface="Arial" panose="020B0604020202020204" pitchFamily="34" charset="0"/>
              </a:defRPr>
            </a:lvl1pPr>
          </a:lstStyle>
          <a:p>
            <a:r>
              <a:rPr lang="en-US" sz="2400" dirty="0" smtClean="0">
                <a:solidFill>
                  <a:srgbClr val="002060"/>
                </a:solidFill>
              </a:rPr>
              <a:t>Options for the Multi-homed IPv6 PDU Session</a:t>
            </a:r>
            <a:endParaRPr lang="en-US" sz="2100" i="1" dirty="0">
              <a:solidFill>
                <a:srgbClr val="002060"/>
              </a:solidFill>
            </a:endParaRPr>
          </a:p>
        </p:txBody>
      </p:sp>
      <p:sp>
        <p:nvSpPr>
          <p:cNvPr id="8" name="Subtitle 2"/>
          <p:cNvSpPr txBox="1">
            <a:spLocks/>
          </p:cNvSpPr>
          <p:nvPr/>
        </p:nvSpPr>
        <p:spPr>
          <a:xfrm>
            <a:off x="1590479" y="3481848"/>
            <a:ext cx="6061620" cy="925360"/>
          </a:xfrm>
          <a:prstGeom prst="rect">
            <a:avLst/>
          </a:prstGeom>
        </p:spPr>
        <p:txBody>
          <a:bodyPr>
            <a:normAutofit/>
          </a:bodyPr>
          <a:lstStyle>
            <a:lvl1pPr marL="180000" indent="-180000" algn="l" defTabSz="457200" rtl="0" eaLnBrk="1" latinLnBrk="0" hangingPunct="1">
              <a:spcBef>
                <a:spcPts val="1200"/>
              </a:spcBef>
              <a:spcAft>
                <a:spcPts val="0"/>
              </a:spcAft>
              <a:buFont typeface="Wingdings" pitchFamily="2" charset="2"/>
              <a:buChar char="§"/>
              <a:defRPr sz="1800" b="0" kern="1200">
                <a:solidFill>
                  <a:schemeClr val="tx2"/>
                </a:solidFill>
                <a:latin typeface="Intel Clear" panose="020B0604020203020204" pitchFamily="34" charset="0"/>
                <a:ea typeface="Verdana" pitchFamily="34" charset="0"/>
                <a:cs typeface="Verdana" pitchFamily="34" charset="0"/>
              </a:defRPr>
            </a:lvl1pPr>
            <a:lvl2pPr marL="360000" indent="-180000" algn="l" defTabSz="457200" rtl="0" eaLnBrk="1" latinLnBrk="0" hangingPunct="1">
              <a:spcBef>
                <a:spcPts val="900"/>
              </a:spcBef>
              <a:buFont typeface="Wingdings" charset="2"/>
              <a:buChar char="§"/>
              <a:tabLst/>
              <a:defRPr sz="1600" kern="1200" baseline="0">
                <a:solidFill>
                  <a:schemeClr val="tx2"/>
                </a:solidFill>
                <a:latin typeface="Intel Clear" panose="020B0604020203020204" pitchFamily="34" charset="0"/>
                <a:ea typeface="Verdana" pitchFamily="34" charset="0"/>
                <a:cs typeface="Verdana" pitchFamily="34" charset="0"/>
              </a:defRPr>
            </a:lvl2pPr>
            <a:lvl3pPr marL="541338" indent="-180000" algn="l" defTabSz="457200" rtl="0" eaLnBrk="1" latinLnBrk="0" hangingPunct="1">
              <a:spcBef>
                <a:spcPts val="600"/>
              </a:spcBef>
              <a:buFont typeface="Symbol" pitchFamily="18" charset="2"/>
              <a:buChar char="-"/>
              <a:defRPr sz="1400" kern="1200" baseline="0">
                <a:solidFill>
                  <a:schemeClr val="tx2"/>
                </a:solidFill>
                <a:latin typeface="Intel Clear" panose="020B0604020203020204" pitchFamily="34" charset="0"/>
                <a:ea typeface="Verdana" pitchFamily="34" charset="0"/>
                <a:cs typeface="Verdana" pitchFamily="34" charset="0"/>
              </a:defRPr>
            </a:lvl3pPr>
            <a:lvl4pPr marL="720725" indent="-180000" algn="l" defTabSz="457200" rtl="0" eaLnBrk="1" latinLnBrk="0" hangingPunct="1">
              <a:spcBef>
                <a:spcPts val="300"/>
              </a:spcBef>
              <a:buClr>
                <a:schemeClr val="tx2"/>
              </a:buClr>
              <a:buFont typeface="Arial" pitchFamily="34" charset="0"/>
              <a:buChar char="»"/>
              <a:defRPr sz="1200" kern="1200" baseline="0">
                <a:solidFill>
                  <a:schemeClr val="tx2"/>
                </a:solidFill>
                <a:latin typeface="Intel Clear" panose="020B0604020203020204" pitchFamily="34" charset="0"/>
                <a:ea typeface="Verdana" pitchFamily="34" charset="0"/>
                <a:cs typeface="Verdana" pitchFamily="34" charset="0"/>
              </a:defRPr>
            </a:lvl4pPr>
            <a:lvl5pPr marL="1319213" indent="-228600" algn="l" defTabSz="457200" rtl="0" eaLnBrk="1" latinLnBrk="0" hangingPunct="1">
              <a:spcBef>
                <a:spcPct val="20000"/>
              </a:spcBef>
              <a:buFont typeface="Arial"/>
              <a:buChar char="»"/>
              <a:defRPr sz="1400" kern="1200">
                <a:solidFill>
                  <a:schemeClr val="tx2"/>
                </a:solidFill>
                <a:latin typeface="Verdana" pitchFamily="34" charset="0"/>
                <a:ea typeface="Verdana" pitchFamily="34" charset="0"/>
                <a:cs typeface="Verdana"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dirty="0" smtClean="0">
                <a:solidFill>
                  <a:srgbClr val="002060"/>
                </a:solidFill>
              </a:rPr>
              <a:t>Intel</a:t>
            </a:r>
          </a:p>
          <a:p>
            <a:pPr marL="0" indent="0" algn="ctr">
              <a:buNone/>
            </a:pPr>
            <a:r>
              <a:rPr lang="en-US" smtClean="0">
                <a:solidFill>
                  <a:srgbClr val="002060"/>
                </a:solidFill>
              </a:rPr>
              <a:t>S2-172265</a:t>
            </a:r>
            <a:endParaRPr lang="en-US" dirty="0" smtClean="0">
              <a:solidFill>
                <a:srgbClr val="002060"/>
              </a:solidFill>
            </a:endParaRPr>
          </a:p>
        </p:txBody>
      </p:sp>
      <p:sp>
        <p:nvSpPr>
          <p:cNvPr id="9" name="Subtitle 2"/>
          <p:cNvSpPr txBox="1">
            <a:spLocks/>
          </p:cNvSpPr>
          <p:nvPr/>
        </p:nvSpPr>
        <p:spPr>
          <a:xfrm>
            <a:off x="5692656" y="196655"/>
            <a:ext cx="3170622" cy="274993"/>
          </a:xfrm>
          <a:prstGeom prst="rect">
            <a:avLst/>
          </a:prstGeom>
        </p:spPr>
        <p:txBody>
          <a:bodyPr>
            <a:normAutofit/>
          </a:bodyPr>
          <a:lstStyle>
            <a:lvl1pPr marL="180000" indent="-180000" algn="l" defTabSz="457200" rtl="0" eaLnBrk="1" latinLnBrk="0" hangingPunct="1">
              <a:spcBef>
                <a:spcPts val="1200"/>
              </a:spcBef>
              <a:spcAft>
                <a:spcPts val="0"/>
              </a:spcAft>
              <a:buFont typeface="Wingdings" pitchFamily="2" charset="2"/>
              <a:buChar char="§"/>
              <a:defRPr sz="1800" b="0" kern="1200">
                <a:solidFill>
                  <a:schemeClr val="tx2"/>
                </a:solidFill>
                <a:latin typeface="Intel Clear" panose="020B0604020203020204" pitchFamily="34" charset="0"/>
                <a:ea typeface="Verdana" pitchFamily="34" charset="0"/>
                <a:cs typeface="Verdana" pitchFamily="34" charset="0"/>
              </a:defRPr>
            </a:lvl1pPr>
            <a:lvl2pPr marL="360000" indent="-180000" algn="l" defTabSz="457200" rtl="0" eaLnBrk="1" latinLnBrk="0" hangingPunct="1">
              <a:spcBef>
                <a:spcPts val="900"/>
              </a:spcBef>
              <a:buFont typeface="Wingdings" charset="2"/>
              <a:buChar char="§"/>
              <a:tabLst/>
              <a:defRPr sz="1600" kern="1200" baseline="0">
                <a:solidFill>
                  <a:schemeClr val="tx2"/>
                </a:solidFill>
                <a:latin typeface="Intel Clear" panose="020B0604020203020204" pitchFamily="34" charset="0"/>
                <a:ea typeface="Verdana" pitchFamily="34" charset="0"/>
                <a:cs typeface="Verdana" pitchFamily="34" charset="0"/>
              </a:defRPr>
            </a:lvl2pPr>
            <a:lvl3pPr marL="541338" indent="-180000" algn="l" defTabSz="457200" rtl="0" eaLnBrk="1" latinLnBrk="0" hangingPunct="1">
              <a:spcBef>
                <a:spcPts val="600"/>
              </a:spcBef>
              <a:buFont typeface="Symbol" pitchFamily="18" charset="2"/>
              <a:buChar char="-"/>
              <a:defRPr sz="1400" kern="1200" baseline="0">
                <a:solidFill>
                  <a:schemeClr val="tx2"/>
                </a:solidFill>
                <a:latin typeface="Intel Clear" panose="020B0604020203020204" pitchFamily="34" charset="0"/>
                <a:ea typeface="Verdana" pitchFamily="34" charset="0"/>
                <a:cs typeface="Verdana" pitchFamily="34" charset="0"/>
              </a:defRPr>
            </a:lvl3pPr>
            <a:lvl4pPr marL="720725" indent="-180000" algn="l" defTabSz="457200" rtl="0" eaLnBrk="1" latinLnBrk="0" hangingPunct="1">
              <a:spcBef>
                <a:spcPts val="300"/>
              </a:spcBef>
              <a:buClr>
                <a:schemeClr val="tx2"/>
              </a:buClr>
              <a:buFont typeface="Arial" pitchFamily="34" charset="0"/>
              <a:buChar char="»"/>
              <a:defRPr sz="1200" kern="1200" baseline="0">
                <a:solidFill>
                  <a:schemeClr val="tx2"/>
                </a:solidFill>
                <a:latin typeface="Intel Clear" panose="020B0604020203020204" pitchFamily="34" charset="0"/>
                <a:ea typeface="Verdana" pitchFamily="34" charset="0"/>
                <a:cs typeface="Verdana" pitchFamily="34" charset="0"/>
              </a:defRPr>
            </a:lvl4pPr>
            <a:lvl5pPr marL="1319213" indent="-228600" algn="l" defTabSz="457200" rtl="0" eaLnBrk="1" latinLnBrk="0" hangingPunct="1">
              <a:spcBef>
                <a:spcPct val="20000"/>
              </a:spcBef>
              <a:buFont typeface="Arial"/>
              <a:buChar char="»"/>
              <a:defRPr sz="1400" kern="1200">
                <a:solidFill>
                  <a:schemeClr val="tx2"/>
                </a:solidFill>
                <a:latin typeface="Verdana" pitchFamily="34" charset="0"/>
                <a:ea typeface="Verdana" pitchFamily="34" charset="0"/>
                <a:cs typeface="Verdana"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100" dirty="0" smtClean="0">
                <a:solidFill>
                  <a:srgbClr val="002060"/>
                </a:solidFill>
              </a:rPr>
              <a:t>3GPP SA2#120, Busan, Korea 27-31 March</a:t>
            </a:r>
            <a:endParaRPr lang="en-US" sz="1100" dirty="0">
              <a:solidFill>
                <a:srgbClr val="002060"/>
              </a:solidFill>
            </a:endParaRPr>
          </a:p>
        </p:txBody>
      </p:sp>
    </p:spTree>
    <p:extLst>
      <p:ext uri="{BB962C8B-B14F-4D97-AF65-F5344CB8AC3E}">
        <p14:creationId xmlns:p14="http://schemas.microsoft.com/office/powerpoint/2010/main" val="2821204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6000" y="143302"/>
            <a:ext cx="8304400" cy="399197"/>
          </a:xfrm>
        </p:spPr>
        <p:txBody>
          <a:bodyPr>
            <a:normAutofit/>
          </a:bodyPr>
          <a:lstStyle/>
          <a:p>
            <a:r>
              <a:rPr lang="en-US" sz="2400" dirty="0" smtClean="0"/>
              <a:t>Comments related to IETF RFC 7157 Scenario 2</a:t>
            </a:r>
            <a:endParaRPr lang="en-US" sz="2400" dirty="0"/>
          </a:p>
        </p:txBody>
      </p:sp>
      <p:sp>
        <p:nvSpPr>
          <p:cNvPr id="3" name="Content Placeholder 2"/>
          <p:cNvSpPr>
            <a:spLocks noGrp="1"/>
          </p:cNvSpPr>
          <p:nvPr>
            <p:ph sz="quarter" idx="13"/>
          </p:nvPr>
        </p:nvSpPr>
        <p:spPr>
          <a:xfrm>
            <a:off x="504749" y="728770"/>
            <a:ext cx="8124096" cy="4055731"/>
          </a:xfrm>
        </p:spPr>
        <p:txBody>
          <a:bodyPr>
            <a:normAutofit/>
          </a:bodyPr>
          <a:lstStyle/>
          <a:p>
            <a:r>
              <a:rPr lang="en-US" sz="1400" dirty="0" smtClean="0"/>
              <a:t>No </a:t>
            </a:r>
            <a:r>
              <a:rPr lang="en-US" sz="1400" dirty="0"/>
              <a:t>need for use of route </a:t>
            </a:r>
            <a:r>
              <a:rPr lang="en-US" sz="1400" dirty="0" smtClean="0"/>
              <a:t>preferences (</a:t>
            </a:r>
            <a:r>
              <a:rPr lang="en-US" sz="1400" i="1" dirty="0" err="1" smtClean="0"/>
              <a:t>Prf</a:t>
            </a:r>
            <a:r>
              <a:rPr lang="en-US" sz="1400" dirty="0" smtClean="0"/>
              <a:t>).</a:t>
            </a:r>
            <a:endParaRPr lang="fr-FR" sz="1400" dirty="0"/>
          </a:p>
          <a:p>
            <a:r>
              <a:rPr lang="en-US" sz="1400" dirty="0" smtClean="0"/>
              <a:t>Explicit </a:t>
            </a:r>
            <a:r>
              <a:rPr lang="en-US" sz="1400" dirty="0"/>
              <a:t>signaling of “linked” prefixes for the service continuity and combo scenarios.</a:t>
            </a:r>
            <a:endParaRPr lang="fr-FR" sz="1400" dirty="0"/>
          </a:p>
          <a:p>
            <a:r>
              <a:rPr lang="en-US" sz="1400" dirty="0" smtClean="0"/>
              <a:t>Centralized </a:t>
            </a:r>
            <a:r>
              <a:rPr lang="en-US" sz="1400" dirty="0"/>
              <a:t>source of RA signaling (i.e. from the “GW </a:t>
            </a:r>
            <a:r>
              <a:rPr lang="en-US" sz="1400" dirty="0" err="1"/>
              <a:t>rtr</a:t>
            </a:r>
            <a:r>
              <a:rPr lang="en-US" sz="1400" dirty="0"/>
              <a:t>” function), which implies lower volume of RA messages, as well as of C-plane configuration messages from the SMF.</a:t>
            </a:r>
            <a:endParaRPr lang="fr-FR" sz="1400" dirty="0"/>
          </a:p>
          <a:p>
            <a:r>
              <a:rPr lang="en-US" sz="1400" dirty="0" smtClean="0"/>
              <a:t>Preservation </a:t>
            </a:r>
            <a:r>
              <a:rPr lang="en-US" sz="1400" dirty="0"/>
              <a:t>of the point-to-point link between the UE and the network</a:t>
            </a:r>
            <a:r>
              <a:rPr lang="en-US" sz="1400" dirty="0" smtClean="0"/>
              <a:t>.</a:t>
            </a:r>
          </a:p>
          <a:p>
            <a:endParaRPr lang="en-US" sz="1400" dirty="0"/>
          </a:p>
          <a:p>
            <a:r>
              <a:rPr lang="en-US" sz="1400" dirty="0" smtClean="0"/>
              <a:t>The only drawback of this option is that it requires a new option in the RA message.</a:t>
            </a:r>
            <a:endParaRPr lang="fr-FR" sz="1400" dirty="0"/>
          </a:p>
          <a:p>
            <a:pPr lvl="2" hangingPunct="0"/>
            <a:endParaRPr lang="en-GB" sz="800" dirty="0" smtClean="0"/>
          </a:p>
        </p:txBody>
      </p:sp>
      <p:sp>
        <p:nvSpPr>
          <p:cNvPr id="4" name="Slide Number Placeholder 3"/>
          <p:cNvSpPr>
            <a:spLocks noGrp="1"/>
          </p:cNvSpPr>
          <p:nvPr>
            <p:ph type="sldNum" sz="quarter" idx="4"/>
          </p:nvPr>
        </p:nvSpPr>
        <p:spPr/>
        <p:txBody>
          <a:bodyPr/>
          <a:lstStyle/>
          <a:p>
            <a:fld id="{EE2556C5-CE8C-6547-B838-EA80C61A4AF7}" type="slidenum">
              <a:rPr lang="en-US" smtClean="0"/>
              <a:pPr/>
              <a:t>10</a:t>
            </a:fld>
            <a:endParaRPr lang="en-US" dirty="0"/>
          </a:p>
        </p:txBody>
      </p:sp>
    </p:spTree>
    <p:extLst>
      <p:ext uri="{BB962C8B-B14F-4D97-AF65-F5344CB8AC3E}">
        <p14:creationId xmlns:p14="http://schemas.microsoft.com/office/powerpoint/2010/main" val="1237324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6000" y="143302"/>
            <a:ext cx="8304400" cy="399197"/>
          </a:xfrm>
        </p:spPr>
        <p:txBody>
          <a:bodyPr>
            <a:normAutofit/>
          </a:bodyPr>
          <a:lstStyle/>
          <a:p>
            <a:r>
              <a:rPr lang="en-US" sz="2400" dirty="0" smtClean="0"/>
              <a:t>Proposal</a:t>
            </a:r>
            <a:endParaRPr lang="en-US" sz="2400" dirty="0"/>
          </a:p>
        </p:txBody>
      </p:sp>
      <p:sp>
        <p:nvSpPr>
          <p:cNvPr id="3" name="Content Placeholder 2"/>
          <p:cNvSpPr>
            <a:spLocks noGrp="1"/>
          </p:cNvSpPr>
          <p:nvPr>
            <p:ph sz="quarter" idx="13"/>
          </p:nvPr>
        </p:nvSpPr>
        <p:spPr>
          <a:xfrm>
            <a:off x="504749" y="728770"/>
            <a:ext cx="8124096" cy="4055731"/>
          </a:xfrm>
        </p:spPr>
        <p:txBody>
          <a:bodyPr>
            <a:normAutofit/>
          </a:bodyPr>
          <a:lstStyle/>
          <a:p>
            <a:r>
              <a:rPr lang="en-US" sz="1400" dirty="0" smtClean="0"/>
              <a:t>Define a new RA option for vendor specific content in the IETF that can be used by 3GPP</a:t>
            </a:r>
          </a:p>
          <a:p>
            <a:pPr lvl="1"/>
            <a:r>
              <a:rPr lang="en-US" sz="950" dirty="0" smtClean="0"/>
              <a:t>It is noted that the Vendor Specific Option (VSO) in IKEv2 is used in several occasions in TS 23.502</a:t>
            </a:r>
            <a:endParaRPr lang="en-US" sz="950" dirty="0"/>
          </a:p>
          <a:p>
            <a:r>
              <a:rPr lang="fr-FR" sz="1400" dirty="0" err="1" smtClean="0"/>
              <a:t>Consider</a:t>
            </a:r>
            <a:r>
              <a:rPr lang="fr-FR" sz="1400" dirty="0" smtClean="0"/>
              <a:t> </a:t>
            </a:r>
            <a:r>
              <a:rPr lang="fr-FR" sz="1400" dirty="0" err="1" smtClean="0"/>
              <a:t>adding</a:t>
            </a:r>
            <a:r>
              <a:rPr lang="fr-FR" sz="1400" dirty="0" smtClean="0"/>
              <a:t> RFC 7157 Scenario 2 mode of </a:t>
            </a:r>
            <a:r>
              <a:rPr lang="fr-FR" sz="1400" dirty="0" err="1" smtClean="0"/>
              <a:t>operation</a:t>
            </a:r>
            <a:r>
              <a:rPr lang="fr-FR" sz="1400" dirty="0" smtClean="0"/>
              <a:t> for the multi-</a:t>
            </a:r>
            <a:r>
              <a:rPr lang="fr-FR" sz="1400" dirty="0" err="1" smtClean="0"/>
              <a:t>homed</a:t>
            </a:r>
            <a:r>
              <a:rPr lang="fr-FR" sz="1400" dirty="0" smtClean="0"/>
              <a:t> IPv6 PDU Session in the 5G </a:t>
            </a:r>
            <a:r>
              <a:rPr lang="fr-FR" sz="1400" dirty="0" smtClean="0"/>
              <a:t>system</a:t>
            </a:r>
          </a:p>
          <a:p>
            <a:pPr marL="361338" lvl="2">
              <a:spcBef>
                <a:spcPts val="1200"/>
              </a:spcBef>
              <a:buFont typeface="Wingdings" pitchFamily="2" charset="2"/>
              <a:buChar char="§"/>
            </a:pPr>
            <a:r>
              <a:rPr lang="en-US" sz="1050" dirty="0" smtClean="0"/>
              <a:t>If this is agreeable, the authors will provide corresponding </a:t>
            </a:r>
            <a:r>
              <a:rPr lang="en-US" sz="1050" dirty="0" err="1" smtClean="0"/>
              <a:t>pCR</a:t>
            </a:r>
            <a:r>
              <a:rPr lang="en-US" sz="1050" smtClean="0"/>
              <a:t> in the next meeting</a:t>
            </a:r>
            <a:endParaRPr lang="en-US" sz="1050" dirty="0"/>
          </a:p>
          <a:p>
            <a:endParaRPr lang="fr-FR" sz="1400" dirty="0"/>
          </a:p>
        </p:txBody>
      </p:sp>
      <p:sp>
        <p:nvSpPr>
          <p:cNvPr id="4" name="Slide Number Placeholder 3"/>
          <p:cNvSpPr>
            <a:spLocks noGrp="1"/>
          </p:cNvSpPr>
          <p:nvPr>
            <p:ph type="sldNum" sz="quarter" idx="4"/>
          </p:nvPr>
        </p:nvSpPr>
        <p:spPr/>
        <p:txBody>
          <a:bodyPr/>
          <a:lstStyle/>
          <a:p>
            <a:fld id="{EE2556C5-CE8C-6547-B838-EA80C61A4AF7}" type="slidenum">
              <a:rPr lang="en-US" smtClean="0"/>
              <a:pPr/>
              <a:t>11</a:t>
            </a:fld>
            <a:endParaRPr lang="en-US" dirty="0"/>
          </a:p>
        </p:txBody>
      </p:sp>
    </p:spTree>
    <p:extLst>
      <p:ext uri="{BB962C8B-B14F-4D97-AF65-F5344CB8AC3E}">
        <p14:creationId xmlns:p14="http://schemas.microsoft.com/office/powerpoint/2010/main" val="1867805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749" y="143302"/>
            <a:ext cx="8304400" cy="399197"/>
          </a:xfrm>
        </p:spPr>
        <p:txBody>
          <a:bodyPr>
            <a:normAutofit/>
          </a:bodyPr>
          <a:lstStyle/>
          <a:p>
            <a:r>
              <a:rPr lang="en-US" sz="2400" dirty="0" smtClean="0"/>
              <a:t>Summary</a:t>
            </a:r>
            <a:endParaRPr lang="en-US" sz="2400" dirty="0"/>
          </a:p>
        </p:txBody>
      </p:sp>
      <p:sp>
        <p:nvSpPr>
          <p:cNvPr id="3" name="Content Placeholder 2"/>
          <p:cNvSpPr>
            <a:spLocks noGrp="1"/>
          </p:cNvSpPr>
          <p:nvPr>
            <p:ph sz="quarter" idx="13"/>
          </p:nvPr>
        </p:nvSpPr>
        <p:spPr>
          <a:xfrm>
            <a:off x="504749" y="861060"/>
            <a:ext cx="8124096" cy="3923441"/>
          </a:xfrm>
        </p:spPr>
        <p:txBody>
          <a:bodyPr>
            <a:normAutofit/>
          </a:bodyPr>
          <a:lstStyle/>
          <a:p>
            <a:pPr hangingPunct="0"/>
            <a:r>
              <a:rPr lang="en-GB" dirty="0" smtClean="0"/>
              <a:t>The multi-homed IPv6 PDU </a:t>
            </a:r>
            <a:r>
              <a:rPr lang="en-GB" dirty="0"/>
              <a:t>Session is </a:t>
            </a:r>
            <a:r>
              <a:rPr lang="en-GB" dirty="0" smtClean="0"/>
              <a:t>one of the main Session Management features in the 5G System</a:t>
            </a:r>
            <a:endParaRPr lang="en-GB" dirty="0"/>
          </a:p>
          <a:p>
            <a:pPr hangingPunct="0"/>
            <a:r>
              <a:rPr lang="en-GB" dirty="0" smtClean="0"/>
              <a:t>The current assumptions are:</a:t>
            </a:r>
          </a:p>
          <a:p>
            <a:pPr lvl="1" hangingPunct="0"/>
            <a:r>
              <a:rPr lang="en-GB" dirty="0" smtClean="0"/>
              <a:t>It is based on so-called “Scenario 1” in IETF RFC 7157</a:t>
            </a:r>
            <a:endParaRPr lang="en-GB" dirty="0"/>
          </a:p>
          <a:p>
            <a:pPr lvl="1" hangingPunct="0"/>
            <a:r>
              <a:rPr lang="en-GB" dirty="0"/>
              <a:t>It </a:t>
            </a:r>
            <a:r>
              <a:rPr lang="en-GB" dirty="0" smtClean="0"/>
              <a:t>relies on IETF RFC 4191 to influence the selection of the source address in the UE</a:t>
            </a:r>
          </a:p>
          <a:p>
            <a:pPr lvl="1" hangingPunct="0"/>
            <a:r>
              <a:rPr lang="en-GB" dirty="0"/>
              <a:t>Each IPv6 prefix in the </a:t>
            </a:r>
            <a:r>
              <a:rPr lang="en-GB" dirty="0" err="1"/>
              <a:t>multihomed</a:t>
            </a:r>
            <a:r>
              <a:rPr lang="en-GB" dirty="0"/>
              <a:t> PDU </a:t>
            </a:r>
            <a:r>
              <a:rPr lang="en-GB" dirty="0" smtClean="0"/>
              <a:t>Session is </a:t>
            </a:r>
            <a:r>
              <a:rPr lang="en-GB" dirty="0"/>
              <a:t>associated with an SSC mode. However, only the SSC mode for the first IPv6 prefix is signalled, whereas all IPv6 prefixes that are assigned subsequently are assumed to have SSC mode 3</a:t>
            </a:r>
          </a:p>
          <a:p>
            <a:pPr hangingPunct="0"/>
            <a:r>
              <a:rPr lang="en-GB" dirty="0" smtClean="0"/>
              <a:t>This contribution proposes to investigate</a:t>
            </a:r>
          </a:p>
          <a:p>
            <a:pPr lvl="1" hangingPunct="0"/>
            <a:r>
              <a:rPr lang="en-GB" dirty="0"/>
              <a:t>The actual support in existing IETF </a:t>
            </a:r>
            <a:r>
              <a:rPr lang="en-GB" dirty="0" smtClean="0"/>
              <a:t>RFCs</a:t>
            </a:r>
          </a:p>
          <a:p>
            <a:pPr lvl="1" hangingPunct="0"/>
            <a:r>
              <a:rPr lang="en-GB" dirty="0" smtClean="0"/>
              <a:t>The </a:t>
            </a:r>
            <a:r>
              <a:rPr lang="en-GB" dirty="0"/>
              <a:t>consequences on the 5G </a:t>
            </a:r>
            <a:r>
              <a:rPr lang="en-GB" dirty="0" smtClean="0"/>
              <a:t>system in </a:t>
            </a:r>
            <a:r>
              <a:rPr lang="en-GB" dirty="0"/>
              <a:t>terms of </a:t>
            </a:r>
            <a:r>
              <a:rPr lang="en-GB" dirty="0" smtClean="0"/>
              <a:t>signalling and the limitations in use</a:t>
            </a:r>
            <a:endParaRPr lang="en-GB" dirty="0"/>
          </a:p>
          <a:p>
            <a:pPr hangingPunct="0"/>
            <a:r>
              <a:rPr lang="en-GB" sz="1850" dirty="0" smtClean="0"/>
              <a:t>Proposal</a:t>
            </a:r>
            <a:endParaRPr lang="en-GB" sz="1850" dirty="0"/>
          </a:p>
          <a:p>
            <a:pPr lvl="1" hangingPunct="0"/>
            <a:endParaRPr lang="en-GB" dirty="0"/>
          </a:p>
        </p:txBody>
      </p:sp>
      <p:sp>
        <p:nvSpPr>
          <p:cNvPr id="4" name="Slide Number Placeholder 3"/>
          <p:cNvSpPr>
            <a:spLocks noGrp="1"/>
          </p:cNvSpPr>
          <p:nvPr>
            <p:ph type="sldNum" sz="quarter" idx="4"/>
          </p:nvPr>
        </p:nvSpPr>
        <p:spPr/>
        <p:txBody>
          <a:bodyPr/>
          <a:lstStyle/>
          <a:p>
            <a:fld id="{EE2556C5-CE8C-6547-B838-EA80C61A4AF7}" type="slidenum">
              <a:rPr lang="en-US" smtClean="0"/>
              <a:pPr/>
              <a:t>2</a:t>
            </a:fld>
            <a:endParaRPr lang="en-US" dirty="0"/>
          </a:p>
        </p:txBody>
      </p:sp>
    </p:spTree>
    <p:extLst>
      <p:ext uri="{BB962C8B-B14F-4D97-AF65-F5344CB8AC3E}">
        <p14:creationId xmlns:p14="http://schemas.microsoft.com/office/powerpoint/2010/main" val="2709792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749" y="143302"/>
            <a:ext cx="8304400" cy="399197"/>
          </a:xfrm>
        </p:spPr>
        <p:txBody>
          <a:bodyPr>
            <a:normAutofit/>
          </a:bodyPr>
          <a:lstStyle/>
          <a:p>
            <a:r>
              <a:rPr lang="en-US" sz="2400" dirty="0" smtClean="0"/>
              <a:t>Use cases for Multi-homed IPv6 PDU Sessions</a:t>
            </a:r>
            <a:endParaRPr lang="en-US" sz="2400" dirty="0"/>
          </a:p>
        </p:txBody>
      </p:sp>
      <p:sp>
        <p:nvSpPr>
          <p:cNvPr id="3" name="Content Placeholder 2"/>
          <p:cNvSpPr>
            <a:spLocks noGrp="1"/>
          </p:cNvSpPr>
          <p:nvPr>
            <p:ph sz="quarter" idx="13"/>
          </p:nvPr>
        </p:nvSpPr>
        <p:spPr>
          <a:xfrm>
            <a:off x="320041" y="2636520"/>
            <a:ext cx="4046220" cy="2147981"/>
          </a:xfrm>
        </p:spPr>
        <p:txBody>
          <a:bodyPr>
            <a:normAutofit fontScale="55000" lnSpcReduction="20000"/>
          </a:bodyPr>
          <a:lstStyle/>
          <a:p>
            <a:pPr hangingPunct="0"/>
            <a:r>
              <a:rPr lang="en-GB" sz="2500" dirty="0" smtClean="0"/>
              <a:t>Concurrent access to remote and local DN</a:t>
            </a:r>
            <a:endParaRPr lang="en-GB" sz="2500" dirty="0"/>
          </a:p>
          <a:p>
            <a:pPr lvl="1" hangingPunct="0"/>
            <a:r>
              <a:rPr lang="en-GB" sz="1600" dirty="0"/>
              <a:t>PDU Session associated with multiple IPv6 prefixes</a:t>
            </a:r>
          </a:p>
          <a:p>
            <a:pPr lvl="1" hangingPunct="0"/>
            <a:r>
              <a:rPr lang="en-GB" sz="1600" dirty="0"/>
              <a:t>A "common" UPF referred to as "branching point“ that steers the UL traffic towards one or the other IP anchor based on the Source Prefix of the </a:t>
            </a:r>
            <a:r>
              <a:rPr lang="en-GB" sz="1600" dirty="0" smtClean="0"/>
              <a:t>uplink packet</a:t>
            </a:r>
            <a:endParaRPr lang="en-GB" sz="1600" dirty="0"/>
          </a:p>
          <a:p>
            <a:pPr lvl="1" hangingPunct="0"/>
            <a:r>
              <a:rPr lang="en-GB" sz="1600" dirty="0"/>
              <a:t>RFC 4191 is used to configure rules into </a:t>
            </a:r>
            <a:r>
              <a:rPr lang="en-GB" sz="1600" dirty="0" smtClean="0"/>
              <a:t>UE </a:t>
            </a:r>
            <a:r>
              <a:rPr lang="en-GB" sz="1600" dirty="0"/>
              <a:t>to influence the selection of the source address. This corresponds to Scenario 1 defined in IETF RFC 7157 "IPv6 </a:t>
            </a:r>
            <a:r>
              <a:rPr lang="en-GB" sz="1600" dirty="0" err="1"/>
              <a:t>Multihoming</a:t>
            </a:r>
            <a:r>
              <a:rPr lang="en-GB" sz="1600" dirty="0"/>
              <a:t> without Network Address Translation“</a:t>
            </a:r>
          </a:p>
          <a:p>
            <a:pPr lvl="1" hangingPunct="0"/>
            <a:r>
              <a:rPr lang="en-GB" sz="1600" dirty="0" smtClean="0"/>
              <a:t>Can be </a:t>
            </a:r>
            <a:r>
              <a:rPr lang="en-GB" sz="1600" dirty="0"/>
              <a:t>used to support concurrent access to a local service (e.g. local </a:t>
            </a:r>
            <a:r>
              <a:rPr lang="en-GB" sz="1600" dirty="0" smtClean="0"/>
              <a:t>MEC </a:t>
            </a:r>
            <a:r>
              <a:rPr lang="en-GB" sz="1600" dirty="0"/>
              <a:t>server) and the Internet</a:t>
            </a:r>
          </a:p>
          <a:p>
            <a:pPr lvl="1" hangingPunct="0"/>
            <a:r>
              <a:rPr lang="en-GB" sz="1600" dirty="0"/>
              <a:t>A branching point for a given PDU Session may be inserted or removed by the SMF on the fly</a:t>
            </a:r>
          </a:p>
        </p:txBody>
      </p:sp>
      <p:sp>
        <p:nvSpPr>
          <p:cNvPr id="4" name="Slide Number Placeholder 3"/>
          <p:cNvSpPr>
            <a:spLocks noGrp="1"/>
          </p:cNvSpPr>
          <p:nvPr>
            <p:ph type="sldNum" sz="quarter" idx="4"/>
          </p:nvPr>
        </p:nvSpPr>
        <p:spPr/>
        <p:txBody>
          <a:bodyPr/>
          <a:lstStyle/>
          <a:p>
            <a:fld id="{EE2556C5-CE8C-6547-B838-EA80C61A4AF7}" type="slidenum">
              <a:rPr lang="en-US" smtClean="0"/>
              <a:pPr/>
              <a:t>3</a:t>
            </a:fld>
            <a:endParaRPr lang="en-US" dirty="0"/>
          </a:p>
        </p:txBody>
      </p:sp>
      <p:sp>
        <p:nvSpPr>
          <p:cNvPr id="11" name="Content Placeholder 2"/>
          <p:cNvSpPr txBox="1">
            <a:spLocks/>
          </p:cNvSpPr>
          <p:nvPr/>
        </p:nvSpPr>
        <p:spPr>
          <a:xfrm>
            <a:off x="4762929" y="2584613"/>
            <a:ext cx="4046220" cy="2315621"/>
          </a:xfrm>
          <a:prstGeom prst="rect">
            <a:avLst/>
          </a:prstGeom>
        </p:spPr>
        <p:txBody>
          <a:bodyPr vert="horz" lIns="0" tIns="0" rIns="0" bIns="0" rtlCol="0">
            <a:normAutofit/>
          </a:bodyPr>
          <a:lstStyle>
            <a:lvl1pPr marL="180000" indent="-180000" algn="l" defTabSz="457200" rtl="0" eaLnBrk="1" latinLnBrk="0" hangingPunct="1">
              <a:spcBef>
                <a:spcPts val="1200"/>
              </a:spcBef>
              <a:spcAft>
                <a:spcPts val="0"/>
              </a:spcAft>
              <a:buFont typeface="Wingdings" pitchFamily="2" charset="2"/>
              <a:buChar char="§"/>
              <a:defRPr sz="1800" b="0" kern="1200">
                <a:solidFill>
                  <a:srgbClr val="0071C5"/>
                </a:solidFill>
                <a:latin typeface="Intel Clear" panose="020B0604020203020204" pitchFamily="34" charset="0"/>
                <a:ea typeface="Verdana" pitchFamily="34" charset="0"/>
                <a:cs typeface="Verdana" pitchFamily="34" charset="0"/>
              </a:defRPr>
            </a:lvl1pPr>
            <a:lvl2pPr marL="360000" indent="-180000" algn="l" defTabSz="457200" rtl="0" eaLnBrk="1" latinLnBrk="0" hangingPunct="1">
              <a:spcBef>
                <a:spcPts val="900"/>
              </a:spcBef>
              <a:buFont typeface="Wingdings" charset="2"/>
              <a:buChar char="§"/>
              <a:tabLst/>
              <a:defRPr sz="1350" kern="1200" baseline="0">
                <a:solidFill>
                  <a:schemeClr val="tx2"/>
                </a:solidFill>
                <a:latin typeface="Intel Clear" panose="020B0604020203020204" pitchFamily="34" charset="0"/>
                <a:ea typeface="Verdana" pitchFamily="34" charset="0"/>
                <a:cs typeface="Verdana" pitchFamily="34" charset="0"/>
              </a:defRPr>
            </a:lvl2pPr>
            <a:lvl3pPr marL="541338" indent="-180000" algn="l" defTabSz="457200" rtl="0" eaLnBrk="1" latinLnBrk="0" hangingPunct="1">
              <a:spcBef>
                <a:spcPts val="600"/>
              </a:spcBef>
              <a:buFont typeface="Symbol" pitchFamily="18" charset="2"/>
              <a:buChar char="-"/>
              <a:defRPr sz="1200" kern="1200" baseline="0">
                <a:solidFill>
                  <a:schemeClr val="tx2"/>
                </a:solidFill>
                <a:latin typeface="Intel Clear" panose="020B0604020203020204" pitchFamily="34" charset="0"/>
                <a:ea typeface="Verdana" pitchFamily="34" charset="0"/>
                <a:cs typeface="Verdana" pitchFamily="34" charset="0"/>
              </a:defRPr>
            </a:lvl3pPr>
            <a:lvl4pPr marL="720725" indent="-180000" algn="l" defTabSz="457200" rtl="0" eaLnBrk="1" latinLnBrk="0" hangingPunct="1">
              <a:spcBef>
                <a:spcPts val="300"/>
              </a:spcBef>
              <a:buClr>
                <a:schemeClr val="tx2"/>
              </a:buClr>
              <a:buFont typeface="Arial" pitchFamily="34" charset="0"/>
              <a:buChar char="»"/>
              <a:defRPr sz="1050" kern="1200" baseline="0">
                <a:solidFill>
                  <a:schemeClr val="tx2"/>
                </a:solidFill>
                <a:latin typeface="Intel Clear" panose="020B0604020203020204" pitchFamily="34" charset="0"/>
                <a:ea typeface="Verdana" pitchFamily="34" charset="0"/>
                <a:cs typeface="Verdana" pitchFamily="34" charset="0"/>
              </a:defRPr>
            </a:lvl4pPr>
            <a:lvl5pPr marL="1319213" indent="-228600" algn="l" defTabSz="457200" rtl="0" eaLnBrk="1" latinLnBrk="0" hangingPunct="1">
              <a:spcBef>
                <a:spcPct val="20000"/>
              </a:spcBef>
              <a:buFont typeface="Arial"/>
              <a:buChar char="»"/>
              <a:defRPr sz="900" kern="1200">
                <a:solidFill>
                  <a:schemeClr val="tx2"/>
                </a:solidFill>
                <a:latin typeface="Verdana" pitchFamily="34" charset="0"/>
                <a:ea typeface="Verdana" pitchFamily="34" charset="0"/>
                <a:cs typeface="Verdana"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hangingPunct="0"/>
            <a:r>
              <a:rPr lang="en-GB" sz="1400" dirty="0" smtClean="0"/>
              <a:t>Service continuity</a:t>
            </a:r>
            <a:endParaRPr lang="en-GB" sz="1400" dirty="0"/>
          </a:p>
          <a:p>
            <a:pPr lvl="1" hangingPunct="0"/>
            <a:r>
              <a:rPr lang="en-GB" sz="800" dirty="0" smtClean="0"/>
              <a:t>Same as left-hand side, except that it is used to support make-before-break session and service </a:t>
            </a:r>
            <a:r>
              <a:rPr lang="en-GB" sz="800" dirty="0"/>
              <a:t>continuity </a:t>
            </a:r>
            <a:r>
              <a:rPr lang="en-GB" sz="800" dirty="0" smtClean="0"/>
              <a:t>mode 3 (SSC mode 3)</a:t>
            </a:r>
          </a:p>
          <a:p>
            <a:pPr lvl="1" hangingPunct="0"/>
            <a:endParaRPr lang="en-GB" sz="800" dirty="0" smtClean="0"/>
          </a:p>
        </p:txBody>
      </p:sp>
      <p:graphicFrame>
        <p:nvGraphicFramePr>
          <p:cNvPr id="14" name="Object 13"/>
          <p:cNvGraphicFramePr>
            <a:graphicFrameLocks noChangeAspect="1"/>
          </p:cNvGraphicFramePr>
          <p:nvPr>
            <p:extLst>
              <p:ext uri="{D42A27DB-BD31-4B8C-83A1-F6EECF244321}">
                <p14:modId xmlns:p14="http://schemas.microsoft.com/office/powerpoint/2010/main" val="1802610550"/>
              </p:ext>
            </p:extLst>
          </p:nvPr>
        </p:nvGraphicFramePr>
        <p:xfrm>
          <a:off x="4888259" y="665021"/>
          <a:ext cx="4174183" cy="1701491"/>
        </p:xfrm>
        <a:graphic>
          <a:graphicData uri="http://schemas.openxmlformats.org/presentationml/2006/ole">
            <mc:AlternateContent xmlns:mc="http://schemas.openxmlformats.org/markup-compatibility/2006">
              <mc:Choice xmlns:v="urn:schemas-microsoft-com:vml" Requires="v">
                <p:oleObj spid="_x0000_s40115" name="Picture" r:id="rId3" imgW="4378133" imgH="1777217" progId="Word.Picture.8">
                  <p:embed/>
                </p:oleObj>
              </mc:Choice>
              <mc:Fallback>
                <p:oleObj name="Picture" r:id="rId3" imgW="4378133" imgH="1777217" progId="Word.Picture.8">
                  <p:embed/>
                  <p:pic>
                    <p:nvPicPr>
                      <p:cNvPr id="0" name="Object 1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8259" y="665021"/>
                        <a:ext cx="4174183" cy="1701491"/>
                      </a:xfrm>
                      <a:prstGeom prst="rect">
                        <a:avLst/>
                      </a:prstGeom>
                      <a:noFill/>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2669591337"/>
              </p:ext>
            </p:extLst>
          </p:nvPr>
        </p:nvGraphicFramePr>
        <p:xfrm>
          <a:off x="295516" y="700627"/>
          <a:ext cx="4297111" cy="1754535"/>
        </p:xfrm>
        <a:graphic>
          <a:graphicData uri="http://schemas.openxmlformats.org/presentationml/2006/ole">
            <mc:AlternateContent xmlns:mc="http://schemas.openxmlformats.org/markup-compatibility/2006">
              <mc:Choice xmlns:v="urn:schemas-microsoft-com:vml" Requires="v">
                <p:oleObj spid="_x0000_s40116" name="Picture" r:id="rId5" imgW="4798052" imgH="1947418" progId="Word.Picture.8">
                  <p:embed/>
                </p:oleObj>
              </mc:Choice>
              <mc:Fallback>
                <p:oleObj name="Picture" r:id="rId5" imgW="4798052" imgH="1947418" progId="Word.Picture.8">
                  <p:embed/>
                  <p:pic>
                    <p:nvPicPr>
                      <p:cNvPr id="0" name="Object 1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5516" y="700627"/>
                        <a:ext cx="4297111" cy="1754535"/>
                      </a:xfrm>
                      <a:prstGeom prst="rect">
                        <a:avLst/>
                      </a:prstGeom>
                      <a:noFill/>
                    </p:spPr>
                  </p:pic>
                </p:oleObj>
              </mc:Fallback>
            </mc:AlternateContent>
          </a:graphicData>
        </a:graphic>
      </p:graphicFrame>
    </p:spTree>
    <p:extLst>
      <p:ext uri="{BB962C8B-B14F-4D97-AF65-F5344CB8AC3E}">
        <p14:creationId xmlns:p14="http://schemas.microsoft.com/office/powerpoint/2010/main" val="3472706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749" y="143302"/>
            <a:ext cx="8304400" cy="399197"/>
          </a:xfrm>
        </p:spPr>
        <p:txBody>
          <a:bodyPr>
            <a:normAutofit/>
          </a:bodyPr>
          <a:lstStyle/>
          <a:p>
            <a:r>
              <a:rPr lang="en-US" sz="2400" dirty="0" smtClean="0"/>
              <a:t>Relationship to IETF RFC 7157 Scenario 1</a:t>
            </a:r>
            <a:endParaRPr lang="en-US" sz="2400" dirty="0"/>
          </a:p>
        </p:txBody>
      </p:sp>
      <p:sp>
        <p:nvSpPr>
          <p:cNvPr id="3" name="Content Placeholder 2"/>
          <p:cNvSpPr>
            <a:spLocks noGrp="1"/>
          </p:cNvSpPr>
          <p:nvPr>
            <p:ph sz="quarter" idx="13"/>
          </p:nvPr>
        </p:nvSpPr>
        <p:spPr>
          <a:xfrm>
            <a:off x="320040" y="2918051"/>
            <a:ext cx="8518271" cy="1866450"/>
          </a:xfrm>
        </p:spPr>
        <p:txBody>
          <a:bodyPr>
            <a:normAutofit/>
          </a:bodyPr>
          <a:lstStyle/>
          <a:p>
            <a:pPr hangingPunct="0"/>
            <a:r>
              <a:rPr lang="en-GB" sz="2400" dirty="0" smtClean="0"/>
              <a:t>Current assumption: based on RFC 7157 Scenario 1</a:t>
            </a:r>
            <a:endParaRPr lang="en-GB" sz="2400" dirty="0"/>
          </a:p>
          <a:p>
            <a:pPr lvl="1" hangingPunct="0"/>
            <a:r>
              <a:rPr lang="en-GB" sz="1600" dirty="0" smtClean="0"/>
              <a:t>“rtr1” and “rtr2” reside in the UPFs serving as PDU Session Anchors</a:t>
            </a:r>
            <a:endParaRPr lang="en-GB" sz="1600" dirty="0"/>
          </a:p>
          <a:p>
            <a:pPr lvl="1" hangingPunct="0"/>
            <a:r>
              <a:rPr lang="en-GB" sz="1600" dirty="0" smtClean="0"/>
              <a:t>Route Information Option (RIO) defined in RFC </a:t>
            </a:r>
            <a:r>
              <a:rPr lang="en-GB" sz="1600" dirty="0"/>
              <a:t>4191 is used </a:t>
            </a:r>
            <a:r>
              <a:rPr lang="en-GB" sz="1600" dirty="0" smtClean="0"/>
              <a:t>by each “</a:t>
            </a:r>
            <a:r>
              <a:rPr lang="en-GB" sz="1600" dirty="0" err="1" smtClean="0"/>
              <a:t>rtr</a:t>
            </a:r>
            <a:r>
              <a:rPr lang="en-GB" sz="1600" dirty="0" smtClean="0"/>
              <a:t>” to advertise destination </a:t>
            </a:r>
            <a:r>
              <a:rPr lang="en-GB" sz="1600" dirty="0" smtClean="0">
                <a:solidFill>
                  <a:srgbClr val="FF0000"/>
                </a:solidFill>
              </a:rPr>
              <a:t>prefixes</a:t>
            </a:r>
            <a:r>
              <a:rPr lang="en-GB" sz="1600" dirty="0" smtClean="0"/>
              <a:t>, associated with </a:t>
            </a:r>
            <a:r>
              <a:rPr lang="en-GB" sz="1600" dirty="0" smtClean="0">
                <a:solidFill>
                  <a:srgbClr val="FF0000"/>
                </a:solidFill>
              </a:rPr>
              <a:t>Route Lifetime </a:t>
            </a:r>
            <a:r>
              <a:rPr lang="en-GB" sz="1600" dirty="0" smtClean="0"/>
              <a:t>and a route preference (</a:t>
            </a:r>
            <a:r>
              <a:rPr lang="en-GB" sz="1600" dirty="0" err="1" smtClean="0">
                <a:solidFill>
                  <a:srgbClr val="FF0000"/>
                </a:solidFill>
              </a:rPr>
              <a:t>Prf</a:t>
            </a:r>
            <a:r>
              <a:rPr lang="en-GB" sz="1600" dirty="0" smtClean="0"/>
              <a:t>) that can take one of three possible values (High, Medium (Default), or Low)</a:t>
            </a:r>
            <a:endParaRPr lang="en-GB" sz="1600" dirty="0"/>
          </a:p>
        </p:txBody>
      </p:sp>
      <p:sp>
        <p:nvSpPr>
          <p:cNvPr id="4" name="Slide Number Placeholder 3"/>
          <p:cNvSpPr>
            <a:spLocks noGrp="1"/>
          </p:cNvSpPr>
          <p:nvPr>
            <p:ph type="sldNum" sz="quarter" idx="4"/>
          </p:nvPr>
        </p:nvSpPr>
        <p:spPr/>
        <p:txBody>
          <a:bodyPr/>
          <a:lstStyle/>
          <a:p>
            <a:fld id="{EE2556C5-CE8C-6547-B838-EA80C61A4AF7}" type="slidenum">
              <a:rPr lang="en-US" smtClean="0"/>
              <a:pPr/>
              <a:t>4</a:t>
            </a:fld>
            <a:endParaRPr lang="en-US" dirty="0"/>
          </a:p>
        </p:txBody>
      </p:sp>
      <p:pic>
        <p:nvPicPr>
          <p:cNvPr id="6" name="Picture 5"/>
          <p:cNvPicPr>
            <a:picLocks noChangeAspect="1"/>
          </p:cNvPicPr>
          <p:nvPr/>
        </p:nvPicPr>
        <p:blipFill>
          <a:blip r:embed="rId2"/>
          <a:stretch>
            <a:fillRect/>
          </a:stretch>
        </p:blipFill>
        <p:spPr>
          <a:xfrm>
            <a:off x="405315" y="632517"/>
            <a:ext cx="3875672" cy="2077602"/>
          </a:xfrm>
          <a:prstGeom prst="rect">
            <a:avLst/>
          </a:prstGeom>
        </p:spPr>
      </p:pic>
      <p:pic>
        <p:nvPicPr>
          <p:cNvPr id="8" name="Picture 7"/>
          <p:cNvPicPr>
            <a:picLocks noChangeAspect="1"/>
          </p:cNvPicPr>
          <p:nvPr/>
        </p:nvPicPr>
        <p:blipFill>
          <a:blip r:embed="rId3"/>
          <a:stretch>
            <a:fillRect/>
          </a:stretch>
        </p:blipFill>
        <p:spPr>
          <a:xfrm>
            <a:off x="4579175" y="913759"/>
            <a:ext cx="4147530" cy="1633032"/>
          </a:xfrm>
          <a:prstGeom prst="rect">
            <a:avLst/>
          </a:prstGeom>
        </p:spPr>
      </p:pic>
    </p:spTree>
    <p:extLst>
      <p:ext uri="{BB962C8B-B14F-4D97-AF65-F5344CB8AC3E}">
        <p14:creationId xmlns:p14="http://schemas.microsoft.com/office/powerpoint/2010/main" val="205376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749" y="143302"/>
            <a:ext cx="8304400" cy="399197"/>
          </a:xfrm>
        </p:spPr>
        <p:txBody>
          <a:bodyPr>
            <a:normAutofit/>
          </a:bodyPr>
          <a:lstStyle/>
          <a:p>
            <a:r>
              <a:rPr lang="en-US" sz="2400" dirty="0" smtClean="0"/>
              <a:t>How to use RIO in Scenario 1? (1/2)</a:t>
            </a:r>
            <a:endParaRPr lang="en-US" sz="2400" dirty="0"/>
          </a:p>
        </p:txBody>
      </p:sp>
      <p:sp>
        <p:nvSpPr>
          <p:cNvPr id="3" name="Content Placeholder 2"/>
          <p:cNvSpPr>
            <a:spLocks noGrp="1"/>
          </p:cNvSpPr>
          <p:nvPr>
            <p:ph sz="quarter" idx="13"/>
          </p:nvPr>
        </p:nvSpPr>
        <p:spPr>
          <a:xfrm>
            <a:off x="504749" y="728770"/>
            <a:ext cx="8124096" cy="4055731"/>
          </a:xfrm>
        </p:spPr>
        <p:txBody>
          <a:bodyPr>
            <a:normAutofit fontScale="92500" lnSpcReduction="20000"/>
          </a:bodyPr>
          <a:lstStyle/>
          <a:p>
            <a:r>
              <a:rPr lang="en-US" sz="1400" dirty="0"/>
              <a:t>1a. Concurrent access to local and remote Data Network:</a:t>
            </a:r>
            <a:endParaRPr lang="fr-FR" sz="1400" dirty="0"/>
          </a:p>
          <a:p>
            <a:pPr lvl="2"/>
            <a:r>
              <a:rPr lang="en-US" dirty="0"/>
              <a:t>1) the PDU Session Anchor providing access to the local DN advertises the route(s) to the local network with a higher </a:t>
            </a:r>
            <a:r>
              <a:rPr lang="en-US" dirty="0" smtClean="0"/>
              <a:t>preference than </a:t>
            </a:r>
            <a:r>
              <a:rPr lang="en-US" dirty="0"/>
              <a:t>the other router (e.g. the </a:t>
            </a:r>
            <a:r>
              <a:rPr lang="en-US" i="1" dirty="0" err="1"/>
              <a:t>Prf</a:t>
            </a:r>
            <a:r>
              <a:rPr lang="en-US" dirty="0"/>
              <a:t> parameter set to ”Medium (default)“).</a:t>
            </a:r>
            <a:endParaRPr lang="fr-FR" dirty="0"/>
          </a:p>
          <a:p>
            <a:pPr lvl="2"/>
            <a:r>
              <a:rPr lang="en-US" dirty="0"/>
              <a:t>2) the PDU Session Anchor providing access to the remote DN advertises the route(s) (or a single ”default“ route) to the remote network with the </a:t>
            </a:r>
            <a:r>
              <a:rPr lang="en-US" i="1" dirty="0" err="1"/>
              <a:t>Prf</a:t>
            </a:r>
            <a:r>
              <a:rPr lang="en-US" dirty="0"/>
              <a:t> parameter set to “Low” </a:t>
            </a:r>
            <a:r>
              <a:rPr lang="en-US" dirty="0" smtClean="0"/>
              <a:t>preference.</a:t>
            </a:r>
            <a:endParaRPr lang="fr-FR" dirty="0"/>
          </a:p>
          <a:p>
            <a:pPr lvl="2"/>
            <a:r>
              <a:rPr lang="en-US" dirty="0" smtClean="0"/>
              <a:t>Based </a:t>
            </a:r>
            <a:r>
              <a:rPr lang="en-US" dirty="0"/>
              <a:t>on this information, for all traffic destined to the local DN (as identified by the advertised route(s)) the UE will choose the router in the ”local“ PDU Session Anchor. Choosing the router automatically determines the source IPv6 prefix that the UE must use with this traffic.</a:t>
            </a:r>
            <a:endParaRPr lang="fr-FR" dirty="0"/>
          </a:p>
          <a:p>
            <a:r>
              <a:rPr lang="en-US" dirty="0"/>
              <a:t> </a:t>
            </a:r>
            <a:r>
              <a:rPr lang="en-US" sz="1400" dirty="0"/>
              <a:t>1b. Service Continuity:</a:t>
            </a:r>
            <a:endParaRPr lang="fr-FR" sz="1400" dirty="0"/>
          </a:p>
          <a:p>
            <a:pPr lvl="2"/>
            <a:r>
              <a:rPr lang="en-US" dirty="0"/>
              <a:t>When the SMF configures the new PDU Session Anchor 2, the SMF requests the two PDU Session Anchors to send a Router Advertisement to the UE as follows:</a:t>
            </a:r>
            <a:endParaRPr lang="fr-FR" dirty="0"/>
          </a:p>
          <a:p>
            <a:pPr lvl="2"/>
            <a:r>
              <a:rPr lang="en-US" dirty="0"/>
              <a:t>1) PDU Session Anchor 2 sends a RA including the same route information as the one that was previously advertised by PDU Session Anchor 1, however, with a route </a:t>
            </a:r>
            <a:r>
              <a:rPr lang="en-US" dirty="0" smtClean="0"/>
              <a:t>preference that </a:t>
            </a:r>
            <a:r>
              <a:rPr lang="en-US" dirty="0"/>
              <a:t>is raised by one degree (e.g. ”High“ if the previous one was ”Medium (default)“).</a:t>
            </a:r>
            <a:endParaRPr lang="fr-FR" dirty="0"/>
          </a:p>
          <a:p>
            <a:pPr lvl="2"/>
            <a:r>
              <a:rPr lang="en-US" dirty="0"/>
              <a:t>2) At the same time, PDU Session Anchor 1 is configured to send a new RA message advertising the same route(s) as previously with the same (”Medium (default)“) </a:t>
            </a:r>
            <a:r>
              <a:rPr lang="en-US" dirty="0" smtClean="0"/>
              <a:t>preference, </a:t>
            </a:r>
            <a:r>
              <a:rPr lang="en-US" dirty="0"/>
              <a:t>but this time with a </a:t>
            </a:r>
            <a:r>
              <a:rPr lang="en-US" i="1" dirty="0"/>
              <a:t>Route Lifetime</a:t>
            </a:r>
            <a:r>
              <a:rPr lang="en-US" dirty="0"/>
              <a:t> parameter set to a value that corresponds to the time duration the network is willing to keep the old prefix alive</a:t>
            </a:r>
            <a:r>
              <a:rPr lang="en-US" dirty="0" smtClean="0"/>
              <a:t>.</a:t>
            </a:r>
          </a:p>
          <a:p>
            <a:pPr lvl="2"/>
            <a:r>
              <a:rPr lang="en-US" dirty="0"/>
              <a:t>Once </a:t>
            </a:r>
            <a:r>
              <a:rPr lang="en-US" dirty="0" smtClean="0"/>
              <a:t>PDU </a:t>
            </a:r>
            <a:r>
              <a:rPr lang="en-US" dirty="0"/>
              <a:t>Session Anchor </a:t>
            </a:r>
            <a:r>
              <a:rPr lang="en-US" dirty="0" smtClean="0"/>
              <a:t>1 </a:t>
            </a:r>
            <a:r>
              <a:rPr lang="en-US" dirty="0"/>
              <a:t>is released, the SMF configures the remaining </a:t>
            </a:r>
            <a:r>
              <a:rPr lang="en-US" dirty="0" smtClean="0"/>
              <a:t>PDU </a:t>
            </a:r>
            <a:r>
              <a:rPr lang="en-US" dirty="0"/>
              <a:t>Session Anchor </a:t>
            </a:r>
            <a:r>
              <a:rPr lang="en-US" dirty="0" smtClean="0"/>
              <a:t>2 </a:t>
            </a:r>
            <a:r>
              <a:rPr lang="en-US" dirty="0"/>
              <a:t>to send a new RA message that is identical to the previous, except that the preference </a:t>
            </a:r>
            <a:r>
              <a:rPr lang="en-US" dirty="0" smtClean="0"/>
              <a:t>is </a:t>
            </a:r>
            <a:r>
              <a:rPr lang="en-US" u="sng" dirty="0"/>
              <a:t>decreased by one degree </a:t>
            </a:r>
            <a:r>
              <a:rPr lang="en-US" dirty="0"/>
              <a:t>(i.e. set to ”Medium (default)“ instead of “High“). The reason for this is that the route preference parameter (</a:t>
            </a:r>
            <a:r>
              <a:rPr lang="en-US" i="1" dirty="0" err="1"/>
              <a:t>Prf</a:t>
            </a:r>
            <a:r>
              <a:rPr lang="en-US" dirty="0"/>
              <a:t> in RFC 4191) supports only three values (Low, Medium (default), and High). In order to cope with future relocation of the </a:t>
            </a:r>
            <a:r>
              <a:rPr lang="en-US" dirty="0" smtClean="0"/>
              <a:t>PDU </a:t>
            </a:r>
            <a:r>
              <a:rPr lang="en-US" dirty="0"/>
              <a:t>Session Anchor, the SMF needs to lower the preference of the advertised ”local“ route(s</a:t>
            </a:r>
            <a:r>
              <a:rPr lang="en-US" dirty="0" smtClean="0"/>
              <a:t>).</a:t>
            </a:r>
            <a:endParaRPr lang="fr-FR" dirty="0"/>
          </a:p>
          <a:p>
            <a:pPr lvl="2"/>
            <a:endParaRPr lang="fr-FR" dirty="0"/>
          </a:p>
          <a:p>
            <a:pPr lvl="2" hangingPunct="0"/>
            <a:endParaRPr lang="en-GB" sz="800" dirty="0" smtClean="0"/>
          </a:p>
        </p:txBody>
      </p:sp>
      <p:sp>
        <p:nvSpPr>
          <p:cNvPr id="4" name="Slide Number Placeholder 3"/>
          <p:cNvSpPr>
            <a:spLocks noGrp="1"/>
          </p:cNvSpPr>
          <p:nvPr>
            <p:ph type="sldNum" sz="quarter" idx="4"/>
          </p:nvPr>
        </p:nvSpPr>
        <p:spPr/>
        <p:txBody>
          <a:bodyPr/>
          <a:lstStyle/>
          <a:p>
            <a:fld id="{EE2556C5-CE8C-6547-B838-EA80C61A4AF7}" type="slidenum">
              <a:rPr lang="en-US" smtClean="0"/>
              <a:pPr/>
              <a:t>5</a:t>
            </a:fld>
            <a:endParaRPr lang="en-US" dirty="0"/>
          </a:p>
        </p:txBody>
      </p:sp>
    </p:spTree>
    <p:extLst>
      <p:ext uri="{BB962C8B-B14F-4D97-AF65-F5344CB8AC3E}">
        <p14:creationId xmlns:p14="http://schemas.microsoft.com/office/powerpoint/2010/main" val="1266854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749" y="143302"/>
            <a:ext cx="8304400" cy="399197"/>
          </a:xfrm>
        </p:spPr>
        <p:txBody>
          <a:bodyPr>
            <a:normAutofit/>
          </a:bodyPr>
          <a:lstStyle/>
          <a:p>
            <a:r>
              <a:rPr lang="en-US" sz="2400" dirty="0" smtClean="0"/>
              <a:t>How to use RIO in Scenario 1? (2/2)</a:t>
            </a:r>
            <a:endParaRPr lang="en-US" sz="2400" dirty="0"/>
          </a:p>
        </p:txBody>
      </p:sp>
      <p:sp>
        <p:nvSpPr>
          <p:cNvPr id="3" name="Content Placeholder 2"/>
          <p:cNvSpPr>
            <a:spLocks noGrp="1"/>
          </p:cNvSpPr>
          <p:nvPr>
            <p:ph sz="quarter" idx="13"/>
          </p:nvPr>
        </p:nvSpPr>
        <p:spPr>
          <a:xfrm>
            <a:off x="504749" y="2541494"/>
            <a:ext cx="8124096" cy="2243007"/>
          </a:xfrm>
        </p:spPr>
        <p:txBody>
          <a:bodyPr>
            <a:normAutofit fontScale="92500" lnSpcReduction="20000"/>
          </a:bodyPr>
          <a:lstStyle/>
          <a:p>
            <a:pPr hangingPunct="0"/>
            <a:r>
              <a:rPr lang="en-US" sz="1400" dirty="0" smtClean="0"/>
              <a:t>1c. Concurrent access and Service Continuity combo:</a:t>
            </a:r>
            <a:endParaRPr lang="fr-FR" sz="1400" dirty="0"/>
          </a:p>
          <a:p>
            <a:pPr lvl="2"/>
            <a:r>
              <a:rPr lang="en-US" sz="1100" dirty="0"/>
              <a:t>When the SMF configures the new ”local“ PDU Session Anchor ”L2“, the SMF requests the two ”local“ PDU Session Anchors to send a Router Advertisement to the UE as follows:</a:t>
            </a:r>
            <a:endParaRPr lang="fr-FR" sz="1100" dirty="0"/>
          </a:p>
          <a:p>
            <a:pPr lvl="2"/>
            <a:r>
              <a:rPr lang="en-US" sz="1100" dirty="0"/>
              <a:t>1) PDU Session Anchor ”L2“ sends a RA </a:t>
            </a:r>
            <a:r>
              <a:rPr lang="en-US" sz="1100" dirty="0" smtClean="0"/>
              <a:t>message including </a:t>
            </a:r>
            <a:r>
              <a:rPr lang="en-US" sz="1100" dirty="0"/>
              <a:t>the same route information as the one that was previously provided by ”local“ PDU Session Anchor “L1“, however, with a route </a:t>
            </a:r>
            <a:r>
              <a:rPr lang="en-US" sz="1100" dirty="0" smtClean="0"/>
              <a:t>preference that </a:t>
            </a:r>
            <a:r>
              <a:rPr lang="en-US" sz="1100" dirty="0"/>
              <a:t>is raised by one degree (e.g. </a:t>
            </a:r>
            <a:r>
              <a:rPr lang="en-US" sz="1100" i="1" dirty="0" err="1"/>
              <a:t>Prf</a:t>
            </a:r>
            <a:r>
              <a:rPr lang="en-US" sz="1100" dirty="0"/>
              <a:t> is set to ”High“ if the previous one was ”Medium (default)“).</a:t>
            </a:r>
            <a:endParaRPr lang="fr-FR" sz="1100" dirty="0"/>
          </a:p>
          <a:p>
            <a:pPr lvl="2"/>
            <a:r>
              <a:rPr lang="en-US" sz="1100" dirty="0"/>
              <a:t>2) At the same time, the ”local“ PDU Session Anchor ”L1“ is configured to send a new RA message advertising the same route(s) as previously with the same (”Medium (default)“) </a:t>
            </a:r>
            <a:r>
              <a:rPr lang="en-US" sz="1100" dirty="0" smtClean="0"/>
              <a:t>preference, </a:t>
            </a:r>
            <a:r>
              <a:rPr lang="en-US" sz="1100" dirty="0"/>
              <a:t>but this time with a </a:t>
            </a:r>
            <a:r>
              <a:rPr lang="en-US" sz="1100" i="1" dirty="0"/>
              <a:t>Route Lifetime</a:t>
            </a:r>
            <a:r>
              <a:rPr lang="en-US" sz="1100" dirty="0"/>
              <a:t> parameter set to a value that corresponds to the time during which the network is willing to keep the old prefix alive.</a:t>
            </a:r>
            <a:endParaRPr lang="fr-FR" sz="1100" dirty="0"/>
          </a:p>
          <a:p>
            <a:pPr lvl="2"/>
            <a:r>
              <a:rPr lang="en-US" sz="1100" dirty="0" smtClean="0"/>
              <a:t>Once </a:t>
            </a:r>
            <a:r>
              <a:rPr lang="en-US" sz="1100" dirty="0"/>
              <a:t>the ”local“ PDU Session Anchor “L1” is released, the SMF configures the remaining ”local“ PDU Session Anchor “L2” to send a new RA message that is identical to the previous, except that the </a:t>
            </a:r>
            <a:r>
              <a:rPr lang="en-US" sz="1100" dirty="0" smtClean="0"/>
              <a:t>preference </a:t>
            </a:r>
            <a:r>
              <a:rPr lang="en-US" sz="1100" dirty="0"/>
              <a:t>for the ”local“ route(s) is </a:t>
            </a:r>
            <a:r>
              <a:rPr lang="en-US" sz="1100" u="sng" dirty="0"/>
              <a:t>decreased by one degree </a:t>
            </a:r>
            <a:r>
              <a:rPr lang="en-US" sz="1100" dirty="0"/>
              <a:t>(i.e. set to ”Medium (default)“ instead of “High“). The reason for this is that the route </a:t>
            </a:r>
            <a:r>
              <a:rPr lang="en-US" sz="1100" dirty="0" smtClean="0"/>
              <a:t>preference </a:t>
            </a:r>
            <a:r>
              <a:rPr lang="en-US" sz="1100" dirty="0"/>
              <a:t>parameter (</a:t>
            </a:r>
            <a:r>
              <a:rPr lang="en-US" sz="1100" i="1" dirty="0" err="1"/>
              <a:t>Prf</a:t>
            </a:r>
            <a:r>
              <a:rPr lang="en-US" sz="1100" dirty="0"/>
              <a:t> in RFC 4191) supports only three values (Low, Medium (default), and High). In order to cope with future relocation of the ”local“ PDU Session Anchor, the SMF needs to lower the </a:t>
            </a:r>
            <a:r>
              <a:rPr lang="en-US" sz="1100" dirty="0" smtClean="0"/>
              <a:t>preference </a:t>
            </a:r>
            <a:r>
              <a:rPr lang="en-US" sz="1100" dirty="0"/>
              <a:t>of the advertised ”local“ route(s). In contrast, the “remote” routes are invariably advertised with </a:t>
            </a:r>
            <a:r>
              <a:rPr lang="en-US" sz="1100" i="1" dirty="0" err="1"/>
              <a:t>Prf</a:t>
            </a:r>
            <a:r>
              <a:rPr lang="en-US" sz="1100" dirty="0"/>
              <a:t> set to “Low</a:t>
            </a:r>
            <a:r>
              <a:rPr lang="en-US" sz="1100" dirty="0" smtClean="0"/>
              <a:t>”.</a:t>
            </a:r>
            <a:endParaRPr lang="fr-FR" sz="1100" dirty="0"/>
          </a:p>
        </p:txBody>
      </p:sp>
      <p:sp>
        <p:nvSpPr>
          <p:cNvPr id="4" name="Slide Number Placeholder 3"/>
          <p:cNvSpPr>
            <a:spLocks noGrp="1"/>
          </p:cNvSpPr>
          <p:nvPr>
            <p:ph type="sldNum" sz="quarter" idx="4"/>
          </p:nvPr>
        </p:nvSpPr>
        <p:spPr/>
        <p:txBody>
          <a:bodyPr/>
          <a:lstStyle/>
          <a:p>
            <a:fld id="{EE2556C5-CE8C-6547-B838-EA80C61A4AF7}" type="slidenum">
              <a:rPr lang="en-US" smtClean="0"/>
              <a:pPr/>
              <a:t>6</a:t>
            </a:fld>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2578806990"/>
              </p:ext>
            </p:extLst>
          </p:nvPr>
        </p:nvGraphicFramePr>
        <p:xfrm>
          <a:off x="1160467" y="611188"/>
          <a:ext cx="5645150" cy="1862137"/>
        </p:xfrm>
        <a:graphic>
          <a:graphicData uri="http://schemas.openxmlformats.org/presentationml/2006/ole">
            <mc:AlternateContent xmlns:mc="http://schemas.openxmlformats.org/markup-compatibility/2006">
              <mc:Choice xmlns:v="urn:schemas-microsoft-com:vml" Requires="v">
                <p:oleObj spid="_x0000_s47137" name="Picture" r:id="rId3" imgW="6301080" imgH="2068920" progId="Word.Picture.8">
                  <p:embed/>
                </p:oleObj>
              </mc:Choice>
              <mc:Fallback>
                <p:oleObj name="Picture" r:id="rId3" imgW="6301080" imgH="2068920" progId="Word.Picture.8">
                  <p:embed/>
                  <p:pic>
                    <p:nvPicPr>
                      <p:cNvPr id="0" name=""/>
                      <p:cNvPicPr>
                        <a:picLocks noChangeAspect="1" noChangeArrowheads="1"/>
                      </p:cNvPicPr>
                      <p:nvPr/>
                    </p:nvPicPr>
                    <p:blipFill>
                      <a:blip r:embed="rId4"/>
                      <a:srcRect/>
                      <a:stretch>
                        <a:fillRect/>
                      </a:stretch>
                    </p:blipFill>
                    <p:spPr bwMode="auto">
                      <a:xfrm>
                        <a:off x="1160467" y="611188"/>
                        <a:ext cx="5645150" cy="1862137"/>
                      </a:xfrm>
                      <a:prstGeom prst="rect">
                        <a:avLst/>
                      </a:prstGeom>
                      <a:noFill/>
                    </p:spPr>
                  </p:pic>
                </p:oleObj>
              </mc:Fallback>
            </mc:AlternateContent>
          </a:graphicData>
        </a:graphic>
      </p:graphicFrame>
    </p:spTree>
    <p:extLst>
      <p:ext uri="{BB962C8B-B14F-4D97-AF65-F5344CB8AC3E}">
        <p14:creationId xmlns:p14="http://schemas.microsoft.com/office/powerpoint/2010/main" val="3114838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6000" y="143302"/>
            <a:ext cx="8304400" cy="399197"/>
          </a:xfrm>
        </p:spPr>
        <p:txBody>
          <a:bodyPr>
            <a:normAutofit/>
          </a:bodyPr>
          <a:lstStyle/>
          <a:p>
            <a:r>
              <a:rPr lang="en-US" sz="2400" dirty="0" smtClean="0"/>
              <a:t>Comments related to RFC 7157 Scenario 1</a:t>
            </a:r>
            <a:endParaRPr lang="en-US" sz="2400" dirty="0"/>
          </a:p>
        </p:txBody>
      </p:sp>
      <p:sp>
        <p:nvSpPr>
          <p:cNvPr id="3" name="Content Placeholder 2"/>
          <p:cNvSpPr>
            <a:spLocks noGrp="1"/>
          </p:cNvSpPr>
          <p:nvPr>
            <p:ph sz="quarter" idx="13"/>
          </p:nvPr>
        </p:nvSpPr>
        <p:spPr>
          <a:xfrm>
            <a:off x="504749" y="773206"/>
            <a:ext cx="8124096" cy="4011295"/>
          </a:xfrm>
        </p:spPr>
        <p:txBody>
          <a:bodyPr>
            <a:normAutofit/>
          </a:bodyPr>
          <a:lstStyle/>
          <a:p>
            <a:r>
              <a:rPr lang="en-US" sz="1600" dirty="0" smtClean="0"/>
              <a:t>While Scenario 1 can be supported with RFC 4191 in its current form, there are some limitations to be considered:</a:t>
            </a:r>
          </a:p>
          <a:p>
            <a:pPr lvl="1"/>
            <a:r>
              <a:rPr lang="en-US" sz="1050" dirty="0" smtClean="0"/>
              <a:t>Requires close control of route preferences (i.e. lowering the preference value after each service continuity event).</a:t>
            </a:r>
            <a:endParaRPr lang="fr-FR" sz="1050" dirty="0"/>
          </a:p>
          <a:p>
            <a:pPr lvl="1"/>
            <a:r>
              <a:rPr lang="en-US" sz="1050" dirty="0" smtClean="0"/>
              <a:t>No possibility to explicitly signal the SSC mode associated with an IP prefix (e.g. in the combo scenario (1c) each time a new prefix is assigned, it is assumed to be of SSC mode 3, whereas in some cases it would be beneficial to have it as SSC mode 2).</a:t>
            </a:r>
          </a:p>
          <a:p>
            <a:pPr lvl="1"/>
            <a:r>
              <a:rPr lang="en-US" sz="1050" dirty="0" smtClean="0"/>
              <a:t>No explicit linkage between the new and old prefix in the service continuity scenario (i.e. UE supposed to make the linkage based on the fact that the same route(s) are being advertised on both prefixes).</a:t>
            </a:r>
            <a:endParaRPr lang="fr-FR" sz="1050" dirty="0"/>
          </a:p>
          <a:p>
            <a:pPr lvl="1"/>
            <a:r>
              <a:rPr lang="en-US" sz="1050" dirty="0" smtClean="0"/>
              <a:t>The </a:t>
            </a:r>
            <a:r>
              <a:rPr lang="en-US" sz="1050" dirty="0"/>
              <a:t>link between the UE and the </a:t>
            </a:r>
            <a:r>
              <a:rPr lang="en-US" sz="1050" dirty="0" smtClean="0"/>
              <a:t>network is not point-to-point anymore.</a:t>
            </a:r>
          </a:p>
          <a:p>
            <a:pPr lvl="3" hangingPunct="0"/>
            <a:endParaRPr lang="en-GB" sz="800" dirty="0" smtClean="0"/>
          </a:p>
        </p:txBody>
      </p:sp>
      <p:sp>
        <p:nvSpPr>
          <p:cNvPr id="4" name="Slide Number Placeholder 3"/>
          <p:cNvSpPr>
            <a:spLocks noGrp="1"/>
          </p:cNvSpPr>
          <p:nvPr>
            <p:ph type="sldNum" sz="quarter" idx="4"/>
          </p:nvPr>
        </p:nvSpPr>
        <p:spPr/>
        <p:txBody>
          <a:bodyPr/>
          <a:lstStyle/>
          <a:p>
            <a:fld id="{EE2556C5-CE8C-6547-B838-EA80C61A4AF7}" type="slidenum">
              <a:rPr lang="en-US" smtClean="0"/>
              <a:pPr/>
              <a:t>7</a:t>
            </a:fld>
            <a:endParaRPr lang="en-US" dirty="0"/>
          </a:p>
        </p:txBody>
      </p:sp>
    </p:spTree>
    <p:extLst>
      <p:ext uri="{BB962C8B-B14F-4D97-AF65-F5344CB8AC3E}">
        <p14:creationId xmlns:p14="http://schemas.microsoft.com/office/powerpoint/2010/main" val="1809019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749" y="143302"/>
            <a:ext cx="8304400" cy="399197"/>
          </a:xfrm>
        </p:spPr>
        <p:txBody>
          <a:bodyPr>
            <a:normAutofit/>
          </a:bodyPr>
          <a:lstStyle/>
          <a:p>
            <a:r>
              <a:rPr lang="en-US" sz="2400" dirty="0" smtClean="0"/>
              <a:t>How about IETF RFC 7157 Scenario 2?</a:t>
            </a:r>
            <a:endParaRPr lang="en-US" sz="2400" dirty="0"/>
          </a:p>
        </p:txBody>
      </p:sp>
      <p:sp>
        <p:nvSpPr>
          <p:cNvPr id="3" name="Content Placeholder 2"/>
          <p:cNvSpPr>
            <a:spLocks noGrp="1"/>
          </p:cNvSpPr>
          <p:nvPr>
            <p:ph sz="quarter" idx="13"/>
          </p:nvPr>
        </p:nvSpPr>
        <p:spPr>
          <a:xfrm>
            <a:off x="320040" y="2918051"/>
            <a:ext cx="8518271" cy="1866450"/>
          </a:xfrm>
        </p:spPr>
        <p:txBody>
          <a:bodyPr>
            <a:noAutofit/>
          </a:bodyPr>
          <a:lstStyle/>
          <a:p>
            <a:pPr hangingPunct="0"/>
            <a:r>
              <a:rPr lang="en-GB" sz="1600" dirty="0" smtClean="0"/>
              <a:t>Scenario 2 in RFC 7157</a:t>
            </a:r>
            <a:endParaRPr lang="en-GB" sz="1600" dirty="0"/>
          </a:p>
          <a:p>
            <a:pPr lvl="1" hangingPunct="0"/>
            <a:r>
              <a:rPr lang="en-GB" sz="1100" dirty="0" smtClean="0"/>
              <a:t>A single gateway router (“GW </a:t>
            </a:r>
            <a:r>
              <a:rPr lang="en-GB" sz="1100" dirty="0" err="1"/>
              <a:t>rtr</a:t>
            </a:r>
            <a:r>
              <a:rPr lang="en-GB" sz="1100" dirty="0" smtClean="0"/>
              <a:t>”) connects the host to two or more upstream networks</a:t>
            </a:r>
          </a:p>
          <a:p>
            <a:pPr lvl="1" hangingPunct="0"/>
            <a:r>
              <a:rPr lang="en-GB" sz="1100" dirty="0" smtClean="0"/>
              <a:t>This is not the current assumption in the 5G system</a:t>
            </a:r>
            <a:endParaRPr lang="en-GB" sz="1100" dirty="0"/>
          </a:p>
          <a:p>
            <a:pPr hangingPunct="0"/>
            <a:r>
              <a:rPr lang="en-GB" sz="1600" dirty="0" smtClean="0"/>
              <a:t>To support it in the 3GPP 5G system architecture:</a:t>
            </a:r>
            <a:endParaRPr lang="en-GB" sz="1600" dirty="0"/>
          </a:p>
          <a:p>
            <a:pPr lvl="1" hangingPunct="0"/>
            <a:r>
              <a:rPr lang="en-GB" sz="1100" dirty="0" smtClean="0"/>
              <a:t>The “GW </a:t>
            </a:r>
            <a:r>
              <a:rPr lang="en-GB" sz="1100" dirty="0" err="1" smtClean="0"/>
              <a:t>rtr</a:t>
            </a:r>
            <a:r>
              <a:rPr lang="en-GB" sz="1100" dirty="0" smtClean="0"/>
              <a:t>” would need to reside in the UPF serving as the “branching point”</a:t>
            </a:r>
            <a:endParaRPr lang="en-GB" sz="1100" dirty="0"/>
          </a:p>
          <a:p>
            <a:pPr lvl="1" hangingPunct="0"/>
            <a:r>
              <a:rPr lang="en-GB" sz="1100" dirty="0" smtClean="0"/>
              <a:t>Requires new option in the RA message (see below)</a:t>
            </a:r>
            <a:endParaRPr lang="en-GB" sz="1100" dirty="0"/>
          </a:p>
        </p:txBody>
      </p:sp>
      <p:sp>
        <p:nvSpPr>
          <p:cNvPr id="4" name="Slide Number Placeholder 3"/>
          <p:cNvSpPr>
            <a:spLocks noGrp="1"/>
          </p:cNvSpPr>
          <p:nvPr>
            <p:ph type="sldNum" sz="quarter" idx="4"/>
          </p:nvPr>
        </p:nvSpPr>
        <p:spPr/>
        <p:txBody>
          <a:bodyPr/>
          <a:lstStyle/>
          <a:p>
            <a:fld id="{EE2556C5-CE8C-6547-B838-EA80C61A4AF7}" type="slidenum">
              <a:rPr lang="en-US" smtClean="0"/>
              <a:pPr/>
              <a:t>8</a:t>
            </a:fld>
            <a:endParaRPr lang="en-US" dirty="0"/>
          </a:p>
        </p:txBody>
      </p:sp>
      <p:pic>
        <p:nvPicPr>
          <p:cNvPr id="5" name="Picture 4"/>
          <p:cNvPicPr>
            <a:picLocks noChangeAspect="1"/>
          </p:cNvPicPr>
          <p:nvPr/>
        </p:nvPicPr>
        <p:blipFill>
          <a:blip r:embed="rId2"/>
          <a:stretch>
            <a:fillRect/>
          </a:stretch>
        </p:blipFill>
        <p:spPr>
          <a:xfrm>
            <a:off x="418215" y="697947"/>
            <a:ext cx="5009376" cy="2034474"/>
          </a:xfrm>
          <a:prstGeom prst="rect">
            <a:avLst/>
          </a:prstGeom>
        </p:spPr>
      </p:pic>
    </p:spTree>
    <p:extLst>
      <p:ext uri="{BB962C8B-B14F-4D97-AF65-F5344CB8AC3E}">
        <p14:creationId xmlns:p14="http://schemas.microsoft.com/office/powerpoint/2010/main" val="206237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6000" y="143302"/>
            <a:ext cx="8304400" cy="399197"/>
          </a:xfrm>
        </p:spPr>
        <p:txBody>
          <a:bodyPr>
            <a:normAutofit/>
          </a:bodyPr>
          <a:lstStyle/>
          <a:p>
            <a:r>
              <a:rPr lang="en-US" sz="2400" dirty="0" smtClean="0"/>
              <a:t>How to use a new RA option in Scenario 2?</a:t>
            </a:r>
            <a:endParaRPr lang="en-US" sz="2400" dirty="0"/>
          </a:p>
        </p:txBody>
      </p:sp>
      <p:sp>
        <p:nvSpPr>
          <p:cNvPr id="3" name="Content Placeholder 2"/>
          <p:cNvSpPr>
            <a:spLocks noGrp="1"/>
          </p:cNvSpPr>
          <p:nvPr>
            <p:ph sz="quarter" idx="13"/>
          </p:nvPr>
        </p:nvSpPr>
        <p:spPr>
          <a:xfrm>
            <a:off x="504749" y="728770"/>
            <a:ext cx="8124096" cy="4055731"/>
          </a:xfrm>
        </p:spPr>
        <p:txBody>
          <a:bodyPr>
            <a:normAutofit fontScale="92500" lnSpcReduction="10000"/>
          </a:bodyPr>
          <a:lstStyle/>
          <a:p>
            <a:r>
              <a:rPr lang="en-US" sz="1400" dirty="0" smtClean="0"/>
              <a:t>2a</a:t>
            </a:r>
            <a:r>
              <a:rPr lang="en-US" sz="1400" dirty="0"/>
              <a:t>. Concurrent access to local and remote Data Network:</a:t>
            </a:r>
            <a:endParaRPr lang="fr-FR" sz="1400" dirty="0"/>
          </a:p>
          <a:p>
            <a:pPr lvl="2"/>
            <a:r>
              <a:rPr lang="en-US" dirty="0" smtClean="0"/>
              <a:t>When </a:t>
            </a:r>
            <a:r>
              <a:rPr lang="en-US" dirty="0"/>
              <a:t>the network decides to add a local PDU Session Anchor “L</a:t>
            </a:r>
            <a:r>
              <a:rPr lang="en-US" dirty="0" smtClean="0"/>
              <a:t>”, the </a:t>
            </a:r>
            <a:r>
              <a:rPr lang="en-US" dirty="0"/>
              <a:t>SMF controlling the PDU Session inserts a “branching function” with “GTW </a:t>
            </a:r>
            <a:r>
              <a:rPr lang="en-US" dirty="0" err="1"/>
              <a:t>rtr</a:t>
            </a:r>
            <a:r>
              <a:rPr lang="en-US" dirty="0"/>
              <a:t>” functionality in the multi-homed PDU Session and configures the “GTW </a:t>
            </a:r>
            <a:r>
              <a:rPr lang="en-US" dirty="0" err="1"/>
              <a:t>rtr</a:t>
            </a:r>
            <a:r>
              <a:rPr lang="en-US" dirty="0"/>
              <a:t>” function to </a:t>
            </a:r>
            <a:r>
              <a:rPr lang="en-US" dirty="0" smtClean="0"/>
              <a:t>advertise the following information using a </a:t>
            </a:r>
            <a:r>
              <a:rPr lang="en-US" u="sng" dirty="0" smtClean="0"/>
              <a:t>new RA option</a:t>
            </a:r>
            <a:r>
              <a:rPr lang="en-US" dirty="0" smtClean="0"/>
              <a:t>:</a:t>
            </a:r>
            <a:endParaRPr lang="fr-FR" dirty="0"/>
          </a:p>
          <a:p>
            <a:pPr lvl="3"/>
            <a:r>
              <a:rPr lang="en-US" dirty="0" smtClean="0"/>
              <a:t>The </a:t>
            </a:r>
            <a:r>
              <a:rPr lang="en-US" dirty="0"/>
              <a:t>“local” route(s) and the associated source IPv6 prefix that the UE needs to use for the “local” route.</a:t>
            </a:r>
            <a:endParaRPr lang="fr-FR" dirty="0"/>
          </a:p>
          <a:p>
            <a:pPr lvl="3"/>
            <a:r>
              <a:rPr lang="en-US" dirty="0" smtClean="0"/>
              <a:t>The </a:t>
            </a:r>
            <a:r>
              <a:rPr lang="en-US" dirty="0"/>
              <a:t>“remote” route(s) and the associated source IPv6 prefix that the UE needs to use for the “remote” route.</a:t>
            </a:r>
            <a:endParaRPr lang="fr-FR" dirty="0"/>
          </a:p>
          <a:p>
            <a:pPr lvl="3"/>
            <a:r>
              <a:rPr lang="en-US" dirty="0" smtClean="0"/>
              <a:t>The </a:t>
            </a:r>
            <a:r>
              <a:rPr lang="en-US" dirty="0"/>
              <a:t>SSC mode associated with each source IPv6 prefix.</a:t>
            </a:r>
            <a:endParaRPr lang="fr-FR" dirty="0"/>
          </a:p>
          <a:p>
            <a:r>
              <a:rPr lang="en-US" dirty="0"/>
              <a:t> </a:t>
            </a:r>
            <a:r>
              <a:rPr lang="en-US" sz="1400" dirty="0" smtClean="0"/>
              <a:t>2b</a:t>
            </a:r>
            <a:r>
              <a:rPr lang="en-US" sz="1400" dirty="0"/>
              <a:t>. Service Continuity:</a:t>
            </a:r>
            <a:endParaRPr lang="fr-FR" sz="1400" dirty="0"/>
          </a:p>
          <a:p>
            <a:pPr lvl="2"/>
            <a:r>
              <a:rPr lang="en-US" dirty="0" smtClean="0"/>
              <a:t>When the </a:t>
            </a:r>
            <a:r>
              <a:rPr lang="en-US" dirty="0"/>
              <a:t>network decides to assign another PDU Session Anchor 2 that is geographically closer to the current UE </a:t>
            </a:r>
            <a:r>
              <a:rPr lang="en-US" dirty="0" smtClean="0"/>
              <a:t>location, the </a:t>
            </a:r>
            <a:r>
              <a:rPr lang="en-US" dirty="0"/>
              <a:t>SMF controlling the PDU Session inserts a “branching function” with “GTW </a:t>
            </a:r>
            <a:r>
              <a:rPr lang="en-US" dirty="0" err="1"/>
              <a:t>rtr</a:t>
            </a:r>
            <a:r>
              <a:rPr lang="en-US" dirty="0"/>
              <a:t>” functionality in the multi-homed PDU Session and configures the “GTW </a:t>
            </a:r>
            <a:r>
              <a:rPr lang="en-US" dirty="0" err="1"/>
              <a:t>rtr</a:t>
            </a:r>
            <a:r>
              <a:rPr lang="en-US" dirty="0"/>
              <a:t>” function to </a:t>
            </a:r>
            <a:r>
              <a:rPr lang="en-US" dirty="0" smtClean="0"/>
              <a:t>advertise the following information using a </a:t>
            </a:r>
            <a:r>
              <a:rPr lang="en-US" u="sng" dirty="0" smtClean="0"/>
              <a:t>new RA option</a:t>
            </a:r>
            <a:r>
              <a:rPr lang="en-US" dirty="0" smtClean="0"/>
              <a:t>:</a:t>
            </a:r>
            <a:endParaRPr lang="fr-FR" dirty="0"/>
          </a:p>
          <a:p>
            <a:pPr lvl="3"/>
            <a:r>
              <a:rPr lang="en-US" dirty="0" smtClean="0"/>
              <a:t>The </a:t>
            </a:r>
            <a:r>
              <a:rPr lang="en-US" dirty="0"/>
              <a:t>new prefix associated with the same route(s) as the old prefix, with an indication that UE should start diverting traffic from an old source prefix to the new source prefix.</a:t>
            </a:r>
            <a:endParaRPr lang="fr-FR" dirty="0"/>
          </a:p>
          <a:p>
            <a:pPr lvl="3"/>
            <a:r>
              <a:rPr lang="en-US" dirty="0" smtClean="0"/>
              <a:t>The </a:t>
            </a:r>
            <a:r>
              <a:rPr lang="en-US" dirty="0"/>
              <a:t>old prefix that is “linked” to the new prefix (“linked” in the sense that it indicates which one of the old prefixes is being replaced by the new prefix), associated with a timer value indicating how long the network is willing to keep the old prefix.</a:t>
            </a:r>
            <a:endParaRPr lang="fr-FR" dirty="0"/>
          </a:p>
          <a:p>
            <a:pPr lvl="3"/>
            <a:r>
              <a:rPr lang="en-US" dirty="0" smtClean="0"/>
              <a:t>The </a:t>
            </a:r>
            <a:r>
              <a:rPr lang="en-US" dirty="0"/>
              <a:t>SSC mode associated with the new source IPv6 prefix.</a:t>
            </a:r>
            <a:endParaRPr lang="fr-FR" dirty="0"/>
          </a:p>
          <a:p>
            <a:pPr hangingPunct="0"/>
            <a:r>
              <a:rPr lang="en-US" sz="1400" dirty="0"/>
              <a:t>2</a:t>
            </a:r>
            <a:r>
              <a:rPr lang="en-US" sz="1400" dirty="0" smtClean="0"/>
              <a:t>c. Concurrent access and Service Continuity combo:</a:t>
            </a:r>
            <a:endParaRPr lang="fr-FR" sz="1400" dirty="0" smtClean="0"/>
          </a:p>
          <a:p>
            <a:pPr lvl="2"/>
            <a:r>
              <a:rPr lang="en-US" dirty="0"/>
              <a:t>This case is the addition of the previous two cases. Given that the UE is always explicitly indicated to which old prefix the new prefix relates, there is no need for handling route </a:t>
            </a:r>
            <a:r>
              <a:rPr lang="en-US" dirty="0" smtClean="0"/>
              <a:t>preferences </a:t>
            </a:r>
            <a:r>
              <a:rPr lang="en-US" dirty="0"/>
              <a:t>(contrary to the solution relying on RFC 7157 Scenario 1 described earlier).</a:t>
            </a:r>
            <a:endParaRPr lang="fr-FR" dirty="0"/>
          </a:p>
          <a:p>
            <a:pPr lvl="2" hangingPunct="0"/>
            <a:endParaRPr lang="en-GB" sz="800" dirty="0" smtClean="0"/>
          </a:p>
        </p:txBody>
      </p:sp>
      <p:sp>
        <p:nvSpPr>
          <p:cNvPr id="4" name="Slide Number Placeholder 3"/>
          <p:cNvSpPr>
            <a:spLocks noGrp="1"/>
          </p:cNvSpPr>
          <p:nvPr>
            <p:ph type="sldNum" sz="quarter" idx="4"/>
          </p:nvPr>
        </p:nvSpPr>
        <p:spPr/>
        <p:txBody>
          <a:bodyPr/>
          <a:lstStyle/>
          <a:p>
            <a:fld id="{EE2556C5-CE8C-6547-B838-EA80C61A4AF7}" type="slidenum">
              <a:rPr lang="en-US" smtClean="0"/>
              <a:pPr/>
              <a:t>9</a:t>
            </a:fld>
            <a:endParaRPr lang="en-US" dirty="0"/>
          </a:p>
        </p:txBody>
      </p:sp>
    </p:spTree>
    <p:extLst>
      <p:ext uri="{BB962C8B-B14F-4D97-AF65-F5344CB8AC3E}">
        <p14:creationId xmlns:p14="http://schemas.microsoft.com/office/powerpoint/2010/main" val="1512110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Main Master">
  <a:themeElements>
    <a:clrScheme name="Intel New Scheme">
      <a:dk1>
        <a:sysClr val="windowText" lastClr="000000"/>
      </a:dk1>
      <a:lt1>
        <a:sysClr val="window" lastClr="FFFFFF"/>
      </a:lt1>
      <a:dk2>
        <a:srgbClr val="004280"/>
      </a:dk2>
      <a:lt2>
        <a:srgbClr val="B1BABF"/>
      </a:lt2>
      <a:accent1>
        <a:srgbClr val="0071C5"/>
      </a:accent1>
      <a:accent2>
        <a:srgbClr val="00AEEF"/>
      </a:accent2>
      <a:accent3>
        <a:srgbClr val="8DC8E8"/>
      </a:accent3>
      <a:accent4>
        <a:srgbClr val="FFDA00"/>
      </a:accent4>
      <a:accent5>
        <a:srgbClr val="FDB813"/>
      </a:accent5>
      <a:accent6>
        <a:srgbClr val="A6CE39"/>
      </a:accent6>
      <a:hlink>
        <a:srgbClr val="939598"/>
      </a:hlink>
      <a:folHlink>
        <a:srgbClr val="ED1C24"/>
      </a:folHlink>
    </a:clrScheme>
    <a:fontScheme name="Intel">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sz="1600" dirty="0" err="1" smtClean="0"/>
        </a:defPPr>
      </a:lstStyle>
      <a:style>
        <a:lnRef idx="1">
          <a:schemeClr val="accent1"/>
        </a:lnRef>
        <a:fillRef idx="3">
          <a:schemeClr val="accent1"/>
        </a:fillRef>
        <a:effectRef idx="2">
          <a:schemeClr val="accent1"/>
        </a:effectRef>
        <a:fontRef idx="minor">
          <a:schemeClr val="lt1"/>
        </a:fontRef>
      </a:style>
    </a:spDef>
    <a:lnDef>
      <a:spPr>
        <a:ln w="9525">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defRPr sz="1600" dirty="0" err="1" smtClean="0">
            <a:solidFill>
              <a:schemeClr val="tx2"/>
            </a:solidFill>
            <a:cs typeface="Neo Sans Intel"/>
          </a:defRPr>
        </a:defPPr>
      </a:lstStyle>
    </a:txDef>
  </a:objectDefaults>
  <a:extraClrSchemeLst/>
  <a:extLst>
    <a:ext uri="{05A4C25C-085E-4340-85A3-A5531E510DB2}">
      <thm15:themeFamily xmlns:thm15="http://schemas.microsoft.com/office/thememl/2012/main" name="MWS_Presentation Template_16x9_July2013Final.potx [Read-Only]" id="{DC98E056-2763-440E-87D6-AE448131F70C}" vid="{1F2475D1-F637-4892-BA15-E3BEF39ACB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7E3F38E9DECAB4882DC7F126F2CAA4E" ma:contentTypeVersion="2" ma:contentTypeDescription="Create a new document." ma:contentTypeScope="" ma:versionID="36315ec9cda2a637b1b482914db8a442">
  <xsd:schema xmlns:xsd="http://www.w3.org/2001/XMLSchema" xmlns:xs="http://www.w3.org/2001/XMLSchema" xmlns:p="http://schemas.microsoft.com/office/2006/metadata/properties" xmlns:ns1="http://schemas.microsoft.com/sharepoint/v3" targetNamespace="http://schemas.microsoft.com/office/2006/metadata/properties" ma:root="true" ma:fieldsID="66747cce9db5c1119106dccb63f5a1c5"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F092C8-2901-427E-96B6-018593F3F099}">
  <ds:schemaRefs>
    <ds:schemaRef ds:uri="http://schemas.microsoft.com/sharepoint/v3/contenttype/forms"/>
  </ds:schemaRefs>
</ds:datastoreItem>
</file>

<file path=customXml/itemProps2.xml><?xml version="1.0" encoding="utf-8"?>
<ds:datastoreItem xmlns:ds="http://schemas.openxmlformats.org/officeDocument/2006/customXml" ds:itemID="{D2B82B69-49CE-42F4-B784-AC9A63A655CA}">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schemas.microsoft.com/sharepoint/v3"/>
    <ds:schemaRef ds:uri="http://www.w3.org/XML/1998/namespace"/>
  </ds:schemaRefs>
</ds:datastoreItem>
</file>

<file path=customXml/itemProps3.xml><?xml version="1.0" encoding="utf-8"?>
<ds:datastoreItem xmlns:ds="http://schemas.openxmlformats.org/officeDocument/2006/customXml" ds:itemID="{D7B01D30-1310-4852-B2E0-C735456196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TM03090434[[fn=Wood Type]]</Template>
  <TotalTime>25033</TotalTime>
  <Words>1442</Words>
  <Application>Microsoft Office PowerPoint</Application>
  <PresentationFormat>On-screen Show (16:9)</PresentationFormat>
  <Paragraphs>92</Paragraphs>
  <Slides>11</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20" baseType="lpstr">
      <vt:lpstr>Arial</vt:lpstr>
      <vt:lpstr>Calibri</vt:lpstr>
      <vt:lpstr>Intel Clear</vt:lpstr>
      <vt:lpstr>Neo Sans Intel</vt:lpstr>
      <vt:lpstr>Symbol</vt:lpstr>
      <vt:lpstr>Verdana</vt:lpstr>
      <vt:lpstr>Wingdings</vt:lpstr>
      <vt:lpstr>Main Master</vt:lpstr>
      <vt:lpstr>Picture</vt:lpstr>
      <vt:lpstr>PowerPoint Presentation</vt:lpstr>
      <vt:lpstr>Summary</vt:lpstr>
      <vt:lpstr>Use cases for Multi-homed IPv6 PDU Sessions</vt:lpstr>
      <vt:lpstr>Relationship to IETF RFC 7157 Scenario 1</vt:lpstr>
      <vt:lpstr>How to use RIO in Scenario 1? (1/2)</vt:lpstr>
      <vt:lpstr>How to use RIO in Scenario 1? (2/2)</vt:lpstr>
      <vt:lpstr>Comments related to RFC 7157 Scenario 1</vt:lpstr>
      <vt:lpstr>How about IETF RFC 7157 Scenario 2?</vt:lpstr>
      <vt:lpstr>How to use a new RA option in Scenario 2?</vt:lpstr>
      <vt:lpstr>Comments related to IETF RFC 7157 Scenario 2</vt:lpstr>
      <vt:lpstr>Proposal</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#1, Radio Network Operation</dc:title>
  <dc:creator>kenneth.stewart@intel.com</dc:creator>
  <cp:keywords>CTPClassification=CTP_IC:VisualMarkings=</cp:keywords>
  <cp:lastModifiedBy>Stojanovski, Saso</cp:lastModifiedBy>
  <cp:revision>3692</cp:revision>
  <dcterms:created xsi:type="dcterms:W3CDTF">2013-10-01T23:39:11Z</dcterms:created>
  <dcterms:modified xsi:type="dcterms:W3CDTF">2017-03-21T14:43:11Z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0x01010057E3F38E9DECAB4882DC7F126F2CAA4E</vt:lpwstr>
  </property>
  <property fmtid="{D5CDD505-2E9C-101B-9397-08002B2CF9AE}" pid="3" name="TitusGUID">
    <vt:lpwstr>84033cd9-4f40-4fbc-8c11-5b71513f955d</vt:lpwstr>
  </property>
  <property fmtid="{D5CDD505-2E9C-101B-9397-08002B2CF9AE}" pid="4" name="CTP_BU">
    <vt:lpwstr>NEXT GEN AND STANDARDS GROUP</vt:lpwstr>
  </property>
  <property fmtid="{D5CDD505-2E9C-101B-9397-08002B2CF9AE}" pid="5" name="CTP_TimeStamp">
    <vt:lpwstr>2016-10-31 21:36:30Z</vt:lpwstr>
  </property>
  <property fmtid="{D5CDD505-2E9C-101B-9397-08002B2CF9AE}" pid="6" name="CTPClassification">
    <vt:lpwstr>CTP_IC</vt:lpwstr>
  </property>
</Properties>
</file>