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47" r:id="rId2"/>
  </p:sldMasterIdLst>
  <p:notesMasterIdLst>
    <p:notesMasterId r:id="rId9"/>
  </p:notesMasterIdLst>
  <p:handoutMasterIdLst>
    <p:handoutMasterId r:id="rId10"/>
  </p:handoutMasterIdLst>
  <p:sldIdLst>
    <p:sldId id="303" r:id="rId3"/>
    <p:sldId id="738" r:id="rId4"/>
    <p:sldId id="735" r:id="rId5"/>
    <p:sldId id="736" r:id="rId6"/>
    <p:sldId id="737" r:id="rId7"/>
    <p:sldId id="733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72AF2F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91" autoAdjust="0"/>
    <p:restoredTop sz="83038" autoAdjust="0"/>
  </p:normalViewPr>
  <p:slideViewPr>
    <p:cSldViewPr snapToGrid="0">
      <p:cViewPr varScale="1">
        <p:scale>
          <a:sx n="76" d="100"/>
          <a:sy n="76" d="100"/>
        </p:scale>
        <p:origin x="180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947778C-B3F3-4F7A-BB91-EB5F63B274A2}" type="datetime1">
              <a:rPr lang="en-US"/>
              <a:pPr>
                <a:defRPr/>
              </a:pPr>
              <a:t>5/25/2016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9A2E6ED2-3E23-4C28-8972-3DFEE8710EA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0198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4ADFB8CB-F854-47F2-9DE9-2171C7CFA03A}" type="datetime1">
              <a:rPr lang="en-US"/>
              <a:pPr>
                <a:defRPr/>
              </a:pPr>
              <a:t>5/25/2016</a:t>
            </a:fld>
            <a:endParaRPr lang="en-US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1FA72314-C842-479C-B40D-6B35198B29F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600204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B20BC9-C500-49C5-9C37-D50BBA60A0E0}" type="slidenum">
              <a:rPr lang="en-GB" altLang="en-US"/>
              <a:pPr/>
              <a:t>1</a:t>
            </a:fld>
            <a:endParaRPr lang="en-GB" altLang="en-US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6111772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23850" y="73033"/>
            <a:ext cx="58102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v-SE" sz="1200" b="1" dirty="0">
                <a:latin typeface="Arial "/>
              </a:rPr>
              <a:t>3GPP </a:t>
            </a:r>
            <a:r>
              <a:rPr lang="sv-SE" sz="1200" b="1" dirty="0" smtClean="0">
                <a:latin typeface="Arial "/>
              </a:rPr>
              <a:t>TSG SA WG2 </a:t>
            </a:r>
          </a:p>
          <a:p>
            <a:pPr eaLnBrk="1" hangingPunct="1">
              <a:defRPr/>
            </a:pPr>
            <a:r>
              <a:rPr lang="sv-SE" sz="1200" b="1" dirty="0" smtClean="0">
                <a:latin typeface="Arial "/>
              </a:rPr>
              <a:t>Nanjing, China 23-27, May 2016</a:t>
            </a:r>
            <a:endParaRPr lang="sv-SE" sz="1200" b="1" dirty="0">
              <a:latin typeface="Arial 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4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372332"/>
            <a:ext cx="82296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3" y="717056"/>
            <a:ext cx="822764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372332"/>
            <a:ext cx="82296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3" y="717056"/>
            <a:ext cx="822764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449917"/>
            <a:ext cx="4032250" cy="3393016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449747"/>
            <a:ext cx="4032250" cy="3393016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3" y="717056"/>
            <a:ext cx="822764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ags" Target="../tags/tag1.xml"/><Relationship Id="rId5" Type="http://schemas.openxmlformats.org/officeDocument/2006/relationships/vmlDrawing" Target="../drawings/vmlDrawing1.vml"/><Relationship Id="rId4" Type="http://schemas.openxmlformats.org/officeDocument/2006/relationships/theme" Target="../theme/theme2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3" y="6373813"/>
            <a:ext cx="6169025" cy="323851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051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205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2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95316" y="6394457"/>
            <a:ext cx="4422775" cy="311151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/>
              <a:t>3GPP </a:t>
            </a:r>
            <a:r>
              <a:rPr lang="en-GB" spc="300" dirty="0" smtClean="0"/>
              <a:t>TSG SA WG2, 23-27,</a:t>
            </a:r>
            <a:r>
              <a:rPr lang="en-GB" spc="300" baseline="0" dirty="0" smtClean="0"/>
              <a:t> May</a:t>
            </a:r>
            <a:r>
              <a:rPr lang="en-GB" spc="300" dirty="0" smtClean="0"/>
              <a:t> </a:t>
            </a:r>
            <a:r>
              <a:rPr lang="en-GB" spc="300" dirty="0"/>
              <a:t>2015</a:t>
            </a:r>
            <a:endParaRPr lang="en-GB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12" y="638334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fld id="{38BB483D-C369-491B-B1D1-2AD91BB702B7}" type="slidenum">
              <a:rPr lang="en-GB" altLang="en-US" b="1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95"/>
            <a:ext cx="97174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GB">
                <a:solidFill>
                  <a:schemeClr val="bg1"/>
                </a:solidFill>
              </a:rPr>
              <a:t>© 3GPP 2012</a:t>
            </a:r>
            <a:endParaRPr lang="en-GB"/>
          </a:p>
        </p:txBody>
      </p:sp>
      <p:sp>
        <p:nvSpPr>
          <p:cNvPr id="8" name="Text Box 13"/>
          <p:cNvSpPr txBox="1">
            <a:spLocks noChangeArrowheads="1"/>
          </p:cNvSpPr>
          <p:nvPr userDrawn="1"/>
        </p:nvSpPr>
        <p:spPr bwMode="auto">
          <a:xfrm>
            <a:off x="7639052" y="177807"/>
            <a:ext cx="146367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  <a:defRPr/>
            </a:pPr>
            <a:r>
              <a:rPr lang="en-GB" sz="1200" b="1" dirty="0" smtClean="0"/>
              <a:t>S2-163038</a:t>
            </a:r>
            <a:endParaRPr lang="en-GB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3" r:id="rId2"/>
    <p:sldLayoutId id="2147483744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Object 30" hidden="1"/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1589" y="2119"/>
          <a:ext cx="1587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5" name="think-cell Slide" r:id="rId7" imgW="270" imgH="270" progId="">
                  <p:embed/>
                </p:oleObj>
              </mc:Choice>
              <mc:Fallback>
                <p:oleObj name="think-cell Slide" r:id="rId7" imgW="270" imgH="270" progId="">
                  <p:embed/>
                  <p:pic>
                    <p:nvPicPr>
                      <p:cNvPr id="0" name="Picture 2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9" y="2119"/>
                        <a:ext cx="1587" cy="21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79163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 dirty="0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6553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1128184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456267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6220884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58674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374651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96851"/>
            <a:ext cx="0" cy="7344835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96851"/>
            <a:ext cx="0" cy="7344835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372533"/>
            <a:ext cx="8229600" cy="414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452042"/>
            <a:ext cx="8229600" cy="4409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469900"/>
            <a:ext cx="9144000" cy="233014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dirty="0">
                <a:solidFill>
                  <a:srgbClr val="FFFFFF"/>
                </a:solidFill>
                <a:latin typeface="Nokia Pure Text Ligh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90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6944786"/>
            <a:ext cx="287338" cy="179916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fontAlgn="auto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51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6944786"/>
            <a:ext cx="287338" cy="179916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13" y="6944786"/>
            <a:ext cx="792163" cy="179916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</a:rPr>
              <a:t>Core and </a:t>
            </a: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background</a:t>
            </a:r>
            <a:r>
              <a:rPr lang="en-GB" sz="500" b="1" dirty="0">
                <a:solidFill>
                  <a:srgbClr val="FFFFFF"/>
                </a:solidFill>
              </a:rPr>
              <a:t> </a:t>
            </a:r>
            <a:r>
              <a:rPr lang="en-GB" sz="500" b="1" dirty="0" smtClean="0">
                <a:solidFill>
                  <a:srgbClr val="FFFFFF"/>
                </a:solidFill>
              </a:rPr>
              <a:t>colors</a:t>
            </a:r>
            <a:r>
              <a:rPr lang="en-GB" sz="500" b="1" dirty="0">
                <a:solidFill>
                  <a:srgbClr val="FFFFFF"/>
                </a:solidFill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90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6944786"/>
            <a:ext cx="287338" cy="179916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fontAlgn="auto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13" y="6944786"/>
            <a:ext cx="792163" cy="179916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26" y="6191252"/>
            <a:ext cx="687387" cy="184149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25/05/2016</a:t>
            </a:fld>
            <a:endParaRPr lang="en-GB" sz="800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6191252"/>
            <a:ext cx="144462" cy="184149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7959738" y="6229351"/>
            <a:ext cx="701675" cy="154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41" y="6191259"/>
            <a:ext cx="6078537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457200" eaLnBrk="1" hangingPunct="1"/>
            <a:r>
              <a:rPr lang="en-GB" sz="800" dirty="0" smtClean="0">
                <a:solidFill>
                  <a:srgbClr val="68717A"/>
                </a:solidFill>
                <a:latin typeface="Nokia Pure Text Light"/>
                <a:cs typeface="Arial" charset="0"/>
              </a:rPr>
              <a:t>© Nokia 2015 </a:t>
            </a:r>
            <a:endParaRPr lang="en-GB" sz="800" dirty="0">
              <a:solidFill>
                <a:srgbClr val="68717A"/>
              </a:solidFill>
              <a:latin typeface="Nokia Pure Text Light"/>
              <a:cs typeface="Arial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6" y="6333067"/>
            <a:ext cx="6078537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200" eaLnBrk="1" hangingPunct="1">
              <a:defRPr/>
            </a:pPr>
            <a:endParaRPr lang="en-GB" sz="800" dirty="0">
              <a:solidFill>
                <a:srgbClr val="68717A"/>
              </a:solidFill>
            </a:endParaRPr>
          </a:p>
          <a:p>
            <a:pPr defTabSz="457200" eaLnBrk="1" hangingPunct="1">
              <a:defRPr/>
            </a:pPr>
            <a:endParaRPr lang="en-GB" sz="800" dirty="0">
              <a:solidFill>
                <a:srgbClr val="68717A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2002" y="6383875"/>
            <a:ext cx="6078537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457200" eaLnBrk="1" hangingPunct="1">
              <a:defRPr/>
            </a:pPr>
            <a:r>
              <a:rPr lang="en-GB" sz="800" smtClean="0">
                <a:solidFill>
                  <a:srgbClr val="68717A"/>
                </a:solidFill>
                <a:latin typeface="Nokia Pure Text Light"/>
                <a:cs typeface="Arial" charset="0"/>
              </a:rPr>
              <a:t>Confidential</a:t>
            </a:r>
            <a:endParaRPr lang="en-GB" sz="800" dirty="0">
              <a:solidFill>
                <a:srgbClr val="68717A"/>
              </a:solidFill>
              <a:latin typeface="Nokia Pure Text Light"/>
              <a:cs typeface="Arial" charset="0"/>
            </a:endParaRPr>
          </a:p>
        </p:txBody>
      </p:sp>
      <p:sp>
        <p:nvSpPr>
          <p:cNvPr id="33" name="Text Box 13"/>
          <p:cNvSpPr txBox="1">
            <a:spLocks noChangeArrowheads="1"/>
          </p:cNvSpPr>
          <p:nvPr userDrawn="1"/>
        </p:nvSpPr>
        <p:spPr bwMode="auto">
          <a:xfrm>
            <a:off x="7649938" y="68947"/>
            <a:ext cx="146367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  <a:defRPr/>
            </a:pPr>
            <a:r>
              <a:rPr lang="en-GB" sz="1200" b="1" dirty="0" smtClean="0"/>
              <a:t>S2-163038</a:t>
            </a:r>
            <a:endParaRPr lang="en-GB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10363" y="1357745"/>
            <a:ext cx="8176437" cy="2119746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b="1" dirty="0" smtClean="0"/>
              <a:t>SA2 Work Status:</a:t>
            </a:r>
            <a:br>
              <a:rPr lang="en-US" sz="4000" b="1" dirty="0" smtClean="0"/>
            </a:br>
            <a:r>
              <a:rPr lang="en-US" sz="4000" b="1" dirty="0" smtClean="0"/>
              <a:t>RAN-CN functional split</a:t>
            </a:r>
            <a:endParaRPr lang="en-GB" sz="40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099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 smtClean="0"/>
              <a:t>Rapporteurs</a:t>
            </a:r>
          </a:p>
          <a:p>
            <a:pPr>
              <a:lnSpc>
                <a:spcPct val="80000"/>
              </a:lnSpc>
            </a:pPr>
            <a:r>
              <a:rPr lang="en-US" altLang="en-US" sz="2000" dirty="0" smtClean="0"/>
              <a:t>Nokia, China Mobile</a:t>
            </a:r>
            <a:endParaRPr lang="en-US" altLang="en-US" sz="20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SA2 work status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RAN-CN Functional split</a:t>
            </a:r>
          </a:p>
          <a:p>
            <a:r>
              <a:rPr lang="en-US" dirty="0" smtClean="0"/>
              <a:t>Way Forward proposal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00118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1650" y="0"/>
            <a:ext cx="6827838" cy="1143000"/>
          </a:xfrm>
        </p:spPr>
        <p:txBody>
          <a:bodyPr/>
          <a:lstStyle/>
          <a:p>
            <a:r>
              <a:rPr lang="en-US" altLang="zh-CN" sz="3600" dirty="0" smtClean="0"/>
              <a:t>1 RAN </a:t>
            </a:r>
            <a:r>
              <a:rPr lang="en-US" altLang="zh-CN" sz="3600" dirty="0"/>
              <a:t>– CN function </a:t>
            </a:r>
            <a:r>
              <a:rPr lang="en-US" altLang="zh-CN" sz="3600" dirty="0" smtClean="0"/>
              <a:t>split (1/2)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000" y="989545"/>
            <a:ext cx="9029699" cy="949323"/>
          </a:xfrm>
        </p:spPr>
        <p:txBody>
          <a:bodyPr/>
          <a:lstStyle/>
          <a:p>
            <a:r>
              <a:rPr lang="en-GB" altLang="zh-CN" sz="1800" dirty="0"/>
              <a:t>SA2 </a:t>
            </a:r>
            <a:r>
              <a:rPr lang="en-GB" altLang="zh-CN" sz="1800" dirty="0" smtClean="0"/>
              <a:t>achieved </a:t>
            </a:r>
            <a:r>
              <a:rPr lang="en-US" altLang="zh-CN" sz="1800" dirty="0" smtClean="0"/>
              <a:t>“</a:t>
            </a:r>
            <a:r>
              <a:rPr lang="en-GB" altLang="zh-CN" sz="1800" dirty="0" smtClean="0"/>
              <a:t>Interim </a:t>
            </a:r>
            <a:r>
              <a:rPr lang="en-GB" altLang="zh-CN" sz="1800" dirty="0"/>
              <a:t>Agreements on </a:t>
            </a:r>
            <a:r>
              <a:rPr lang="en-GB" altLang="zh-CN" sz="1800" dirty="0" err="1"/>
              <a:t>NextGen</a:t>
            </a:r>
            <a:r>
              <a:rPr lang="en-GB" altLang="zh-CN" sz="1800" dirty="0"/>
              <a:t> RAN and </a:t>
            </a:r>
            <a:r>
              <a:rPr lang="en-GB" altLang="zh-CN" sz="1800" dirty="0" err="1"/>
              <a:t>NextGen</a:t>
            </a:r>
            <a:r>
              <a:rPr lang="en-GB" altLang="zh-CN" sz="1800" dirty="0"/>
              <a:t> Core functional </a:t>
            </a:r>
            <a:r>
              <a:rPr lang="en-GB" altLang="zh-CN" sz="1800" dirty="0" smtClean="0"/>
              <a:t>allocation”</a:t>
            </a:r>
          </a:p>
          <a:p>
            <a:pPr lvl="1"/>
            <a:r>
              <a:rPr lang="en-GB" altLang="zh-CN" sz="1600" dirty="0"/>
              <a:t>F</a:t>
            </a:r>
            <a:r>
              <a:rPr lang="en-GB" altLang="zh-CN" sz="1600" dirty="0" smtClean="0"/>
              <a:t>ocuses </a:t>
            </a:r>
            <a:r>
              <a:rPr lang="en-GB" altLang="zh-CN" sz="1600" dirty="0"/>
              <a:t>on functionalities for basic building blocks </a:t>
            </a:r>
            <a:r>
              <a:rPr lang="en-GB" altLang="zh-CN" sz="1600" dirty="0" smtClean="0"/>
              <a:t>MM</a:t>
            </a:r>
            <a:r>
              <a:rPr lang="en-GB" altLang="zh-CN" sz="1600" dirty="0"/>
              <a:t>, </a:t>
            </a:r>
            <a:r>
              <a:rPr lang="en-GB" altLang="zh-CN" sz="1600" dirty="0" err="1"/>
              <a:t>QoS</a:t>
            </a:r>
            <a:r>
              <a:rPr lang="en-GB" altLang="zh-CN" sz="1600" dirty="0"/>
              <a:t>, SM, authentication.</a:t>
            </a:r>
            <a:endParaRPr lang="zh-CN" altLang="en-US" sz="16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4313599"/>
              </p:ext>
            </p:extLst>
          </p:nvPr>
        </p:nvGraphicFramePr>
        <p:xfrm>
          <a:off x="143000" y="1906287"/>
          <a:ext cx="8759700" cy="2941320"/>
        </p:xfrm>
        <a:graphic>
          <a:graphicData uri="http://schemas.openxmlformats.org/drawingml/2006/table">
            <a:tbl>
              <a:tblPr firstRow="1" firstCol="1" bandRow="1"/>
              <a:tblGrid>
                <a:gridCol w="3035629"/>
                <a:gridCol w="687244"/>
                <a:gridCol w="773034"/>
                <a:gridCol w="4263793"/>
              </a:tblGrid>
              <a:tr h="24891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Location:</a:t>
                      </a:r>
                      <a:endParaRPr lang="zh-CN" sz="1400" b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Function:</a:t>
                      </a:r>
                      <a:endParaRPr lang="zh-CN" sz="1400" b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NextGen RAN</a:t>
                      </a:r>
                      <a:endParaRPr lang="zh-CN" sz="1400" b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NextGen CN</a:t>
                      </a:r>
                      <a:endParaRPr lang="zh-CN" sz="1400" b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Comments</a:t>
                      </a:r>
                      <a:endParaRPr lang="zh-CN" sz="1400" b="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Key Issue #1 – Network Slicing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CN instance selection when UE attach to a CN network slice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Key Issue #2 </a:t>
                      </a:r>
                      <a:r>
                        <a:rPr lang="en-GB" sz="11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QoS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Radio Resource Admission Control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46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Radio Resource management (QoS attributes)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Packet scheduling with regards to resource utilization and availability (RRM)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Max rate control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Maximum bitrate policing in the CN and RAN in UL and DL.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QoS Policy Control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Transport marking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Used for prioritization in the transport network.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Charging Data Collection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9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Packet classification of DL packets for QoS differentiation on the Radio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Some companies think the QoS classification for QoS differentiation of DL packets is performed in RAN.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8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QoS</a:t>
                      </a: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differentiation and verification for UL packets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Some companies think the </a:t>
                      </a:r>
                      <a:r>
                        <a:rPr lang="en-GB" sz="11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QoS</a:t>
                      </a: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verification for UL packets is performed in RAN and/or CN.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2662938"/>
              </p:ext>
            </p:extLst>
          </p:nvPr>
        </p:nvGraphicFramePr>
        <p:xfrm>
          <a:off x="143000" y="4855029"/>
          <a:ext cx="8759700" cy="1508760"/>
        </p:xfrm>
        <a:graphic>
          <a:graphicData uri="http://schemas.openxmlformats.org/drawingml/2006/table">
            <a:tbl>
              <a:tblPr firstRow="1" firstCol="1" bandRow="1"/>
              <a:tblGrid>
                <a:gridCol w="3035629"/>
                <a:gridCol w="687244"/>
                <a:gridCol w="773034"/>
                <a:gridCol w="4263793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Key Issue #4 - Session Management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PDU Session address allocation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 for non-IP PDU Sessions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3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PDU Session Termination Point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Note that this refers to the ownership of the specification for the function supporting the termination point. In a NW deployment this function may be deployed on or close to a RAN site.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Session Management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Termination of UP security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Subscription Data Handling (incl. default </a:t>
                      </a:r>
                      <a:r>
                        <a:rPr lang="en-GB" sz="11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QoS</a:t>
                      </a: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11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profile</a:t>
                      </a: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7776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0291603"/>
              </p:ext>
            </p:extLst>
          </p:nvPr>
        </p:nvGraphicFramePr>
        <p:xfrm>
          <a:off x="244252" y="997496"/>
          <a:ext cx="8655496" cy="5288280"/>
        </p:xfrm>
        <a:graphic>
          <a:graphicData uri="http://schemas.openxmlformats.org/drawingml/2006/table">
            <a:tbl>
              <a:tblPr firstRow="1" firstCol="1" bandRow="1"/>
              <a:tblGrid>
                <a:gridCol w="2885165"/>
                <a:gridCol w="793421"/>
                <a:gridCol w="763608"/>
                <a:gridCol w="4213302"/>
              </a:tblGrid>
              <a:tr h="24891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Location: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Function: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NextGen RAN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NextGen CN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Comments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FF"/>
                    </a:solidFill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Key Issue #3 – Mobility Management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Mobility management control, (Subscription and Policies) 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Determination of mobility restriction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Roaming restrictions execution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Mobility restrictions execution, [CN Connected]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Mobility restrictions execution, [CN Idle]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If CN Idle exists.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UE registration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8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Area tracking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 need for Hierarchical tracking is FFS. Depends also on the existence of a CN Idle state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8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UE unreachability detection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Assumed to be supported in CN for UEs in CN Idle state. If CN Idle exists.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80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RAN UE unreachability detection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Assumed to be supported in RAN for UEs in RAN Inactive state. If RAN inactive state exists.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NAS state transitions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RRC state transitions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9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Paging initiation and control in RAN Inactive state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RAN Inactive state is RAN state that corresponds to CN connected state. If RAN inactive state exists.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42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Paging initiation in CN Idle state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CN Idle state is FFS. Some companies assume that the CN Idle state is replaced by a RAN "Inactive" State. Some companies think that the CN Idle state remains but is used more seldom due to the new RAN "inactive" state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Access Stratum UE Context storage in RAN Inactive state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If RAN inactive state exists.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Control of connected state mobility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UP buffer for UE in CN Idle state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FFS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Same comment as on Paging initiation in CN Idle state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UP buffer for UE in RAN Inactive state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If RAN inactive state exists.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Key issue #12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66"/>
                    </a:solidFill>
                  </a:tcPr>
                </a:tc>
              </a:tr>
              <a:tr h="1244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Authentication and Key Agreement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X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31081" marR="310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altLang="zh-CN" sz="3600" dirty="0" smtClean="0"/>
              <a:t>1 RAN </a:t>
            </a:r>
            <a:r>
              <a:rPr lang="en-US" altLang="zh-CN" sz="3600" dirty="0"/>
              <a:t>– CN function </a:t>
            </a:r>
            <a:r>
              <a:rPr lang="en-US" altLang="zh-CN" sz="3600" dirty="0" smtClean="0"/>
              <a:t>split (2/2)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643621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 Way Forward</a:t>
            </a:r>
            <a:endParaRPr lang="zh-CN" altLang="en-US" dirty="0"/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148772" y="1674133"/>
            <a:ext cx="8995228" cy="2123167"/>
          </a:xfrm>
        </p:spPr>
        <p:txBody>
          <a:bodyPr/>
          <a:lstStyle/>
          <a:p>
            <a:r>
              <a:rPr lang="en-GB" altLang="zh-CN" sz="1800" dirty="0"/>
              <a:t>SA2 </a:t>
            </a:r>
            <a:r>
              <a:rPr lang="en-GB" altLang="zh-CN" sz="1800" dirty="0" smtClean="0"/>
              <a:t>believes RAN-CN function split will be continuously summarized based on the solutions being developed for the key issues</a:t>
            </a:r>
          </a:p>
          <a:p>
            <a:r>
              <a:rPr lang="en-GB" altLang="zh-CN" sz="1800" dirty="0" smtClean="0"/>
              <a:t>Eventually RAN-CN interface requirements should be derived based on the solutions developed for the key issues and RAN-CN functional split.</a:t>
            </a:r>
          </a:p>
          <a:p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4035829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3GPP SA2 TR 23.799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1321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nokia powerpoint template nokia pure v13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 PowerPoint Template Nokia Pure v12" id="{7AC05BEF-BBDF-4CF1-AA23-A676535EABCE}" vid="{991539CA-B441-4AED-8339-F6770207F6A2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28972</TotalTime>
  <Words>629</Words>
  <Application>Microsoft Office PowerPoint</Application>
  <PresentationFormat>On-screen Show (4:3)</PresentationFormat>
  <Paragraphs>174</Paragraphs>
  <Slides>6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8" baseType="lpstr">
      <vt:lpstr>宋体</vt:lpstr>
      <vt:lpstr>Arial</vt:lpstr>
      <vt:lpstr>Arial </vt:lpstr>
      <vt:lpstr>Calibri</vt:lpstr>
      <vt:lpstr>Lucida Grande</vt:lpstr>
      <vt:lpstr>Nokia Pure Headline Light</vt:lpstr>
      <vt:lpstr>Nokia Pure Text Light</vt:lpstr>
      <vt:lpstr>Times New Roman</vt:lpstr>
      <vt:lpstr>ヒラギノ角ゴ Pro W3</vt:lpstr>
      <vt:lpstr>Office Theme</vt:lpstr>
      <vt:lpstr>nokia powerpoint template nokia pure v13</vt:lpstr>
      <vt:lpstr>think-cell Slide</vt:lpstr>
      <vt:lpstr>SA2 Work Status: RAN-CN functional split</vt:lpstr>
      <vt:lpstr>SA2 work status</vt:lpstr>
      <vt:lpstr>1 RAN – CN function split (1/2)</vt:lpstr>
      <vt:lpstr>1 RAN – CN function split (2/2)</vt:lpstr>
      <vt:lpstr>2 Way Forward</vt:lpstr>
      <vt:lpstr>Reference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Chandramouli, Devaki (Nokia - US/Irving)</cp:lastModifiedBy>
  <cp:revision>786</cp:revision>
  <dcterms:created xsi:type="dcterms:W3CDTF">2008-08-30T09:32:10Z</dcterms:created>
  <dcterms:modified xsi:type="dcterms:W3CDTF">2016-05-25T08:59:55Z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1436835755</vt:lpwstr>
  </property>
</Properties>
</file>