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50" r:id="rId2"/>
  </p:sldMasterIdLst>
  <p:notesMasterIdLst>
    <p:notesMasterId r:id="rId7"/>
  </p:notesMasterIdLst>
  <p:sldIdLst>
    <p:sldId id="256" r:id="rId3"/>
    <p:sldId id="258" r:id="rId4"/>
    <p:sldId id="257" r:id="rId5"/>
    <p:sldId id="259" r:id="rId6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5714" autoAdjust="0"/>
  </p:normalViewPr>
  <p:slideViewPr>
    <p:cSldViewPr>
      <p:cViewPr varScale="1">
        <p:scale>
          <a:sx n="67" d="100"/>
          <a:sy n="67" d="100"/>
        </p:scale>
        <p:origin x="1416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4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Microsoft YaHei" pitchFamily="34" charset="-122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Microsoft YaHei" pitchFamily="34" charset="-122"/>
                <a:cs typeface="+mn-cs"/>
              </a:defRPr>
            </a:lvl1pPr>
          </a:lstStyle>
          <a:p>
            <a:pPr>
              <a:defRPr/>
            </a:pPr>
            <a:fld id="{93C53F48-AB65-4E31-8154-4831316168CB}" type="datetimeFigureOut">
              <a:rPr lang="en-US" smtClean="0"/>
              <a:pPr>
                <a:defRPr/>
              </a:pPr>
              <a:t>5/6/2016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dirty="0" smtClean="0"/>
              <a:t>Click to edit Master text styles</a:t>
            </a:r>
          </a:p>
          <a:p>
            <a:pPr lvl="1"/>
            <a:r>
              <a:rPr lang="en-US" noProof="0" dirty="0" smtClean="0"/>
              <a:t>Second level</a:t>
            </a:r>
          </a:p>
          <a:p>
            <a:pPr lvl="2"/>
            <a:r>
              <a:rPr lang="en-US" noProof="0" dirty="0" smtClean="0"/>
              <a:t>Third level</a:t>
            </a:r>
          </a:p>
          <a:p>
            <a:pPr lvl="3"/>
            <a:r>
              <a:rPr lang="en-US" noProof="0" dirty="0" smtClean="0"/>
              <a:t>Fourth level</a:t>
            </a:r>
          </a:p>
          <a:p>
            <a:pPr lvl="4"/>
            <a:r>
              <a:rPr lang="en-US" noProof="0" dirty="0" smtClean="0"/>
              <a:t>Fifth level</a:t>
            </a:r>
            <a:endParaRPr lang="en-US" noProof="0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Microsoft YaHei" pitchFamily="34" charset="-122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Microsoft YaHei" pitchFamily="34" charset="-122"/>
                <a:cs typeface="+mn-cs"/>
              </a:defRPr>
            </a:lvl1pPr>
          </a:lstStyle>
          <a:p>
            <a:pPr>
              <a:defRPr/>
            </a:pPr>
            <a:fld id="{BDAF50D7-A8C8-4FA4-A6D0-BE73B799CCCA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02804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icrosoft YaHei" pitchFamily="34" charset="-122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icrosoft YaHei" pitchFamily="34" charset="-122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icrosoft YaHei" pitchFamily="34" charset="-122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icrosoft YaHei" pitchFamily="34" charset="-122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Microsoft YaHei" pitchFamily="34" charset="-122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Notes Placeholder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marL="228600" indent="-228600">
              <a:spcBef>
                <a:spcPct val="0"/>
              </a:spcBef>
              <a:buFont typeface="+mj-lt"/>
              <a:buNone/>
            </a:pPr>
            <a:endParaRPr lang="zh-CN" altLang="en-US" noProof="0" dirty="0" smtClean="0">
              <a:latin typeface="Microsoft YaHei" pitchFamily="34" charset="-122"/>
              <a:ea typeface="Microsoft YaHei" pitchFamily="34" charset="-122"/>
            </a:endParaRPr>
          </a:p>
        </p:txBody>
      </p:sp>
      <p:sp>
        <p:nvSpPr>
          <p:cNvPr id="4099" name="Slide Image Placeholder 5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533400" y="460375"/>
            <a:ext cx="3144838" cy="2359025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</p:spTree>
    <p:extLst>
      <p:ext uri="{BB962C8B-B14F-4D97-AF65-F5344CB8AC3E}">
        <p14:creationId xmlns:p14="http://schemas.microsoft.com/office/powerpoint/2010/main" val="187752151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D709A2-0FF7-465A-BF54-EEBDD6F98870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C51A61-EFE6-4F55-A064-EF071CD16A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253354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5CD685-BFEA-4FDA-9781-092B54C91BEE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D1BD8F-69FF-4EB0-AC5D-5A06617BD5D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46579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70ECD1-9D2F-4054-BBDB-A15D6FFA5FA2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131810-0E01-4346-BF69-664A370EDD1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76969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5629D8B-E894-4381-B939-68E5EFBCD0DA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CE8A95-6521-4ABC-A9F4-C0019685219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53221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875C60-54A8-4745-9091-4DE59ADA029C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75A632-B56A-4BE9-80FF-58597B1FDD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816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43479-DA24-4DFA-8202-E540DFE7EFA8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331CA0-DB84-46EA-9036-192ED6778D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467691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0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749F9A-6FAC-427E-A467-BA6BCDBDDBCA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E8EF2FD-2FEB-4A0A-9AF6-84C5F0DF7E5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65613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144C4-D9D3-4988-9F06-D0CF3687B5E5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E05A3E-7945-4763-991A-9E126D7C21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56594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8FB20B-EF38-4976-8A4C-FAA19741519E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692F30-7C1E-4A05-A6ED-B8ADCB42D0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693712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D49CE5-62E1-41AD-953D-2DD2FA3F53F8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1572E3-20D0-4BDC-A6C4-F10A38D22B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70131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AF687-560E-4DFE-BCF9-8E09DE520081}" type="datetimeFigureOut">
              <a:rPr lang="en-US"/>
              <a:pPr>
                <a:defRPr/>
              </a:pPr>
              <a:t>5/6/2016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2EA120-532B-46B5-9489-D97F13253F8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0636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dirty="0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>
              <a:defRPr/>
            </a:pPr>
            <a:fld id="{77086A03-69E0-47B4-B6FC-354F3A9B9EA7}" type="datetimeFigureOut">
              <a:rPr lang="en-US" smtClean="0"/>
              <a:pPr>
                <a:defRPr/>
              </a:pPr>
              <a:t>5/6/2016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Microsoft YaHei" pitchFamily="34" charset="-122"/>
                <a:cs typeface="+mn-cs"/>
              </a:defRPr>
            </a:lvl1pPr>
          </a:lstStyle>
          <a:p>
            <a:pPr>
              <a:defRPr/>
            </a:pPr>
            <a:fld id="{7DADEAC6-19A0-4197-A464-898191FA45BF}" type="slidenum">
              <a:rPr lang="en-US" smtClean="0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Microsoft YaHei" pitchFamily="34" charset="-122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Microsoft YaHei" pitchFamily="34" charset="-122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Arc 18"/>
          <p:cNvSpPr/>
          <p:nvPr/>
        </p:nvSpPr>
        <p:spPr>
          <a:xfrm>
            <a:off x="-1524000" y="1905000"/>
            <a:ext cx="3048000" cy="3048000"/>
          </a:xfrm>
          <a:prstGeom prst="arc">
            <a:avLst>
              <a:gd name="adj1" fmla="val 16200000"/>
              <a:gd name="adj2" fmla="val 5359794"/>
            </a:avLst>
          </a:prstGeom>
          <a:solidFill>
            <a:schemeClr val="bg1">
              <a:lumMod val="95000"/>
            </a:schemeClr>
          </a:solidFill>
          <a:ln>
            <a:noFill/>
          </a:ln>
          <a:effectLst>
            <a:innerShdw blurRad="304800" dist="50800" dir="18900000">
              <a:prstClr val="black">
                <a:alpha val="14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dirty="0">
              <a:solidFill>
                <a:prstClr val="white"/>
              </a:solidFill>
              <a:latin typeface="Microsoft YaHei" pitchFamily="34" charset="-122"/>
              <a:ea typeface="Microsoft YaHei" pitchFamily="34" charset="-122"/>
            </a:endParaRPr>
          </a:p>
        </p:txBody>
      </p:sp>
      <p:grpSp>
        <p:nvGrpSpPr>
          <p:cNvPr id="2" name="Group 24"/>
          <p:cNvGrpSpPr>
            <a:grpSpLocks/>
          </p:cNvGrpSpPr>
          <p:nvPr/>
        </p:nvGrpSpPr>
        <p:grpSpPr bwMode="auto">
          <a:xfrm rot="5400000">
            <a:off x="-3128963" y="3314701"/>
            <a:ext cx="6245225" cy="228600"/>
            <a:chOff x="-3200400" y="3314700"/>
            <a:chExt cx="6246420" cy="228600"/>
          </a:xfrm>
        </p:grpSpPr>
        <p:sp>
          <p:nvSpPr>
            <p:cNvPr id="13" name="Rounded Rectangle 12"/>
            <p:cNvSpPr/>
            <p:nvPr/>
          </p:nvSpPr>
          <p:spPr>
            <a:xfrm rot="5400000">
              <a:off x="1331520" y="1828800"/>
              <a:ext cx="228600" cy="3200400"/>
            </a:xfrm>
            <a:prstGeom prst="roundRect">
              <a:avLst>
                <a:gd name="adj" fmla="val 35051"/>
              </a:avLst>
            </a:prstGeom>
            <a:solidFill>
              <a:schemeClr val="bg1">
                <a:lumMod val="85000"/>
              </a:schemeClr>
            </a:solidFill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prstMaterial="matte">
              <a:bevelT w="63500" h="63500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Microsoft YaHei" pitchFamily="34" charset="-122"/>
                <a:ea typeface="Microsoft YaHei" pitchFamily="34" charset="-122"/>
              </a:endParaRPr>
            </a:p>
          </p:txBody>
        </p:sp>
        <p:sp>
          <p:nvSpPr>
            <p:cNvPr id="24" name="Rounded Rectangle 23"/>
            <p:cNvSpPr/>
            <p:nvPr/>
          </p:nvSpPr>
          <p:spPr>
            <a:xfrm rot="5400000">
              <a:off x="-1714500" y="1828800"/>
              <a:ext cx="228600" cy="3200400"/>
            </a:xfrm>
            <a:prstGeom prst="roundRect">
              <a:avLst>
                <a:gd name="adj" fmla="val 35051"/>
              </a:avLst>
            </a:prstGeom>
            <a:noFill/>
            <a:ln>
              <a:noFill/>
            </a:ln>
            <a:effectLst>
              <a:outerShdw blurRad="107950" dist="12700" dir="5400000" algn="ctr">
                <a:srgbClr val="000000"/>
              </a:outerShdw>
            </a:effectLst>
            <a:scene3d>
              <a:camera prst="orthographicFront">
                <a:rot lat="0" lon="0" rev="0"/>
              </a:camera>
              <a:lightRig rig="soft" dir="t">
                <a:rot lat="0" lon="0" rev="0"/>
              </a:lightRig>
            </a:scene3d>
            <a:sp3d prstMaterial="matte">
              <a:bevelT w="63500" h="63500"/>
              <a:contourClr>
                <a:srgbClr val="FFFFFF"/>
              </a:contour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dirty="0">
                <a:solidFill>
                  <a:prstClr val="white"/>
                </a:solidFill>
                <a:latin typeface="Microsoft YaHei" pitchFamily="34" charset="-122"/>
                <a:ea typeface="Microsoft YaHei" pitchFamily="34" charset="-122"/>
              </a:endParaRPr>
            </a:p>
          </p:txBody>
        </p:sp>
      </p:grpSp>
      <p:sp>
        <p:nvSpPr>
          <p:cNvPr id="20" name="标题 1"/>
          <p:cNvSpPr txBox="1">
            <a:spLocks/>
          </p:cNvSpPr>
          <p:nvPr/>
        </p:nvSpPr>
        <p:spPr bwMode="auto">
          <a:xfrm>
            <a:off x="1835696" y="1412776"/>
            <a:ext cx="6264696" cy="316835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1" fontAlgn="base" hangingPunct="1">
              <a:spcBef>
                <a:spcPct val="0"/>
              </a:spcBef>
              <a:spcAft>
                <a:spcPct val="0"/>
              </a:spcAft>
              <a:defRPr sz="4400" kern="1200">
                <a:solidFill>
                  <a:schemeClr val="tx1"/>
                </a:solidFill>
                <a:latin typeface="Microsoft YaHei" pitchFamily="34" charset="-122"/>
                <a:ea typeface="+mj-ea"/>
                <a:cs typeface="+mj-cs"/>
              </a:defRPr>
            </a:lvl1pPr>
            <a:lvl2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2pPr>
            <a:lvl3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3pPr>
            <a:lvl4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4pPr>
            <a:lvl5pPr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5pPr>
            <a:lvl6pPr marL="4572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6pPr>
            <a:lvl7pPr marL="9144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7pPr>
            <a:lvl8pPr marL="13716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8pPr>
            <a:lvl9pPr marL="1828800" algn="ctr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en-US" altLang="zh-CN" sz="2800" dirty="0" smtClean="0"/>
              <a:t>Suggested way for Contribution Preparation to SA2#115 on </a:t>
            </a:r>
            <a:r>
              <a:rPr lang="en-US" altLang="zh-CN" sz="2800" dirty="0" err="1" smtClean="0"/>
              <a:t>NextGen</a:t>
            </a:r>
            <a:endParaRPr lang="en-US" altLang="zh-CN" sz="2800" dirty="0" smtClean="0"/>
          </a:p>
          <a:p>
            <a:pPr>
              <a:lnSpc>
                <a:spcPct val="150000"/>
              </a:lnSpc>
            </a:pPr>
            <a:endParaRPr lang="en-US" altLang="zh-CN" sz="2800" dirty="0" smtClean="0"/>
          </a:p>
          <a:p>
            <a:pPr>
              <a:lnSpc>
                <a:spcPct val="150000"/>
              </a:lnSpc>
            </a:pPr>
            <a:r>
              <a:rPr lang="en-US" altLang="zh-CN" sz="2400" dirty="0" smtClean="0"/>
              <a:t>(Rapporteurs)</a:t>
            </a:r>
            <a:endParaRPr lang="zh-CN" altLang="en-US" sz="2400" dirty="0"/>
          </a:p>
        </p:txBody>
      </p:sp>
      <p:sp>
        <p:nvSpPr>
          <p:cNvPr id="3" name="矩形 2"/>
          <p:cNvSpPr/>
          <p:nvPr/>
        </p:nvSpPr>
        <p:spPr>
          <a:xfrm>
            <a:off x="107950" y="66949"/>
            <a:ext cx="8568506" cy="7617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SA WG2 Meeting #115	</a:t>
            </a:r>
            <a:r>
              <a:rPr lang="en-GB" altLang="zh-CN" b="1" dirty="0" smtClean="0">
                <a:solidFill>
                  <a:srgbClr val="000000"/>
                </a:solidFill>
                <a:latin typeface="Arial" panose="020B0604020202020204" pitchFamily="34" charset="0"/>
              </a:rPr>
              <a:t>   S2-162308</a:t>
            </a:r>
            <a:endParaRPr lang="zh-CN" altLang="zh-CN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  <a:p>
            <a:pPr hangingPunct="0">
              <a:spcAft>
                <a:spcPts val="900"/>
              </a:spcAft>
              <a:tabLst>
                <a:tab pos="6120130" algn="r"/>
              </a:tabLst>
            </a:pPr>
            <a:r>
              <a:rPr lang="en-GB" altLang="zh-CN" b="1" dirty="0">
                <a:solidFill>
                  <a:srgbClr val="000000"/>
                </a:solidFill>
                <a:latin typeface="Arial" panose="020B0604020202020204" pitchFamily="34" charset="0"/>
              </a:rPr>
              <a:t>23 - 27 May 2016, Nanjing, P.R. China</a:t>
            </a:r>
            <a:r>
              <a:rPr lang="en-GB" altLang="zh-CN" sz="1200" b="1" dirty="0">
                <a:solidFill>
                  <a:srgbClr val="0000FF"/>
                </a:solidFill>
                <a:latin typeface="Arial" panose="020B0604020202020204" pitchFamily="34" charset="0"/>
              </a:rPr>
              <a:t>	(revision of S2-16xxxx)</a:t>
            </a:r>
            <a:endParaRPr lang="zh-CN" altLang="zh-CN" sz="1200" dirty="0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-7380000">
                                      <p:cBhvr>
                                        <p:cTn id="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1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8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320000">
                                      <p:cBhvr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Observation from SA2#114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50000"/>
              </a:lnSpc>
            </a:pPr>
            <a:r>
              <a:rPr lang="en-US" altLang="zh-CN" sz="1800" dirty="0" smtClean="0"/>
              <a:t>Many contributions, lack of time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 smtClean="0"/>
              <a:t>Around 123 contributions for </a:t>
            </a:r>
            <a:r>
              <a:rPr lang="en-US" altLang="zh-CN" sz="1600" dirty="0" err="1" smtClean="0"/>
              <a:t>NextGen</a:t>
            </a:r>
            <a:r>
              <a:rPr lang="en-US" altLang="zh-CN" sz="1600" dirty="0" smtClean="0"/>
              <a:t>, handled 30 </a:t>
            </a: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Long P-CR consumes around 25-30mins (including Q&amp;A)</a:t>
            </a: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While some basic concept and principles are being developed for </a:t>
            </a:r>
            <a:r>
              <a:rPr lang="en-US" altLang="zh-CN" sz="1800" smtClean="0"/>
              <a:t>NextGen</a:t>
            </a:r>
            <a:endParaRPr lang="en-US" altLang="zh-CN" sz="1800" dirty="0" smtClean="0"/>
          </a:p>
          <a:p>
            <a:pPr lvl="1">
              <a:lnSpc>
                <a:spcPct val="150000"/>
              </a:lnSpc>
            </a:pPr>
            <a:r>
              <a:rPr lang="en-US" altLang="zh-CN" sz="1600" dirty="0" smtClean="0"/>
              <a:t>Some contribution already dive too much into details</a:t>
            </a:r>
          </a:p>
          <a:p>
            <a:pPr>
              <a:lnSpc>
                <a:spcPct val="150000"/>
              </a:lnSpc>
            </a:pPr>
            <a:r>
              <a:rPr lang="en-US" altLang="zh-CN" sz="1800" dirty="0" smtClean="0"/>
              <a:t>For each 90mins time slots: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 smtClean="0"/>
              <a:t>Session chair is able to open 4/5 contributions</a:t>
            </a:r>
          </a:p>
          <a:p>
            <a:pPr>
              <a:lnSpc>
                <a:spcPct val="150000"/>
              </a:lnSpc>
            </a:pPr>
            <a:r>
              <a:rPr lang="en-US" altLang="zh-CN" sz="2000" dirty="0" smtClean="0"/>
              <a:t>For Conference calls</a:t>
            </a:r>
          </a:p>
          <a:p>
            <a:pPr lvl="1">
              <a:lnSpc>
                <a:spcPct val="150000"/>
              </a:lnSpc>
            </a:pPr>
            <a:r>
              <a:rPr lang="en-US" altLang="zh-CN" sz="1600" dirty="0" smtClean="0"/>
              <a:t>Devaki recorded 81 attendees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13389677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600" dirty="0" smtClean="0"/>
              <a:t>Suggestion on P-CR preparation for SA2#115</a:t>
            </a:r>
            <a:endParaRPr lang="zh-CN" altLang="en-US" sz="3600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1800" dirty="0" smtClean="0"/>
              <a:t>Key issue oriented</a:t>
            </a:r>
          </a:p>
          <a:p>
            <a:pPr lvl="1"/>
            <a:r>
              <a:rPr lang="en-US" altLang="zh-CN" sz="1600" dirty="0" smtClean="0"/>
              <a:t>Solution proposals should solve the problem documented in the key issue</a:t>
            </a:r>
          </a:p>
          <a:p>
            <a:pPr lvl="1"/>
            <a:r>
              <a:rPr lang="en-US" altLang="zh-CN" sz="1600" dirty="0" smtClean="0"/>
              <a:t>It is </a:t>
            </a:r>
            <a:r>
              <a:rPr lang="en-US" altLang="zh-CN" sz="1600" dirty="0" smtClean="0">
                <a:solidFill>
                  <a:srgbClr val="FF0000"/>
                </a:solidFill>
              </a:rPr>
              <a:t>recommended to focus on the WTs that are identified in the Email discussion session</a:t>
            </a:r>
          </a:p>
          <a:p>
            <a:r>
              <a:rPr lang="en-US" altLang="zh-CN" sz="1800" dirty="0" smtClean="0"/>
              <a:t>Focus on basic concepts and main idea first</a:t>
            </a:r>
          </a:p>
          <a:p>
            <a:pPr lvl="1"/>
            <a:r>
              <a:rPr lang="en-US" altLang="zh-CN" sz="1600" dirty="0" smtClean="0"/>
              <a:t>Illustration and detailed procedures (e.g. call flows) comes later, or even not necessary at the first time</a:t>
            </a:r>
          </a:p>
          <a:p>
            <a:r>
              <a:rPr lang="en-US" altLang="zh-CN" sz="1800" dirty="0" smtClean="0"/>
              <a:t>Make the differences standout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Leverage/Update existing solutions in the TR as much as possible</a:t>
            </a:r>
          </a:p>
          <a:p>
            <a:pPr lvl="1"/>
            <a:r>
              <a:rPr lang="en-US" altLang="zh-CN" sz="1600" dirty="0" smtClean="0">
                <a:solidFill>
                  <a:srgbClr val="FF0000"/>
                </a:solidFill>
              </a:rPr>
              <a:t>Highlight </a:t>
            </a:r>
            <a:r>
              <a:rPr lang="en-US" altLang="zh-CN" sz="1600" dirty="0" smtClean="0">
                <a:solidFill>
                  <a:srgbClr val="FF0000"/>
                </a:solidFill>
              </a:rPr>
              <a:t>the difference with existing TR solutions in the </a:t>
            </a:r>
            <a:r>
              <a:rPr lang="en-US" altLang="zh-CN" sz="1600" dirty="0" smtClean="0">
                <a:solidFill>
                  <a:srgbClr val="FF0000"/>
                </a:solidFill>
              </a:rPr>
              <a:t>introduction/rationale, for new solution proposals</a:t>
            </a:r>
            <a:endParaRPr lang="en-US" altLang="zh-CN" sz="1600" dirty="0" smtClean="0">
              <a:solidFill>
                <a:srgbClr val="FF0000"/>
              </a:solidFill>
            </a:endParaRPr>
          </a:p>
          <a:p>
            <a:r>
              <a:rPr lang="en-US" altLang="zh-CN" sz="1800" dirty="0" smtClean="0"/>
              <a:t>Try to keep the P-CR short and precise, to the point</a:t>
            </a:r>
          </a:p>
          <a:p>
            <a:pPr lvl="1"/>
            <a:r>
              <a:rPr lang="en-US" altLang="zh-CN" sz="1600" dirty="0" smtClean="0"/>
              <a:t>Big </a:t>
            </a:r>
            <a:r>
              <a:rPr lang="en-US" altLang="zh-CN" sz="1600" dirty="0"/>
              <a:t>P-CR with long…long page may </a:t>
            </a:r>
            <a:r>
              <a:rPr lang="en-US" altLang="zh-CN" sz="1600" dirty="0" smtClean="0"/>
              <a:t>be overwhelming for </a:t>
            </a:r>
            <a:r>
              <a:rPr lang="en-US" altLang="zh-CN" sz="1600" dirty="0"/>
              <a:t>people to review and get the main idea of the proposal</a:t>
            </a:r>
          </a:p>
          <a:p>
            <a:r>
              <a:rPr lang="en-US" altLang="zh-CN" sz="1800" dirty="0" smtClean="0"/>
              <a:t>Short comments</a:t>
            </a:r>
          </a:p>
          <a:p>
            <a:pPr lvl="1"/>
            <a:r>
              <a:rPr lang="en-US" altLang="zh-CN" sz="1600" dirty="0" smtClean="0"/>
              <a:t>Try to keep less than 1 min/time during the meeting and CC</a:t>
            </a:r>
            <a:endParaRPr lang="zh-CN" altLang="en-US" sz="1600" dirty="0"/>
          </a:p>
        </p:txBody>
      </p:sp>
    </p:spTree>
    <p:extLst>
      <p:ext uri="{BB962C8B-B14F-4D97-AF65-F5344CB8AC3E}">
        <p14:creationId xmlns:p14="http://schemas.microsoft.com/office/powerpoint/2010/main" val="410507218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Key Issues to focus on for SA2#115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3989039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Network Slicing 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err="1" smtClean="0"/>
              <a:t>QoS</a:t>
            </a:r>
            <a:endParaRPr lang="en-US" sz="2000" dirty="0" smtClean="0"/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Mobility Management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Session Management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Session and Service Continuity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Efficient User plane path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Authentication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Network function interconnection</a:t>
            </a:r>
          </a:p>
          <a:p>
            <a:pPr marL="457200" indent="-457200">
              <a:buFont typeface="+mj-lt"/>
              <a:buAutoNum type="arabicPeriod"/>
            </a:pPr>
            <a:r>
              <a:rPr lang="en-US" sz="2000" dirty="0" smtClean="0"/>
              <a:t>RAN-CN functional split (will be prepared by the </a:t>
            </a:r>
            <a:r>
              <a:rPr lang="en-US" altLang="zh-CN" sz="2000" dirty="0" smtClean="0"/>
              <a:t>Rapporteurs for the joint meeting with RAN2 and RAN3)</a:t>
            </a:r>
            <a:r>
              <a:rPr lang="en-US" sz="2000" dirty="0" smtClean="0"/>
              <a:t> 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1670138327"/>
      </p:ext>
    </p:extLst>
  </p:cSld>
  <p:clrMapOvr>
    <a:masterClrMapping/>
  </p:clrMapOvr>
</p:sld>
</file>

<file path=ppt/theme/theme1.xml><?xml version="1.0" encoding="utf-8"?>
<a:theme xmlns:a="http://schemas.openxmlformats.org/drawingml/2006/main" name="Animated_pointer_and_light-up_text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5E519BB6-FA83-4C7A-A5C3-FEA49DBE1C3F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动画指针和亮灯文本</Template>
  <TotalTime>0</TotalTime>
  <Words>268</Words>
  <Application>Microsoft Office PowerPoint</Application>
  <PresentationFormat>全屏显示(4:3)</PresentationFormat>
  <Paragraphs>38</Paragraphs>
  <Slides>4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5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0" baseType="lpstr">
      <vt:lpstr>宋体</vt:lpstr>
      <vt:lpstr>Microsoft YaHei</vt:lpstr>
      <vt:lpstr>Arial</vt:lpstr>
      <vt:lpstr>Calibri</vt:lpstr>
      <vt:lpstr>Times New Roman</vt:lpstr>
      <vt:lpstr>Animated_pointer_and_light-up_text</vt:lpstr>
      <vt:lpstr>PowerPoint 演示文稿</vt:lpstr>
      <vt:lpstr>Observation from SA2#114</vt:lpstr>
      <vt:lpstr>Suggestion on P-CR preparation for SA2#115</vt:lpstr>
      <vt:lpstr>Key Issues to focus on for SA2#115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cp:lastModifiedBy/>
  <cp:revision>1</cp:revision>
  <dcterms:created xsi:type="dcterms:W3CDTF">2016-04-14T07:13:16Z</dcterms:created>
  <dcterms:modified xsi:type="dcterms:W3CDTF">2016-05-05T16:17:42Z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TC024787149991</vt:lpwstr>
  </property>
</Properties>
</file>