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7" r:id="rId2"/>
  </p:sldMasterIdLst>
  <p:notesMasterIdLst>
    <p:notesMasterId r:id="rId8"/>
  </p:notesMasterIdLst>
  <p:handoutMasterIdLst>
    <p:handoutMasterId r:id="rId9"/>
  </p:handoutMasterIdLst>
  <p:sldIdLst>
    <p:sldId id="303" r:id="rId3"/>
    <p:sldId id="735" r:id="rId4"/>
    <p:sldId id="736" r:id="rId5"/>
    <p:sldId id="737" r:id="rId6"/>
    <p:sldId id="73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91" autoAdjust="0"/>
    <p:restoredTop sz="83038" autoAdjust="0"/>
  </p:normalViewPr>
  <p:slideViewPr>
    <p:cSldViewPr snapToGrid="0">
      <p:cViewPr varScale="1">
        <p:scale>
          <a:sx n="90" d="100"/>
          <a:sy n="90" d="100"/>
        </p:scale>
        <p:origin x="210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947778C-B3F3-4F7A-BB91-EB5F63B274A2}" type="datetime1">
              <a:rPr lang="en-US"/>
              <a:pPr>
                <a:defRPr/>
              </a:pPr>
              <a:t>5/17/2016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9A2E6ED2-3E23-4C28-8972-3DFEE8710E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019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ADFB8CB-F854-47F2-9DE9-2171C7CFA03A}" type="datetime1">
              <a:rPr lang="en-US"/>
              <a:pPr>
                <a:defRPr/>
              </a:pPr>
              <a:t>5/17/2016</a:t>
            </a:fld>
            <a:endParaRPr lang="en-US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1FA72314-C842-479C-B40D-6B35198B29F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60020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B20BC9-C500-49C5-9C37-D50BBA60A0E0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611177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33"/>
            <a:ext cx="5810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sz="1200" b="1" dirty="0">
                <a:latin typeface="Arial "/>
              </a:rPr>
              <a:t>3GPP </a:t>
            </a:r>
            <a:r>
              <a:rPr lang="sv-SE" sz="1200" b="1" dirty="0" smtClean="0">
                <a:latin typeface="Arial "/>
              </a:rPr>
              <a:t>TSG SA WG2 </a:t>
            </a:r>
          </a:p>
          <a:p>
            <a:pPr eaLnBrk="1" hangingPunct="1">
              <a:defRPr/>
            </a:pPr>
            <a:r>
              <a:rPr lang="sv-SE" sz="1200" b="1" dirty="0" smtClean="0">
                <a:latin typeface="Arial "/>
              </a:rPr>
              <a:t>Nanjing, China 23-27, May 2016</a:t>
            </a:r>
            <a:endParaRPr lang="sv-SE" sz="1200" b="1" dirty="0">
              <a:latin typeface="Arial 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44991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44974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ags" Target="../tags/tag1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3" y="6373813"/>
            <a:ext cx="6169025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2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5316" y="6394457"/>
            <a:ext cx="4422775" cy="31115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3GPP </a:t>
            </a:r>
            <a:r>
              <a:rPr lang="en-GB" spc="300" dirty="0" smtClean="0"/>
              <a:t>TSG SA WG2, 23-27,</a:t>
            </a:r>
            <a:r>
              <a:rPr lang="en-GB" spc="300" baseline="0" dirty="0" smtClean="0"/>
              <a:t> May</a:t>
            </a:r>
            <a:r>
              <a:rPr lang="en-GB" spc="300" dirty="0" smtClean="0"/>
              <a:t> </a:t>
            </a:r>
            <a:r>
              <a:rPr lang="en-GB" spc="300" dirty="0"/>
              <a:t>2015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12" y="638334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fld id="{38BB483D-C369-491B-B1D1-2AD91BB702B7}" type="slidenum">
              <a:rPr lang="en-GB" altLang="en-US" b="1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95"/>
            <a:ext cx="9717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7639052" y="17780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GB" sz="1200" b="1" dirty="0" smtClean="0"/>
              <a:t>S2-162307</a:t>
            </a:r>
            <a:endParaRPr lang="en-GB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3" r:id="rId2"/>
    <p:sldLayoutId id="2147483744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Object 30" hidden="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1589" y="2119"/>
          <a:ext cx="1587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0" name="think-cell Slide" r:id="rId7" imgW="360" imgH="360" progId="">
                  <p:embed/>
                </p:oleObj>
              </mc:Choice>
              <mc:Fallback>
                <p:oleObj name="think-cell Slide" r:id="rId7" imgW="360" imgH="36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2119"/>
                        <a:ext cx="1587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79163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6553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1128184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456267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6220884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58674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374651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372533"/>
            <a:ext cx="8229600" cy="41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452042"/>
            <a:ext cx="8229600" cy="4409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469900"/>
            <a:ext cx="9144000" cy="233014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90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51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13" y="6944786"/>
            <a:ext cx="792163" cy="17991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background</a:t>
            </a:r>
            <a:r>
              <a:rPr lang="en-GB" sz="500" b="1" dirty="0">
                <a:solidFill>
                  <a:srgbClr val="FFFFFF"/>
                </a:solidFill>
              </a:rPr>
              <a:t> </a:t>
            </a:r>
            <a:r>
              <a:rPr lang="en-GB" sz="500" b="1" dirty="0" smtClean="0">
                <a:solidFill>
                  <a:srgbClr val="FFFFFF"/>
                </a:solidFill>
              </a:rPr>
              <a:t>colors</a:t>
            </a:r>
            <a:r>
              <a:rPr lang="en-GB" sz="500" b="1" dirty="0">
                <a:solidFill>
                  <a:srgbClr val="FFFFFF"/>
                </a:solidFill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90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13" y="6944786"/>
            <a:ext cx="792163" cy="17991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26" y="6191252"/>
            <a:ext cx="687387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17/05/2016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6191252"/>
            <a:ext cx="144462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7959738" y="6229351"/>
            <a:ext cx="701675" cy="154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41" y="6191259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 eaLnBrk="1" hangingPunct="1"/>
            <a:r>
              <a:rPr lang="en-GB" sz="800" dirty="0" smtClean="0">
                <a:solidFill>
                  <a:srgbClr val="68717A"/>
                </a:solidFill>
                <a:latin typeface="Nokia Pure Text Light"/>
                <a:cs typeface="Arial" charset="0"/>
              </a:rPr>
              <a:t>© Nokia 2015 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6" y="6333067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hangingPunct="1">
              <a:defRPr/>
            </a:pPr>
            <a:endParaRPr lang="en-GB" sz="800" dirty="0">
              <a:solidFill>
                <a:srgbClr val="68717A"/>
              </a:solidFill>
            </a:endParaRPr>
          </a:p>
          <a:p>
            <a:pPr defTabSz="457200" eaLnBrk="1" hangingPunct="1">
              <a:defRPr/>
            </a:pPr>
            <a:endParaRPr lang="en-GB" sz="800" dirty="0">
              <a:solidFill>
                <a:srgbClr val="68717A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2" y="6383875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 eaLnBrk="1" hangingPunct="1">
              <a:defRPr/>
            </a:pPr>
            <a:r>
              <a:rPr lang="en-GB" sz="800" smtClean="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33" name="Text Box 13"/>
          <p:cNvSpPr txBox="1">
            <a:spLocks noChangeArrowheads="1"/>
          </p:cNvSpPr>
          <p:nvPr userDrawn="1"/>
        </p:nvSpPr>
        <p:spPr bwMode="auto">
          <a:xfrm>
            <a:off x="7649938" y="6894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GB" sz="1200" b="1" dirty="0" smtClean="0"/>
              <a:t>S2-162523</a:t>
            </a:r>
            <a:endParaRPr lang="en-GB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0363" y="1357745"/>
            <a:ext cx="8176437" cy="2119746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SA2 Work Status:</a:t>
            </a:r>
            <a:br>
              <a:rPr lang="en-US" sz="4000" b="1" dirty="0" smtClean="0"/>
            </a:br>
            <a:r>
              <a:rPr lang="en-US" altLang="zh-CN" sz="4000" b="1" dirty="0" err="1" smtClean="0"/>
              <a:t>xRAN</a:t>
            </a:r>
            <a:r>
              <a:rPr lang="en-US" altLang="zh-CN" sz="4000" b="1" dirty="0" smtClean="0"/>
              <a:t> </a:t>
            </a:r>
            <a:r>
              <a:rPr lang="en-US" altLang="zh-CN" sz="4000" b="1" dirty="0" err="1" smtClean="0"/>
              <a:t>yCN</a:t>
            </a:r>
            <a:r>
              <a:rPr lang="en-US" altLang="zh-CN" sz="4000" b="1" dirty="0" smtClean="0"/>
              <a:t> Combinations</a:t>
            </a:r>
            <a:br>
              <a:rPr lang="en-US" altLang="zh-CN" sz="4000" b="1" dirty="0" smtClean="0"/>
            </a:br>
            <a:endParaRPr lang="en-US" altLang="zh-CN" sz="4000" b="1" dirty="0" smtClean="0"/>
          </a:p>
        </p:txBody>
      </p:sp>
      <p:sp>
        <p:nvSpPr>
          <p:cNvPr id="4099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2000" dirty="0" smtClean="0"/>
              <a:t>China Mobile, Nokia </a:t>
            </a:r>
          </a:p>
          <a:p>
            <a:r>
              <a:rPr lang="en-US" altLang="zh-CN" sz="2000" dirty="0" smtClean="0"/>
              <a:t>(</a:t>
            </a:r>
            <a:r>
              <a:rPr lang="en-GB" altLang="zh-CN" sz="2000" dirty="0" err="1" smtClean="0"/>
              <a:t>Rapporteurs</a:t>
            </a:r>
            <a:r>
              <a:rPr lang="en-GB" altLang="zh-CN" sz="2000" dirty="0" smtClean="0"/>
              <a:t>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0400" y="0"/>
            <a:ext cx="8089900" cy="1143000"/>
          </a:xfrm>
        </p:spPr>
        <p:txBody>
          <a:bodyPr/>
          <a:lstStyle/>
          <a:p>
            <a:pPr algn="l"/>
            <a:r>
              <a:rPr lang="en-US" altLang="zh-CN" sz="2800" dirty="0" smtClean="0"/>
              <a:t>1 Initial High Level Architecture and Reference points</a:t>
            </a:r>
            <a:endParaRPr lang="en-GB" altLang="zh-CN" sz="2800" dirty="0" smtClean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57200" y="1028701"/>
            <a:ext cx="8229600" cy="2222500"/>
          </a:xfrm>
        </p:spPr>
        <p:txBody>
          <a:bodyPr>
            <a:normAutofit/>
          </a:bodyPr>
          <a:lstStyle/>
          <a:p>
            <a:pPr hangingPunct="0">
              <a:lnSpc>
                <a:spcPct val="150000"/>
              </a:lnSpc>
            </a:pPr>
            <a:r>
              <a:rPr lang="en-GB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SA2 agreed to the high level architecture used as a reference model for </a:t>
            </a:r>
            <a:r>
              <a:rPr lang="en-GB" altLang="zh-CN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NextGen</a:t>
            </a:r>
            <a:r>
              <a:rPr lang="en-GB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study. </a:t>
            </a:r>
          </a:p>
          <a:p>
            <a:pPr hangingPunct="0">
              <a:lnSpc>
                <a:spcPct val="150000"/>
              </a:lnSpc>
            </a:pPr>
            <a:r>
              <a:rPr lang="en-GB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 Initial High level architecture shows the </a:t>
            </a:r>
            <a:r>
              <a:rPr lang="en-GB" altLang="zh-CN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NextGen</a:t>
            </a:r>
            <a:r>
              <a:rPr lang="en-GB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UE, </a:t>
            </a:r>
            <a:r>
              <a:rPr lang="en-GB" altLang="zh-CN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NextGen</a:t>
            </a:r>
            <a:r>
              <a:rPr lang="en-GB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RAN, </a:t>
            </a:r>
            <a:r>
              <a:rPr lang="en-GB" altLang="zh-CN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NextGen</a:t>
            </a:r>
            <a:r>
              <a:rPr lang="en-GB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Core and their reference points.</a:t>
            </a:r>
            <a:endParaRPr lang="zh-CN" altLang="zh-CN" sz="20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hangingPunct="0">
              <a:lnSpc>
                <a:spcPct val="150000"/>
              </a:lnSpc>
            </a:pPr>
            <a:endParaRPr lang="zh-CN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812800" y="3149600"/>
          <a:ext cx="7416800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6" r:id="rId3" imgW="6993377" imgH="1512588" progId="Visio.Drawing.11">
                  <p:embed/>
                </p:oleObj>
              </mc:Choice>
              <mc:Fallback>
                <p:oleObj r:id="rId3" imgW="6993377" imgH="1512588" progId="Visio.Drawing.11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800" y="3149600"/>
                        <a:ext cx="7416800" cy="160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74171" y="5169414"/>
            <a:ext cx="8781143" cy="761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725" indent="-540385" hangingPunct="0">
              <a:spcAft>
                <a:spcPts val="900"/>
              </a:spcAft>
            </a:pPr>
            <a:r>
              <a:rPr lang="en-GB" altLang="zh-CN" sz="1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NG1-C:</a:t>
            </a:r>
            <a:r>
              <a:rPr lang="en-GB" altLang="zh-CN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Reference </a:t>
            </a:r>
            <a:r>
              <a:rPr lang="en-GB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point for the control plane between </a:t>
            </a:r>
            <a:r>
              <a:rPr lang="en-GB" altLang="zh-CN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NextGen</a:t>
            </a:r>
            <a:r>
              <a:rPr lang="en-GB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RAN and </a:t>
            </a:r>
            <a:r>
              <a:rPr lang="en-GB" altLang="zh-CN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NextGen</a:t>
            </a:r>
            <a:r>
              <a:rPr lang="en-GB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Core.</a:t>
            </a:r>
            <a:endParaRPr lang="zh-CN" altLang="zh-CN" sz="1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20725" indent="-540385" hangingPunct="0">
              <a:spcAft>
                <a:spcPts val="900"/>
              </a:spcAft>
            </a:pPr>
            <a:r>
              <a:rPr lang="en-GB" altLang="zh-CN" sz="1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NG1-U: </a:t>
            </a:r>
            <a:r>
              <a:rPr lang="en-GB" altLang="zh-CN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Reference </a:t>
            </a:r>
            <a:r>
              <a:rPr lang="en-GB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point for the user plane between </a:t>
            </a:r>
            <a:r>
              <a:rPr lang="en-GB" altLang="zh-CN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NextGen</a:t>
            </a:r>
            <a:r>
              <a:rPr lang="en-GB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RAN and </a:t>
            </a:r>
            <a:r>
              <a:rPr lang="en-GB" altLang="zh-CN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NextGen</a:t>
            </a:r>
            <a:r>
              <a:rPr lang="en-GB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Core.</a:t>
            </a:r>
            <a:endParaRPr lang="zh-CN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777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558800" y="0"/>
            <a:ext cx="8128000" cy="1143000"/>
          </a:xfrm>
        </p:spPr>
        <p:txBody>
          <a:bodyPr/>
          <a:lstStyle/>
          <a:p>
            <a:pPr algn="l"/>
            <a:r>
              <a:rPr lang="en-US" altLang="zh-CN" sz="3600" dirty="0" smtClean="0"/>
              <a:t>2 </a:t>
            </a:r>
            <a:r>
              <a:rPr lang="en-GB" altLang="zh-CN" sz="3600" dirty="0" smtClean="0"/>
              <a:t>Related Definitions</a:t>
            </a:r>
            <a:endParaRPr lang="zh-CN" altLang="en-US" sz="3600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 bwMode="auto">
          <a:xfrm>
            <a:off x="246743" y="1295400"/>
            <a:ext cx="8440057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50000"/>
              <a:buFont typeface="Wingdings" pitchFamily="2" charset="2"/>
              <a:buChar char="l"/>
              <a:tabLst/>
              <a:defRPr/>
            </a:pPr>
            <a:r>
              <a:rPr kumimoji="0" lang="en-GB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Evolved LTE: </a:t>
            </a:r>
            <a:r>
              <a:rPr kumimoji="0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it is E-UTRAN upgraded to interface with the Next Generation Core.</a:t>
            </a:r>
            <a:endParaRPr kumimoji="0" lang="zh-CN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50000"/>
              <a:buFont typeface="Wingdings" pitchFamily="2" charset="2"/>
              <a:buChar char="l"/>
              <a:tabLst/>
              <a:defRPr/>
            </a:pPr>
            <a:r>
              <a:rPr kumimoji="0" lang="en-GB" altLang="zh-CN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NextGen</a:t>
            </a:r>
            <a:r>
              <a:rPr kumimoji="0" lang="en-GB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RAN (NG RAN):</a:t>
            </a:r>
            <a:r>
              <a:rPr kumimoji="0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it refers to a radio access network that supports Evolved LTE and/or New RAT and interfaces with the Next Generation Core. </a:t>
            </a:r>
            <a:endParaRPr kumimoji="0" lang="zh-CN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50000"/>
              <a:buFont typeface="Wingdings" pitchFamily="2" charset="2"/>
              <a:buChar char="l"/>
              <a:tabLst/>
              <a:defRPr/>
            </a:pPr>
            <a:r>
              <a:rPr kumimoji="0" lang="en-GB" altLang="zh-CN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NextGen</a:t>
            </a:r>
            <a:r>
              <a:rPr kumimoji="0" lang="en-GB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System (NG System): </a:t>
            </a:r>
            <a:r>
              <a:rPr kumimoji="0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It refers to </a:t>
            </a:r>
            <a:r>
              <a:rPr kumimoji="0" lang="en-GB" altLang="zh-CN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NextGen</a:t>
            </a:r>
            <a:r>
              <a:rPr kumimoji="0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System including NG RAN and </a:t>
            </a:r>
            <a:r>
              <a:rPr kumimoji="0" lang="en-GB" altLang="zh-CN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NextGen</a:t>
            </a:r>
            <a:r>
              <a:rPr kumimoji="0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Core.</a:t>
            </a:r>
            <a:endParaRPr kumimoji="0" lang="zh-CN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50000"/>
              <a:buFont typeface="Wingdings" pitchFamily="2" charset="2"/>
              <a:buChar char="l"/>
              <a:tabLst/>
              <a:defRPr/>
            </a:pPr>
            <a:r>
              <a:rPr kumimoji="0" lang="en-GB" altLang="zh-CN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NextGen</a:t>
            </a:r>
            <a:r>
              <a:rPr kumimoji="0" lang="en-GB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UE (NG UE): </a:t>
            </a:r>
            <a:r>
              <a:rPr kumimoji="0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It refers to an UE connecting to the NG System.</a:t>
            </a:r>
            <a:endParaRPr kumimoji="0" lang="zh-CN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199" y="4657912"/>
            <a:ext cx="87811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725" indent="-540385" hangingPunct="0">
              <a:spcAft>
                <a:spcPts val="900"/>
              </a:spcAft>
            </a:pPr>
            <a:r>
              <a:rPr lang="en-US" altLang="zh-CN" sz="1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Q1: </a:t>
            </a:r>
            <a:r>
              <a:rPr lang="en-US" altLang="zh-CN" sz="1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Does the </a:t>
            </a:r>
            <a:r>
              <a:rPr lang="en-US" altLang="zh-CN" sz="1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definition of </a:t>
            </a:r>
            <a:r>
              <a:rPr lang="en-US" altLang="zh-CN" sz="1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eLTE</a:t>
            </a:r>
            <a:r>
              <a:rPr lang="en-US" altLang="zh-CN" sz="1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is consistent with RAN’s </a:t>
            </a:r>
            <a:r>
              <a:rPr lang="en-US" altLang="zh-CN" sz="1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understanding? </a:t>
            </a:r>
            <a:r>
              <a:rPr lang="en-US" altLang="zh-CN" sz="1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If no, SA2 would like to get RAN’s </a:t>
            </a:r>
            <a:r>
              <a:rPr lang="en-US" altLang="zh-CN" sz="1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definition </a:t>
            </a:r>
            <a:r>
              <a:rPr lang="en-US" altLang="zh-CN" sz="1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on it.</a:t>
            </a:r>
            <a:endParaRPr lang="zh-CN" altLang="zh-CN" sz="1800" b="1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362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534400" cy="876300"/>
          </a:xfrm>
        </p:spPr>
        <p:txBody>
          <a:bodyPr/>
          <a:lstStyle/>
          <a:p>
            <a:r>
              <a:rPr lang="en-US" altLang="zh-CN" dirty="0" smtClean="0"/>
              <a:t>3 Interworking and Architecture Assumptions</a:t>
            </a:r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457200" y="1016000"/>
            <a:ext cx="8229600" cy="4525963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SA2 will study the interworking and migration of the </a:t>
            </a:r>
            <a:r>
              <a:rPr lang="en-GB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NextGen</a:t>
            </a:r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system with EPC which is already defined as one of the key issues.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SA2 has agreed the following working assumptions for </a:t>
            </a:r>
            <a:r>
              <a:rPr lang="en-GB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NextGen</a:t>
            </a:r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Architecture: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71550" lvl="1" indent="-514350" hangingPunct="0">
              <a:buFont typeface="+mj-lt"/>
              <a:buAutoNum type="arabicPeriod"/>
            </a:pP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 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new RAT(s), the evolved LTE, and non-3GPP access types. GERAN and UTRAN is not supported:</a:t>
            </a:r>
            <a:endParaRPr lang="zh-CN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71550" lvl="1" indent="-514350" hangingPunct="0">
              <a:buFont typeface="+mj-lt"/>
              <a:buAutoNum type="arabicPeriod"/>
            </a:pP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Allow 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independent evolutions of core network and RAN, and minimize access dependencies.</a:t>
            </a:r>
            <a:endParaRPr lang="zh-CN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71550" lvl="1" indent="-514350" hangingPunct="0">
              <a:buFont typeface="+mj-lt"/>
              <a:buAutoNum type="arabicPeriod"/>
            </a:pP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GB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NextGen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Core-</a:t>
            </a:r>
            <a:r>
              <a:rPr lang="en-GB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NextGen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RAN interface supporting new RAT(s) and the evolved LTE shall be specified.</a:t>
            </a:r>
            <a:endParaRPr lang="zh-CN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829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6400" y="228600"/>
            <a:ext cx="6910388" cy="1143000"/>
          </a:xfrm>
        </p:spPr>
        <p:txBody>
          <a:bodyPr/>
          <a:lstStyle/>
          <a:p>
            <a:pPr algn="l"/>
            <a:r>
              <a:rPr lang="en-US" altLang="zh-CN" dirty="0" smtClean="0"/>
              <a:t>4 Proposed 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Achieve the common understanding on the “Evolved LTE” </a:t>
            </a:r>
          </a:p>
          <a:p>
            <a:r>
              <a:rPr lang="en-US" altLang="zh-CN" dirty="0"/>
              <a:t>U</a:t>
            </a:r>
            <a:r>
              <a:rPr lang="en-US" altLang="zh-CN" dirty="0" smtClean="0"/>
              <a:t>sing the same terminology across groups</a:t>
            </a:r>
            <a:endParaRPr lang="zh-CN" altLang="en-US" dirty="0"/>
          </a:p>
        </p:txBody>
      </p:sp>
    </p:spTree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28996</TotalTime>
  <Words>302</Words>
  <Application>Microsoft Office PowerPoint</Application>
  <PresentationFormat>全屏显示(4:3)</PresentationFormat>
  <Paragraphs>24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 </vt:lpstr>
      <vt:lpstr>Lucida Grande</vt:lpstr>
      <vt:lpstr>Nokia Pure Headline Light</vt:lpstr>
      <vt:lpstr>Nokia Pure Text Light</vt:lpstr>
      <vt:lpstr>ヒラギノ角ゴ Pro W3</vt:lpstr>
      <vt:lpstr>宋体</vt:lpstr>
      <vt:lpstr>Arial</vt:lpstr>
      <vt:lpstr>Calibri</vt:lpstr>
      <vt:lpstr>Times New Roman</vt:lpstr>
      <vt:lpstr>Wingdings</vt:lpstr>
      <vt:lpstr>Office Theme</vt:lpstr>
      <vt:lpstr>nokia powerpoint template nokia pure v13</vt:lpstr>
      <vt:lpstr>think-cell Slide</vt:lpstr>
      <vt:lpstr>Visio.Drawing.11</vt:lpstr>
      <vt:lpstr>SA2 Work Status: xRAN yCN Combinations </vt:lpstr>
      <vt:lpstr>1 Initial High Level Architecture and Reference points</vt:lpstr>
      <vt:lpstr>2 Related Definitions</vt:lpstr>
      <vt:lpstr>3 Interworking and Architecture Assumptions</vt:lpstr>
      <vt:lpstr>4 Proposed Way Forward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Editor</cp:lastModifiedBy>
  <cp:revision>818</cp:revision>
  <dcterms:created xsi:type="dcterms:W3CDTF">2008-08-30T09:32:10Z</dcterms:created>
  <dcterms:modified xsi:type="dcterms:W3CDTF">2016-05-17T12:48:25Z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1436835755</vt:lpwstr>
  </property>
</Properties>
</file>