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2BE05-63F5-46B6-A36E-2C47C0C0F8B1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06F04-829D-4D00-848C-D94820C499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AB975-BB31-4516-BE29-7986D747F377}" type="datetimeFigureOut">
              <a:rPr lang="en-US" smtClean="0"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7C6E-2D41-4D9F-9E6C-9CAA4DC9250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05828" y="234885"/>
            <a:ext cx="4007145" cy="854175"/>
          </a:xfrm>
        </p:spPr>
        <p:txBody>
          <a:bodyPr/>
          <a:lstStyle/>
          <a:p>
            <a:pPr lvl="0" algn="l"/>
            <a:r>
              <a:rPr lang="en-GB" sz="1600" dirty="0" smtClean="0"/>
              <a:t>3GPP SA2 #111	</a:t>
            </a:r>
            <a:r>
              <a:rPr lang="en-GB" sz="1600" dirty="0" smtClean="0"/>
              <a:t>S2-153547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smtClean="0"/>
              <a:t>19-23/10/2015	Chengdu, China </a:t>
            </a:r>
            <a:endParaRPr lang="en-GB" sz="1600" dirty="0"/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2590800" y="2590800"/>
            <a:ext cx="3810363" cy="1393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</a:t>
            </a:r>
            <a:r>
              <a:rPr lang="en-US" dirty="0" smtClean="0"/>
              <a:t> </a:t>
            </a:r>
            <a:r>
              <a:rPr lang="en-US" dirty="0" err="1" smtClean="0"/>
              <a:t>CIoT</a:t>
            </a:r>
            <a:r>
              <a:rPr lang="en-US" dirty="0" smtClean="0"/>
              <a:t> architecture design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Potential Agreements </a:t>
            </a:r>
          </a:p>
          <a:p>
            <a:r>
              <a:rPr lang="en-GB" sz="2000" dirty="0" smtClean="0"/>
              <a:t>Show of hands on small data solution</a:t>
            </a:r>
            <a:endParaRPr lang="en-GB" sz="2000" dirty="0" smtClean="0"/>
          </a:p>
          <a:p>
            <a:pPr marL="266700" lvl="1" indent="0">
              <a:buNone/>
            </a:pPr>
            <a:r>
              <a:rPr lang="en-GB" sz="2000" dirty="0" smtClean="0"/>
              <a:t>				</a:t>
            </a:r>
            <a:r>
              <a:rPr lang="en-GB" sz="2000" i="1" dirty="0" smtClean="0">
                <a:solidFill>
                  <a:srgbClr val="007C92"/>
                </a:solidFill>
              </a:rPr>
              <a:t>blue text indicates undiscussed changes</a:t>
            </a:r>
            <a:endParaRPr lang="en-GB" sz="2000" i="1" dirty="0">
              <a:solidFill>
                <a:srgbClr val="007C92"/>
              </a:solidFill>
            </a:endParaRPr>
          </a:p>
          <a:p>
            <a:pPr marL="266700" lvl="1" indent="0">
              <a:buNone/>
            </a:pPr>
            <a:r>
              <a:rPr lang="en-GB" sz="2000" dirty="0" smtClean="0"/>
              <a:t>In this </a:t>
            </a:r>
            <a:r>
              <a:rPr lang="en-GB" sz="2000" dirty="0" err="1" smtClean="0"/>
              <a:t>tdoc</a:t>
            </a:r>
            <a:r>
              <a:rPr lang="en-GB" sz="2000" dirty="0" smtClean="0"/>
              <a:t>: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UE means a UE built to the “Rel-13 </a:t>
            </a:r>
            <a:r>
              <a:rPr lang="en-GB" sz="2000" dirty="0"/>
              <a:t>WI on Further LTE Physical Layer Enhancements for </a:t>
            </a:r>
            <a:r>
              <a:rPr lang="en-GB" sz="2000" dirty="0" smtClean="0"/>
              <a:t>MTC”. </a:t>
            </a:r>
          </a:p>
          <a:p>
            <a:pPr lvl="1">
              <a:buFontTx/>
              <a:buChar char="-"/>
            </a:pPr>
            <a:r>
              <a:rPr lang="en-GB" sz="2000" dirty="0" smtClean="0"/>
              <a:t>LC-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Low Complexity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 </a:t>
            </a:r>
          </a:p>
          <a:p>
            <a:pPr lvl="1">
              <a:buFontTx/>
              <a:buChar char="-"/>
            </a:pPr>
            <a:r>
              <a:rPr lang="en-GB" sz="2000" dirty="0" smtClean="0"/>
              <a:t>EC-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Extended Coverage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1.4 </a:t>
            </a:r>
            <a:r>
              <a:rPr lang="en-GB" sz="2000" dirty="0" err="1" smtClean="0"/>
              <a:t>MHz.</a:t>
            </a:r>
            <a:r>
              <a:rPr lang="en-GB" sz="2000" dirty="0" smtClean="0"/>
              <a:t> </a:t>
            </a:r>
          </a:p>
          <a:p>
            <a:pPr lvl="1">
              <a:buFontTx/>
              <a:buChar char="-"/>
            </a:pPr>
            <a:r>
              <a:rPr lang="en-GB" sz="2000" dirty="0" smtClean="0"/>
              <a:t>NB-</a:t>
            </a:r>
            <a:r>
              <a:rPr lang="en-GB" sz="2000" dirty="0" err="1" smtClean="0"/>
              <a:t>IoT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180kHz. </a:t>
            </a:r>
            <a:r>
              <a:rPr lang="en-GB" sz="2000" i="1" dirty="0" smtClean="0">
                <a:solidFill>
                  <a:srgbClr val="007C92"/>
                </a:solidFill>
              </a:rPr>
              <a:t>NB-</a:t>
            </a:r>
            <a:r>
              <a:rPr lang="en-GB" sz="2000" i="1" dirty="0" err="1" smtClean="0">
                <a:solidFill>
                  <a:srgbClr val="007C92"/>
                </a:solidFill>
              </a:rPr>
              <a:t>IoT</a:t>
            </a:r>
            <a:r>
              <a:rPr lang="en-GB" sz="2000" i="1" dirty="0" smtClean="0">
                <a:solidFill>
                  <a:srgbClr val="007C92"/>
                </a:solidFill>
              </a:rPr>
              <a:t> is not part of </a:t>
            </a:r>
            <a:r>
              <a:rPr lang="en-GB" sz="2000" i="1" dirty="0" err="1" smtClean="0">
                <a:solidFill>
                  <a:srgbClr val="007C92"/>
                </a:solidFill>
              </a:rPr>
              <a:t>FeMTC</a:t>
            </a:r>
            <a:r>
              <a:rPr lang="en-GB" sz="2000" i="1" dirty="0" smtClean="0">
                <a:solidFill>
                  <a:srgbClr val="007C92"/>
                </a:solidFill>
              </a:rPr>
              <a:t>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(1)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447800"/>
            <a:ext cx="7810718" cy="47646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R13 should support a non-IP service (c.f. “non-IP PDP context”)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i="1" dirty="0" smtClean="0">
                <a:solidFill>
                  <a:srgbClr val="007C92"/>
                </a:solidFill>
              </a:rPr>
              <a:t>for NB-</a:t>
            </a:r>
            <a:r>
              <a:rPr lang="en-GB" i="1" dirty="0" err="1" smtClean="0">
                <a:solidFill>
                  <a:srgbClr val="007C92"/>
                </a:solidFill>
              </a:rPr>
              <a:t>IoT</a:t>
            </a:r>
            <a:r>
              <a:rPr lang="en-GB" i="1" dirty="0">
                <a:solidFill>
                  <a:srgbClr val="007C92"/>
                </a:solidFill>
              </a:rPr>
              <a:t> </a:t>
            </a:r>
            <a:r>
              <a:rPr lang="en-GB" i="1" dirty="0" smtClean="0">
                <a:solidFill>
                  <a:srgbClr val="007C92"/>
                </a:solidFill>
              </a:rPr>
              <a:t> (and also for LC-</a:t>
            </a:r>
            <a:r>
              <a:rPr lang="en-GB" i="1" dirty="0" err="1" smtClean="0">
                <a:solidFill>
                  <a:srgbClr val="007C92"/>
                </a:solidFill>
              </a:rPr>
              <a:t>FeMTC</a:t>
            </a:r>
            <a:r>
              <a:rPr lang="en-GB" i="1" dirty="0" smtClean="0">
                <a:solidFill>
                  <a:srgbClr val="007C92"/>
                </a:solidFill>
              </a:rPr>
              <a:t> ) (and also for Normal Complexity LTE?)</a:t>
            </a:r>
            <a:r>
              <a:rPr lang="en-GB" i="1" dirty="0"/>
              <a:t/>
            </a:r>
            <a:br>
              <a:rPr lang="en-GB" i="1" dirty="0"/>
            </a:br>
            <a:endParaRPr lang="en-GB" i="1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SMS needs to be supported in battery efficient manner on NB-</a:t>
            </a:r>
            <a:r>
              <a:rPr lang="en-GB" dirty="0" err="1" smtClean="0"/>
              <a:t>IoT</a:t>
            </a:r>
            <a:r>
              <a:rPr lang="en-GB" dirty="0"/>
              <a:t> [Vodafone </a:t>
            </a:r>
            <a:r>
              <a:rPr lang="en-GB" dirty="0" smtClean="0"/>
              <a:t>S2-153394]</a:t>
            </a:r>
            <a:br>
              <a:rPr lang="en-GB" dirty="0" smtClean="0"/>
            </a:br>
            <a:r>
              <a:rPr lang="en-GB" dirty="0" smtClean="0"/>
              <a:t>- avoid establishment of DRBs when sending/receiving SMS</a:t>
            </a:r>
            <a:br>
              <a:rPr lang="en-GB" dirty="0" smtClean="0"/>
            </a:br>
            <a:r>
              <a:rPr lang="en-GB" dirty="0" smtClean="0"/>
              <a:t>- move to 2 radio interface messages (rather than 4) per SMS.</a:t>
            </a:r>
            <a:br>
              <a:rPr lang="en-GB" dirty="0" smtClean="0"/>
            </a:br>
            <a:r>
              <a:rPr lang="en-GB" dirty="0" smtClean="0"/>
              <a:t>-&gt; this is a form of “small data over NAS”</a:t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In “initial” NB-</a:t>
            </a:r>
            <a:r>
              <a:rPr lang="en-GB" dirty="0" err="1" smtClean="0"/>
              <a:t>IoT</a:t>
            </a:r>
            <a:r>
              <a:rPr lang="en-GB" dirty="0" smtClean="0"/>
              <a:t> signalling from UE to RAN, UE should indicate whether the type of ‘access’ is e.g. for MM&amp;SM signalling or SMS or “Data” or Paging Response. [Samsung S2-153303]</a:t>
            </a:r>
            <a:br>
              <a:rPr lang="en-GB" dirty="0" smtClean="0"/>
            </a:br>
            <a:r>
              <a:rPr lang="en-GB" dirty="0" smtClean="0"/>
              <a:t>-&gt; this is similar to GSM-CS and UMTS (</a:t>
            </a:r>
            <a:r>
              <a:rPr lang="en-GB" dirty="0" err="1" smtClean="0"/>
              <a:t>Rel</a:t>
            </a:r>
            <a:r>
              <a:rPr lang="en-GB" dirty="0" smtClean="0"/>
              <a:t> 8 LTE does not differentiate SMS and signalling)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80130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(2)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295400"/>
            <a:ext cx="7810718" cy="49170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GB" dirty="0" smtClean="0"/>
              <a:t>The </a:t>
            </a:r>
            <a:r>
              <a:rPr lang="en-GB" dirty="0"/>
              <a:t>specifications shall support that the NB-</a:t>
            </a:r>
            <a:r>
              <a:rPr lang="en-GB" dirty="0" err="1"/>
              <a:t>IoT</a:t>
            </a:r>
            <a:r>
              <a:rPr lang="en-GB" dirty="0"/>
              <a:t> control plane node CAN be physically separate to the legacy MME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- this does NOT preclude that they are co-located.</a:t>
            </a:r>
            <a:br>
              <a:rPr lang="en-GB" dirty="0"/>
            </a:br>
            <a:r>
              <a:rPr lang="en-GB" dirty="0"/>
              <a:t>- because the NB-</a:t>
            </a:r>
            <a:r>
              <a:rPr lang="en-GB" dirty="0" err="1"/>
              <a:t>IoT</a:t>
            </a:r>
            <a:r>
              <a:rPr lang="en-GB" dirty="0"/>
              <a:t> UEs access the RAN on different physical resources to other UEs, this does not require DECOR functionality</a:t>
            </a:r>
            <a:r>
              <a:rPr lang="en-GB" dirty="0" smtClean="0"/>
              <a:t>.</a:t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r>
              <a:rPr lang="en-GB" dirty="0" smtClean="0"/>
              <a:t>In Extended </a:t>
            </a:r>
            <a:r>
              <a:rPr lang="en-GB" dirty="0"/>
              <a:t>Coverage mode, “R13 </a:t>
            </a:r>
            <a:r>
              <a:rPr lang="en-GB" dirty="0" err="1"/>
              <a:t>FeMTC</a:t>
            </a:r>
            <a:r>
              <a:rPr lang="en-GB" dirty="0"/>
              <a:t>” UEs are believed to access the RAN on different physical  resources to </a:t>
            </a:r>
            <a:r>
              <a:rPr lang="en-GB" dirty="0" err="1"/>
              <a:t>Rel</a:t>
            </a:r>
            <a:r>
              <a:rPr lang="en-GB" dirty="0"/>
              <a:t> 8 UEs.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EC </a:t>
            </a:r>
            <a:r>
              <a:rPr lang="en-GB" dirty="0"/>
              <a:t>mode can be supported by both “R-13 Low Complexity” UEs and “Normal Complexity” UEs.</a:t>
            </a:r>
            <a:br>
              <a:rPr lang="en-GB" dirty="0"/>
            </a:br>
            <a:r>
              <a:rPr lang="en-GB" dirty="0"/>
              <a:t>-&gt; RAN functionality (e.g. DECOR or extra RRC establishment information) is needed to route to ‘device type specific’ MMEs</a:t>
            </a:r>
            <a:br>
              <a:rPr lang="en-GB" dirty="0"/>
            </a:br>
            <a:r>
              <a:rPr lang="en-GB" dirty="0">
                <a:sym typeface="Wingdings" panose="05000000000000000000" pitchFamily="2" charset="2"/>
              </a:rPr>
              <a:t> having a common RRC protocol for R-13 LC and Normal Complexity mobiles is probably useful</a:t>
            </a:r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endParaRPr lang="en-GB" dirty="0"/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1544481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(3)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GB" sz="2200" dirty="0"/>
              <a:t>For Smart </a:t>
            </a:r>
            <a:r>
              <a:rPr lang="en-GB" sz="2200" dirty="0"/>
              <a:t>Phones (i.e. Normal Complexity UEs), caching </a:t>
            </a:r>
            <a:r>
              <a:rPr lang="en-GB" sz="2200" dirty="0"/>
              <a:t>of the UE context in last used </a:t>
            </a:r>
            <a:r>
              <a:rPr lang="en-GB" sz="2200" dirty="0" err="1"/>
              <a:t>eNB</a:t>
            </a:r>
            <a:r>
              <a:rPr lang="en-GB" sz="2200" dirty="0"/>
              <a:t> (and UE)  seems helpful [Ericsson , S2-153177] </a:t>
            </a:r>
            <a:br>
              <a:rPr lang="en-GB" sz="2200" dirty="0"/>
            </a:br>
            <a:r>
              <a:rPr lang="en-GB" sz="2200" dirty="0"/>
              <a:t>- for Smart Phones, the need for the UE context to keep the ROHC context is FFS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GB" sz="2200" dirty="0">
                <a:sym typeface="Wingdings" panose="05000000000000000000" pitchFamily="2" charset="2"/>
              </a:rPr>
              <a:t> TSG RAN can choose (or not) to specify UE context caching for R-13 NC UEs</a:t>
            </a:r>
          </a:p>
          <a:p>
            <a:pPr lvl="2">
              <a:buFontTx/>
              <a:buChar char="-"/>
            </a:pPr>
            <a:r>
              <a:rPr lang="en-GB" sz="1800" dirty="0" smtClean="0">
                <a:sym typeface="Wingdings" panose="05000000000000000000" pitchFamily="2" charset="2"/>
              </a:rPr>
              <a:t>If UE context caching is used for NC devices, a common RRC for LC-</a:t>
            </a:r>
            <a:r>
              <a:rPr lang="en-GB" sz="1800" dirty="0" err="1" smtClean="0">
                <a:sym typeface="Wingdings" panose="05000000000000000000" pitchFamily="2" charset="2"/>
              </a:rPr>
              <a:t>FeMTC</a:t>
            </a:r>
            <a:r>
              <a:rPr lang="en-GB" sz="1800" dirty="0" smtClean="0">
                <a:sym typeface="Wingdings" panose="05000000000000000000" pitchFamily="2" charset="2"/>
              </a:rPr>
              <a:t> and NC implies  UE context caching  for LC-</a:t>
            </a:r>
            <a:r>
              <a:rPr lang="en-GB" sz="1800" dirty="0" err="1" smtClean="0">
                <a:sym typeface="Wingdings" panose="05000000000000000000" pitchFamily="2" charset="2"/>
              </a:rPr>
              <a:t>FeMTC</a:t>
            </a:r>
            <a:r>
              <a:rPr lang="en-GB" sz="1800" dirty="0" smtClean="0">
                <a:sym typeface="Wingdings" panose="05000000000000000000" pitchFamily="2" charset="2"/>
              </a:rPr>
              <a:t> UEs</a:t>
            </a:r>
          </a:p>
          <a:p>
            <a:pPr lvl="2">
              <a:buFontTx/>
              <a:buChar char="-"/>
            </a:pPr>
            <a:r>
              <a:rPr lang="en-GB" sz="1800" dirty="0" smtClean="0">
                <a:sym typeface="Wingdings" panose="05000000000000000000" pitchFamily="2" charset="2"/>
              </a:rPr>
              <a:t>this does NOT imply any decision on NB-</a:t>
            </a:r>
            <a:r>
              <a:rPr lang="en-GB" sz="1800" dirty="0" err="1" smtClean="0">
                <a:sym typeface="Wingdings" panose="05000000000000000000" pitchFamily="2" charset="2"/>
              </a:rPr>
              <a:t>IoT</a:t>
            </a:r>
            <a:r>
              <a:rPr lang="en-GB" sz="1800" dirty="0" smtClean="0">
                <a:sym typeface="Wingdings" panose="05000000000000000000" pitchFamily="2" charset="2"/>
              </a:rPr>
              <a:t> UEs.</a:t>
            </a:r>
            <a:endParaRPr lang="en-GB" sz="1800" dirty="0" smtClean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3408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Potential Agreement (4)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 startAt="8"/>
            </a:pPr>
            <a:r>
              <a:rPr lang="en-GB" dirty="0" smtClean="0"/>
              <a:t>Attach without Bearer Service is  permitted </a:t>
            </a:r>
            <a:br>
              <a:rPr lang="en-GB" dirty="0" smtClean="0"/>
            </a:br>
            <a:r>
              <a:rPr lang="en-GB" dirty="0" smtClean="0"/>
              <a:t>- e.g. EMM only attach without any ESM signalling (as possible in 2G and 3G).</a:t>
            </a:r>
            <a:br>
              <a:rPr lang="en-GB" dirty="0" smtClean="0"/>
            </a:br>
            <a:r>
              <a:rPr lang="en-GB" dirty="0" smtClean="0"/>
              <a:t>- i.e. Attach without allocating any PDN/Serving GW</a:t>
            </a:r>
            <a:br>
              <a:rPr lang="en-GB" dirty="0" smtClean="0"/>
            </a:br>
            <a:r>
              <a:rPr lang="en-GB" dirty="0" smtClean="0"/>
              <a:t>- i.e. different to </a:t>
            </a:r>
            <a:r>
              <a:rPr lang="en-GB" dirty="0" err="1"/>
              <a:t>R</a:t>
            </a:r>
            <a:r>
              <a:rPr lang="en-GB" dirty="0" err="1" smtClean="0"/>
              <a:t>el</a:t>
            </a:r>
            <a:r>
              <a:rPr lang="en-GB" dirty="0" smtClean="0"/>
              <a:t> 8 LTE (where PDN/bearer activation is mandatory)</a:t>
            </a:r>
            <a:br>
              <a:rPr lang="en-GB" dirty="0" smtClean="0"/>
            </a:br>
            <a:r>
              <a:rPr lang="en-GB" dirty="0" smtClean="0"/>
              <a:t>- this permits SMS-only devices (as possible in 2G). 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at least for NB-</a:t>
            </a:r>
            <a:r>
              <a:rPr lang="en-GB" dirty="0" err="1" smtClean="0"/>
              <a:t>IoT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also for LC-Fe MTC?</a:t>
            </a:r>
            <a:br>
              <a:rPr lang="en-GB" dirty="0" smtClean="0"/>
            </a:br>
            <a:r>
              <a:rPr lang="en-GB" dirty="0" smtClean="0"/>
              <a:t>- also for Normal Complexity devices? (</a:t>
            </a:r>
            <a:r>
              <a:rPr lang="en-GB" i="1" dirty="0" smtClean="0">
                <a:solidFill>
                  <a:srgbClr val="007C92"/>
                </a:solidFill>
              </a:rPr>
              <a:t>For NC devices this may add complexity to the network, e.g. with regard to existing inter-RAT mobility specifications</a:t>
            </a:r>
            <a:r>
              <a:rPr lang="en-GB" dirty="0" smtClean="0"/>
              <a:t>.)</a:t>
            </a:r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8"/>
            </a:pPr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14451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007C92"/>
                </a:solidFill>
              </a:rPr>
              <a:t>Show of hands</a:t>
            </a:r>
            <a:r>
              <a:rPr lang="en-GB" dirty="0" smtClean="0">
                <a:solidFill>
                  <a:srgbClr val="007C92"/>
                </a:solidFill>
              </a:rPr>
              <a:t> </a:t>
            </a:r>
            <a:r>
              <a:rPr lang="en-GB" dirty="0" smtClean="0">
                <a:solidFill>
                  <a:srgbClr val="007C92"/>
                </a:solidFill>
              </a:rPr>
              <a:t>on </a:t>
            </a:r>
            <a:r>
              <a:rPr lang="en-GB" dirty="0" smtClean="0">
                <a:solidFill>
                  <a:srgbClr val="007C92"/>
                </a:solidFill>
              </a:rPr>
              <a:t>infrequent small data solutions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81000" y="1600200"/>
            <a:ext cx="8763000" cy="4998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support to move forward with only solution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2 for NB-IOT.</a:t>
            </a:r>
            <a:endParaRPr lang="en-GB" i="1" dirty="0" smtClean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only solution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2 for NB-IOT.</a:t>
            </a:r>
            <a:endParaRPr lang="en-GB" i="1" dirty="0" smtClean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would support to move forward with only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5/6/13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only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5/6/13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NB-IOT.</a:t>
            </a: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would support to move forward with only solution 2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LC-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only solution 2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LC-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would support to move forward with only a 5/6/13 solution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LC-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only a 5/6/13 solution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LC-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support to apply any assumptions taken on LC-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  also for NC-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object to applying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any assumptions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taken 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LC-</a:t>
            </a:r>
            <a:r>
              <a:rPr lang="en-GB" i="1" dirty="0" err="1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  also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NC-</a:t>
            </a:r>
            <a:r>
              <a:rPr lang="en-GB" i="1" dirty="0" err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FeMTC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</a:endParaRPr>
          </a:p>
          <a:p>
            <a:pPr marL="342900" indent="-34290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5034746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271</Words>
  <Application>Microsoft Office PowerPoint</Application>
  <PresentationFormat>On-screen Show (4:3)</PresentationFormat>
  <Paragraphs>62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CIoT architecture design</vt:lpstr>
      <vt:lpstr>Contents</vt:lpstr>
      <vt:lpstr>Potential Agreements (1)</vt:lpstr>
      <vt:lpstr>Potential Agreements (2)</vt:lpstr>
      <vt:lpstr>Potential Agreements (3)</vt:lpstr>
      <vt:lpstr>Potential Agreement (4) </vt:lpstr>
      <vt:lpstr>Show of hands on infrequent small data solutions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CIoT architecture design</dc:title>
  <dc:creator>Frank</dc:creator>
  <cp:lastModifiedBy>Frank</cp:lastModifiedBy>
  <cp:revision>5</cp:revision>
  <dcterms:created xsi:type="dcterms:W3CDTF">2015-10-21T05:28:17Z</dcterms:created>
  <dcterms:modified xsi:type="dcterms:W3CDTF">2015-10-21T06:06:01Z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1445395381</vt:lpwstr>
  </property>
</Properties>
</file>