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2280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55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0826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07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8617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697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92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989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960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382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9192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9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B1805-4A9F-4F46-AF0A-EAF6C30D506A}" type="datetimeFigureOut">
              <a:rPr kumimoji="1" lang="ja-JP" altLang="en-US" smtClean="0"/>
              <a:t>2014/11/11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70150-0F70-514C-B7A5-7A81273B7D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901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Selection Process for DÉCOR Solution</a:t>
            </a:r>
            <a:endParaRPr kumimoji="1" lang="ja-JP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</a:p>
          <a:p>
            <a:r>
              <a:rPr kumimoji="1" lang="en-US" altLang="ja-JP" dirty="0" smtClean="0"/>
              <a:t>Rapporteur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S2-144089</a:t>
            </a:r>
            <a:endParaRPr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179512" y="158491"/>
            <a:ext cx="72384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</a:t>
            </a:r>
            <a:r>
              <a:rPr lang="en-US" altLang="ja-JP" sz="3200" dirty="0" smtClean="0"/>
              <a:t>106</a:t>
            </a:r>
            <a:endParaRPr lang="en-US" altLang="ja-JP" sz="3200" dirty="0" smtClean="0"/>
          </a:p>
          <a:p>
            <a:r>
              <a:rPr lang="en-US" altLang="ja-JP" sz="3200" dirty="0" smtClean="0"/>
              <a:t>San Francisco, USA, </a:t>
            </a:r>
            <a:r>
              <a:rPr lang="en-US" altLang="ja-JP" sz="3200" dirty="0" smtClean="0"/>
              <a:t>17-21 </a:t>
            </a:r>
            <a:r>
              <a:rPr lang="en-US" altLang="ja-JP" sz="3200" dirty="0" smtClean="0"/>
              <a:t>November </a:t>
            </a:r>
            <a:r>
              <a:rPr lang="en-US" altLang="ja-JP" sz="3200" dirty="0" smtClean="0"/>
              <a:t>2014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92207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88" y="37374"/>
            <a:ext cx="3511297" cy="43715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Process</a:t>
            </a:r>
            <a:endParaRPr kumimoji="1" lang="ja-JP" altLang="en-US" dirty="0"/>
          </a:p>
        </p:txBody>
      </p:sp>
      <p:sp>
        <p:nvSpPr>
          <p:cNvPr id="3" name="Decision 2"/>
          <p:cNvSpPr/>
          <p:nvPr/>
        </p:nvSpPr>
        <p:spPr>
          <a:xfrm>
            <a:off x="4137099" y="795529"/>
            <a:ext cx="3125915" cy="1060713"/>
          </a:xfrm>
          <a:prstGeom prst="flowChartDecision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1. Use schemes to maintain Dedicated CN nodes during idle TAU/RAU?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4" name="Terminator 3"/>
          <p:cNvSpPr/>
          <p:nvPr/>
        </p:nvSpPr>
        <p:spPr>
          <a:xfrm>
            <a:off x="7252927" y="1591062"/>
            <a:ext cx="1604822" cy="348919"/>
          </a:xfrm>
          <a:prstGeom prst="flowChartTerminator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b="1" dirty="0" smtClean="0">
                <a:solidFill>
                  <a:srgbClr val="000000"/>
                </a:solidFill>
              </a:rPr>
              <a:t>Get outta’ here </a:t>
            </a:r>
            <a:r>
              <a:rPr kumimoji="1" lang="en-US" altLang="ja-JP" sz="1200" b="1" dirty="0" smtClean="0">
                <a:solidFill>
                  <a:srgbClr val="000000"/>
                </a:solidFill>
                <a:sym typeface="Wingdings"/>
              </a:rPr>
              <a:t></a:t>
            </a:r>
            <a:endParaRPr kumimoji="1" lang="ja-JP" altLang="en-US" sz="1200" b="1" dirty="0">
              <a:solidFill>
                <a:srgbClr val="000000"/>
              </a:solidFill>
            </a:endParaRPr>
          </a:p>
        </p:txBody>
      </p:sp>
      <p:sp>
        <p:nvSpPr>
          <p:cNvPr id="5" name="Decision 4"/>
          <p:cNvSpPr/>
          <p:nvPr/>
        </p:nvSpPr>
        <p:spPr>
          <a:xfrm>
            <a:off x="638615" y="2395389"/>
            <a:ext cx="3380419" cy="1060713"/>
          </a:xfrm>
          <a:prstGeom prst="flowChartDecision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2. Use of efficient procedure for initial assignment of dedicated nodes in Attach/TAU/RAU?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6" name="Process 5"/>
          <p:cNvSpPr/>
          <p:nvPr/>
        </p:nvSpPr>
        <p:spPr>
          <a:xfrm>
            <a:off x="80415" y="3421185"/>
            <a:ext cx="1283858" cy="628054"/>
          </a:xfrm>
          <a:prstGeom prst="flowChartProcess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>
                <a:solidFill>
                  <a:srgbClr val="000000"/>
                </a:solidFill>
              </a:rPr>
              <a:t>3. Select between Solutions 1 and 2</a:t>
            </a:r>
            <a:endParaRPr kumimoji="1" lang="ja-JP" altLang="en-US" sz="1200" dirty="0">
              <a:solidFill>
                <a:srgbClr val="000000"/>
              </a:solidFill>
            </a:endParaRPr>
          </a:p>
        </p:txBody>
      </p:sp>
      <p:sp>
        <p:nvSpPr>
          <p:cNvPr id="7" name="Process 6"/>
          <p:cNvSpPr/>
          <p:nvPr/>
        </p:nvSpPr>
        <p:spPr>
          <a:xfrm>
            <a:off x="3349195" y="3421185"/>
            <a:ext cx="1575807" cy="746720"/>
          </a:xfrm>
          <a:prstGeom prst="flowChartProcess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kumimoji="1" lang="en-US" altLang="ja-JP" sz="1200" dirty="0" smtClean="0">
                <a:solidFill>
                  <a:srgbClr val="000000"/>
                </a:solidFill>
              </a:rPr>
              <a:t>3. Select between Solutions 3 and 4. </a:t>
            </a:r>
            <a:endParaRPr lang="en-US" altLang="ja-JP" sz="1200" dirty="0">
              <a:solidFill>
                <a:srgbClr val="000000"/>
              </a:solidFill>
            </a:endParaRPr>
          </a:p>
          <a:p>
            <a:pPr algn="ctr"/>
            <a:r>
              <a:rPr kumimoji="1" lang="en-US" altLang="ja-JP" sz="1200" dirty="0" smtClean="0">
                <a:solidFill>
                  <a:srgbClr val="000000"/>
                </a:solidFill>
              </a:rPr>
              <a:t>If 4, select between 4a and 4b.</a:t>
            </a:r>
            <a:endParaRPr kumimoji="1" lang="ja-JP" altLang="en-US" sz="1200" dirty="0">
              <a:solidFill>
                <a:srgbClr val="000000"/>
              </a:solidFill>
            </a:endParaRPr>
          </a:p>
        </p:txBody>
      </p:sp>
      <p:sp>
        <p:nvSpPr>
          <p:cNvPr id="8" name="Process 7"/>
          <p:cNvSpPr/>
          <p:nvPr/>
        </p:nvSpPr>
        <p:spPr>
          <a:xfrm>
            <a:off x="1287521" y="4472675"/>
            <a:ext cx="2082607" cy="768745"/>
          </a:xfrm>
          <a:prstGeom prst="flowChartProcess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kumimoji="1" lang="en-US" altLang="ja-JP" sz="1200" dirty="0" smtClean="0">
                <a:solidFill>
                  <a:srgbClr val="000000"/>
                </a:solidFill>
              </a:rPr>
              <a:t>4. Document conclusion for this selection in (new) 5.2.1.3 (Conclusion for Assignment of dedicated MME/SGSN </a:t>
            </a:r>
            <a:endParaRPr kumimoji="1" lang="ja-JP" altLang="en-US" sz="1200" dirty="0">
              <a:solidFill>
                <a:srgbClr val="000000"/>
              </a:solidFill>
            </a:endParaRPr>
          </a:p>
        </p:txBody>
      </p:sp>
      <p:sp>
        <p:nvSpPr>
          <p:cNvPr id="11" name="Process 10"/>
          <p:cNvSpPr/>
          <p:nvPr/>
        </p:nvSpPr>
        <p:spPr>
          <a:xfrm>
            <a:off x="4940575" y="4509151"/>
            <a:ext cx="1842057" cy="768745"/>
          </a:xfrm>
          <a:prstGeom prst="flowChartProcess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ja-JP" sz="1200" dirty="0">
                <a:solidFill>
                  <a:srgbClr val="000000"/>
                </a:solidFill>
              </a:rPr>
              <a:t>5</a:t>
            </a:r>
            <a:r>
              <a:rPr kumimoji="1" lang="en-US" altLang="ja-JP" sz="1200" dirty="0" smtClean="0">
                <a:solidFill>
                  <a:srgbClr val="000000"/>
                </a:solidFill>
              </a:rPr>
              <a:t>. Update conclusion in 5.2.2.1.3 (Conclusion for Maintaining Dedicated CN Nodes</a:t>
            </a:r>
            <a:endParaRPr kumimoji="1" lang="ja-JP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Process 11"/>
          <p:cNvSpPr/>
          <p:nvPr/>
        </p:nvSpPr>
        <p:spPr>
          <a:xfrm>
            <a:off x="4940575" y="5577328"/>
            <a:ext cx="1842057" cy="768745"/>
          </a:xfrm>
          <a:prstGeom prst="flowChartProcess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ja-JP" sz="1200" dirty="0">
                <a:solidFill>
                  <a:srgbClr val="000000"/>
                </a:solidFill>
              </a:rPr>
              <a:t>6</a:t>
            </a:r>
            <a:r>
              <a:rPr kumimoji="1" lang="en-US" altLang="ja-JP" sz="1200" dirty="0" smtClean="0">
                <a:solidFill>
                  <a:srgbClr val="000000"/>
                </a:solidFill>
              </a:rPr>
              <a:t>. Capture overall conclusions in Section 7. </a:t>
            </a:r>
            <a:r>
              <a:rPr lang="en-US" altLang="ja-JP" sz="1200" dirty="0" smtClean="0">
                <a:solidFill>
                  <a:srgbClr val="000000"/>
                </a:solidFill>
              </a:rPr>
              <a:t>(Point to conclusion sections)</a:t>
            </a:r>
            <a:endParaRPr kumimoji="1" lang="ja-JP" altLang="en-US" sz="1200" dirty="0">
              <a:solidFill>
                <a:srgbClr val="000000"/>
              </a:solidFill>
            </a:endParaRPr>
          </a:p>
        </p:txBody>
      </p:sp>
      <p:sp>
        <p:nvSpPr>
          <p:cNvPr id="13" name="Terminator 12"/>
          <p:cNvSpPr/>
          <p:nvPr/>
        </p:nvSpPr>
        <p:spPr>
          <a:xfrm>
            <a:off x="7083595" y="5776241"/>
            <a:ext cx="1891073" cy="348919"/>
          </a:xfrm>
          <a:prstGeom prst="flowChartTerminator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b="1" dirty="0">
                <a:solidFill>
                  <a:schemeClr val="bg1"/>
                </a:solidFill>
              </a:rPr>
              <a:t>7</a:t>
            </a:r>
            <a:r>
              <a:rPr kumimoji="1" lang="en-US" altLang="ja-JP" sz="1200" b="1" dirty="0" smtClean="0">
                <a:solidFill>
                  <a:schemeClr val="bg1"/>
                </a:solidFill>
              </a:rPr>
              <a:t>. Send TR for approval</a:t>
            </a:r>
            <a:endParaRPr kumimoji="1" lang="ja-JP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5" name="Elbow Connector 14"/>
          <p:cNvCxnSpPr>
            <a:stCxn id="3" idx="3"/>
            <a:endCxn id="4" idx="0"/>
          </p:cNvCxnSpPr>
          <p:nvPr/>
        </p:nvCxnSpPr>
        <p:spPr>
          <a:xfrm>
            <a:off x="7263014" y="1325886"/>
            <a:ext cx="792324" cy="265176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41" idx="2"/>
            <a:endCxn id="5" idx="0"/>
          </p:cNvCxnSpPr>
          <p:nvPr/>
        </p:nvCxnSpPr>
        <p:spPr>
          <a:xfrm rot="16200000" flipH="1">
            <a:off x="1970371" y="2036934"/>
            <a:ext cx="715539" cy="136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5" idx="3"/>
          </p:cNvCxnSpPr>
          <p:nvPr/>
        </p:nvCxnSpPr>
        <p:spPr>
          <a:xfrm>
            <a:off x="4019034" y="2925746"/>
            <a:ext cx="334920" cy="49543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5" idx="1"/>
          </p:cNvCxnSpPr>
          <p:nvPr/>
        </p:nvCxnSpPr>
        <p:spPr>
          <a:xfrm rot="10800000" flipV="1">
            <a:off x="362831" y="2925745"/>
            <a:ext cx="275785" cy="495439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6" idx="2"/>
            <a:endCxn id="8" idx="0"/>
          </p:cNvCxnSpPr>
          <p:nvPr/>
        </p:nvCxnSpPr>
        <p:spPr>
          <a:xfrm rot="16200000" flipH="1">
            <a:off x="1313866" y="3457716"/>
            <a:ext cx="423436" cy="1606481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7" idx="2"/>
            <a:endCxn id="8" idx="0"/>
          </p:cNvCxnSpPr>
          <p:nvPr/>
        </p:nvCxnSpPr>
        <p:spPr>
          <a:xfrm rot="5400000">
            <a:off x="3080577" y="3416153"/>
            <a:ext cx="304770" cy="1808274"/>
          </a:xfrm>
          <a:prstGeom prst="bentConnector3">
            <a:avLst>
              <a:gd name="adj1" fmla="val 31682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8" idx="3"/>
            <a:endCxn id="11" idx="1"/>
          </p:cNvCxnSpPr>
          <p:nvPr/>
        </p:nvCxnSpPr>
        <p:spPr>
          <a:xfrm>
            <a:off x="3370128" y="4857048"/>
            <a:ext cx="1570447" cy="364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11" idx="2"/>
            <a:endCxn id="12" idx="0"/>
          </p:cNvCxnSpPr>
          <p:nvPr/>
        </p:nvCxnSpPr>
        <p:spPr>
          <a:xfrm>
            <a:off x="5861604" y="5277896"/>
            <a:ext cx="0" cy="299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2" idx="3"/>
            <a:endCxn id="13" idx="1"/>
          </p:cNvCxnSpPr>
          <p:nvPr/>
        </p:nvCxnSpPr>
        <p:spPr>
          <a:xfrm flipV="1">
            <a:off x="6782632" y="5950701"/>
            <a:ext cx="300963" cy="1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091340" y="987701"/>
            <a:ext cx="3952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No</a:t>
            </a:r>
            <a:endParaRPr kumimoji="1" lang="ja-JP" altLang="en-US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3507777" y="942603"/>
            <a:ext cx="431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Yes</a:t>
            </a:r>
            <a:endParaRPr kumimoji="1" lang="ja-JP" alt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422763" y="2925745"/>
            <a:ext cx="431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Yes</a:t>
            </a:r>
            <a:endParaRPr kumimoji="1" lang="ja-JP" alt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3939481" y="2925745"/>
            <a:ext cx="3952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No</a:t>
            </a:r>
            <a:endParaRPr kumimoji="1" lang="ja-JP" altLang="en-US" sz="1400" dirty="0"/>
          </a:p>
        </p:txBody>
      </p:sp>
      <p:sp>
        <p:nvSpPr>
          <p:cNvPr id="61" name="Rectangle 60"/>
          <p:cNvSpPr/>
          <p:nvPr/>
        </p:nvSpPr>
        <p:spPr>
          <a:xfrm>
            <a:off x="0" y="2368693"/>
            <a:ext cx="5109907" cy="1978371"/>
          </a:xfrm>
          <a:prstGeom prst="rect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-70555" y="2297894"/>
            <a:ext cx="1729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i="1" dirty="0" smtClean="0"/>
              <a:t>2-3. Select between Solutions 1-4</a:t>
            </a:r>
            <a:endParaRPr kumimoji="1" lang="ja-JP" altLang="en-US" sz="1200" i="1" dirty="0"/>
          </a:p>
        </p:txBody>
      </p:sp>
      <p:sp>
        <p:nvSpPr>
          <p:cNvPr id="41" name="Process 40"/>
          <p:cNvSpPr/>
          <p:nvPr/>
        </p:nvSpPr>
        <p:spPr>
          <a:xfrm>
            <a:off x="1291605" y="911105"/>
            <a:ext cx="2071701" cy="768745"/>
          </a:xfrm>
          <a:prstGeom prst="flowChartProcess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ja-JP" sz="1200" dirty="0" smtClean="0">
                <a:solidFill>
                  <a:srgbClr val="000000"/>
                </a:solidFill>
              </a:rPr>
              <a:t>1b</a:t>
            </a:r>
            <a:r>
              <a:rPr kumimoji="1" lang="en-US" altLang="ja-JP" sz="1200" dirty="0" smtClean="0">
                <a:solidFill>
                  <a:srgbClr val="000000"/>
                </a:solidFill>
              </a:rPr>
              <a:t>. Capture conclusion for this in 5.2.2.1.3 (Conclusion for Maintaining Dedicated CN Nodes</a:t>
            </a:r>
            <a:endParaRPr kumimoji="1" lang="ja-JP" altLang="en-US" sz="1200" dirty="0">
              <a:solidFill>
                <a:srgbClr val="000000"/>
              </a:solidFill>
            </a:endParaRPr>
          </a:p>
        </p:txBody>
      </p:sp>
      <p:cxnSp>
        <p:nvCxnSpPr>
          <p:cNvPr id="27" name="Straight Arrow Connector 26"/>
          <p:cNvCxnSpPr>
            <a:stCxn id="3" idx="1"/>
            <a:endCxn id="41" idx="3"/>
          </p:cNvCxnSpPr>
          <p:nvPr/>
        </p:nvCxnSpPr>
        <p:spPr>
          <a:xfrm flipH="1" flipV="1">
            <a:off x="3363306" y="1295478"/>
            <a:ext cx="773793" cy="304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060918" y="3233522"/>
            <a:ext cx="2143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i="1" dirty="0" smtClean="0"/>
              <a:t>May need drafting session</a:t>
            </a:r>
            <a:endParaRPr kumimoji="1" lang="ja-JP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706685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Plan for meeting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sz="2000" b="1" dirty="0" smtClean="0"/>
              <a:t>Slot-1 (Monday)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ja-JP" sz="1800" dirty="0" smtClean="0"/>
              <a:t>Handle documents that complete the four solutions in TR.</a:t>
            </a:r>
            <a:endParaRPr lang="en-US" altLang="ja-JP" sz="1800" dirty="0"/>
          </a:p>
          <a:p>
            <a:pPr marL="971550" lvl="1" indent="-514350">
              <a:buFont typeface="+mj-lt"/>
              <a:buAutoNum type="arabicPeriod"/>
            </a:pPr>
            <a:r>
              <a:rPr lang="en-US" altLang="ja-JP" sz="1800" dirty="0" smtClean="0"/>
              <a:t>Capture first part of solution for maintaining dedicated CN nodes during idle mode.</a:t>
            </a:r>
          </a:p>
          <a:p>
            <a:pPr marL="971550" lvl="1" indent="-514350">
              <a:buFont typeface="+mj-lt"/>
              <a:buAutoNum type="arabicPeriod"/>
            </a:pPr>
            <a:r>
              <a:rPr kumimoji="1" lang="en-US" altLang="ja-JP" sz="1800" dirty="0" smtClean="0"/>
              <a:t>Handle </a:t>
            </a:r>
            <a:r>
              <a:rPr kumimoji="1" lang="en-US" altLang="ja-JP" sz="1800" dirty="0" err="1" smtClean="0"/>
              <a:t>Tdoc</a:t>
            </a:r>
            <a:r>
              <a:rPr kumimoji="1" lang="en-US" altLang="ja-JP" sz="1800" dirty="0" smtClean="0"/>
              <a:t> for Solution comparison table.</a:t>
            </a:r>
          </a:p>
          <a:p>
            <a:pPr marL="1371600" lvl="2" indent="-514350"/>
            <a:r>
              <a:rPr lang="en-US" altLang="ja-JP" sz="1600" dirty="0" smtClean="0"/>
              <a:t>Handle any other documents that also provide overall solution comparison</a:t>
            </a:r>
          </a:p>
          <a:p>
            <a:pPr marL="971550" lvl="1" indent="-514350">
              <a:buFont typeface="+mj-lt"/>
              <a:buAutoNum type="arabicPeriod"/>
            </a:pPr>
            <a:r>
              <a:rPr kumimoji="1" lang="en-US" altLang="ja-JP" sz="1800" dirty="0" smtClean="0"/>
              <a:t>Decide on Step 3 (Solution for assignment of dedicated MME/SGSN)</a:t>
            </a:r>
          </a:p>
          <a:p>
            <a:pPr marL="1371600" lvl="2" indent="-514350"/>
            <a:r>
              <a:rPr lang="en-US" altLang="ja-JP" sz="1400" dirty="0" err="1" smtClean="0"/>
              <a:t>Tdoc</a:t>
            </a:r>
            <a:r>
              <a:rPr lang="en-US" altLang="ja-JP" sz="1400" dirty="0" smtClean="0"/>
              <a:t> to capture the conclusion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(either new or one of the submitted contribution as base)</a:t>
            </a:r>
          </a:p>
          <a:p>
            <a:pPr marL="571500" indent="-514350"/>
            <a:r>
              <a:rPr lang="en-US" altLang="ja-JP" sz="2000" b="1" dirty="0" smtClean="0"/>
              <a:t>Slot-2 (Thursday)</a:t>
            </a:r>
          </a:p>
          <a:p>
            <a:pPr marL="971550" lvl="1" indent="-514350">
              <a:buFont typeface="+mj-lt"/>
              <a:buAutoNum type="arabicPeriod" startAt="5"/>
            </a:pPr>
            <a:r>
              <a:rPr kumimoji="1" lang="en-US" altLang="ja-JP" sz="1800" dirty="0" smtClean="0"/>
              <a:t>Decide on Step 5 (Solution for maintaining dedicated CN Nodes)</a:t>
            </a:r>
          </a:p>
          <a:p>
            <a:pPr marL="1371600" lvl="2" indent="-514350"/>
            <a:r>
              <a:rPr lang="en-US" altLang="ja-JP" sz="1400" dirty="0" err="1" smtClean="0"/>
              <a:t>Tdoc</a:t>
            </a:r>
            <a:r>
              <a:rPr lang="en-US" altLang="ja-JP" sz="1400" dirty="0" smtClean="0"/>
              <a:t> to capture the conclusion in TR. (either new or one of the submitted contribution as base)</a:t>
            </a:r>
          </a:p>
          <a:p>
            <a:pPr marL="971550" lvl="1" indent="-514350">
              <a:buFont typeface="+mj-lt"/>
              <a:buAutoNum type="arabicPeriod" startAt="5"/>
            </a:pPr>
            <a:r>
              <a:rPr kumimoji="1" lang="en-US" altLang="ja-JP" sz="1800" dirty="0" smtClean="0"/>
              <a:t>Handle </a:t>
            </a:r>
            <a:r>
              <a:rPr kumimoji="1" lang="en-US" altLang="ja-JP" sz="1800" dirty="0" err="1" smtClean="0"/>
              <a:t>Tdoc</a:t>
            </a:r>
            <a:r>
              <a:rPr kumimoji="1" lang="en-US" altLang="ja-JP" sz="1800" dirty="0" smtClean="0"/>
              <a:t> on other open issues</a:t>
            </a:r>
          </a:p>
          <a:p>
            <a:pPr marL="1371600" lvl="2" indent="-514350"/>
            <a:r>
              <a:rPr lang="en-US" altLang="ja-JP" sz="1400" dirty="0" smtClean="0"/>
              <a:t>“UE Usage type” or “CN Type” for DNS</a:t>
            </a:r>
          </a:p>
          <a:p>
            <a:pPr marL="971550" lvl="1" indent="-514350">
              <a:buFont typeface="+mj-lt"/>
              <a:buAutoNum type="arabicPeriod" startAt="5"/>
            </a:pPr>
            <a:r>
              <a:rPr lang="en-US" altLang="ja-JP" sz="1800" dirty="0" smtClean="0"/>
              <a:t>Take </a:t>
            </a:r>
            <a:r>
              <a:rPr lang="en-US" altLang="ja-JP" sz="1800" dirty="0" err="1" smtClean="0"/>
              <a:t>tdoc</a:t>
            </a:r>
            <a:r>
              <a:rPr lang="en-US" altLang="ja-JP" sz="1800" dirty="0" smtClean="0"/>
              <a:t> for overall conclusion</a:t>
            </a:r>
          </a:p>
          <a:p>
            <a:pPr marL="1371600" lvl="2" indent="-514350"/>
            <a:r>
              <a:rPr kumimoji="1" lang="en-US" altLang="ja-JP" sz="1400" dirty="0" smtClean="0"/>
              <a:t>Essentially point to conclusions in other section. Provide a short overview. 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06184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Some recommendations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0000"/>
            <a:ext cx="8229600" cy="4856163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For overall solution comparison please see if you can add/modify text to the Table contribution that was discussed on the Nov 5. conference call.</a:t>
            </a:r>
          </a:p>
          <a:p>
            <a:pPr lvl="1"/>
            <a:r>
              <a:rPr lang="en-US" altLang="ja-JP" sz="2000" dirty="0"/>
              <a:t>S2-14xxxx_Criteria for comparing the different solutions-</a:t>
            </a:r>
            <a:r>
              <a:rPr lang="en-US" altLang="ja-JP" sz="2000" dirty="0" smtClean="0"/>
              <a:t>v6, Source:  DCM, Huawei</a:t>
            </a:r>
            <a:endParaRPr lang="en-US" altLang="ja-JP" sz="2000" dirty="0"/>
          </a:p>
          <a:p>
            <a:r>
              <a:rPr kumimoji="1" lang="en-US" altLang="ja-JP" sz="2400" dirty="0" smtClean="0"/>
              <a:t>For Step 3. Selection of Solution for initial assignment of MME/SGSN, companies should not expect much of their proposed evaluation text going </a:t>
            </a:r>
            <a:r>
              <a:rPr lang="en-US" altLang="ja-JP" sz="2400" dirty="0" smtClean="0"/>
              <a:t>unmolested </a:t>
            </a:r>
            <a:r>
              <a:rPr kumimoji="1" lang="en-US" altLang="ja-JP" sz="2400" dirty="0" smtClean="0"/>
              <a:t>into the TR. </a:t>
            </a:r>
            <a:r>
              <a:rPr lang="en-US" altLang="ja-JP" sz="2400" dirty="0" smtClean="0"/>
              <a:t>Probably best to have arguments in discussion section and a short conclusion, </a:t>
            </a:r>
            <a:r>
              <a:rPr lang="en-US" altLang="ja-JP" sz="2400" dirty="0" err="1" smtClean="0"/>
              <a:t>eg</a:t>
            </a:r>
            <a:r>
              <a:rPr lang="en-US" altLang="ja-JP" sz="2400" dirty="0" smtClean="0"/>
              <a:t> Solution x is selected.</a:t>
            </a:r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39065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2544</TotalTime>
  <Words>402</Words>
  <Application>Microsoft Office PowerPoint</Application>
  <PresentationFormat>画面に合わせる 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Proposed Selection Process for DÉCOR Solution</vt:lpstr>
      <vt:lpstr>Process</vt:lpstr>
      <vt:lpstr>Plan for meeting</vt:lpstr>
      <vt:lpstr>Some recommendations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Selection Process for DÉCOR Solution</dc:title>
  <dc:creator>nttdocomo Ali-2</dc:creator>
  <cp:lastModifiedBy>nttdocomo</cp:lastModifiedBy>
  <cp:revision>16</cp:revision>
  <dcterms:created xsi:type="dcterms:W3CDTF">2014-11-06T19:09:20Z</dcterms:created>
  <dcterms:modified xsi:type="dcterms:W3CDTF">2014-11-11T11:52:57Z</dcterms:modified>
</cp:coreProperties>
</file>