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6" r:id="rId3"/>
    <p:sldId id="269" r:id="rId4"/>
    <p:sldId id="270" r:id="rId5"/>
    <p:sldId id="261" r:id="rId6"/>
    <p:sldId id="268" r:id="rId7"/>
    <p:sldId id="264" r:id="rId8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003399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03" autoAdjust="0"/>
    <p:restoredTop sz="86401" autoAdjust="0"/>
  </p:normalViewPr>
  <p:slideViewPr>
    <p:cSldViewPr>
      <p:cViewPr varScale="1">
        <p:scale>
          <a:sx n="105" d="100"/>
          <a:sy n="105" d="100"/>
        </p:scale>
        <p:origin x="1182" y="126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56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79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32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6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FS_Metaverse</a:t>
            </a:r>
            <a:r>
              <a:rPr lang="en-US" dirty="0" smtClean="0"/>
              <a:t> Status </a:t>
            </a:r>
            <a:r>
              <a:rPr lang="en-US" dirty="0"/>
              <a:t>Update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Study </a:t>
            </a:r>
            <a:r>
              <a:rPr lang="en-US" dirty="0" smtClean="0">
                <a:solidFill>
                  <a:srgbClr val="FF0000"/>
                </a:solidFill>
              </a:rPr>
              <a:t>on Localized Mobile </a:t>
            </a:r>
            <a:r>
              <a:rPr lang="en-US" dirty="0" err="1" smtClean="0">
                <a:solidFill>
                  <a:srgbClr val="FF0000"/>
                </a:solidFill>
              </a:rPr>
              <a:t>Metaverse</a:t>
            </a:r>
            <a:r>
              <a:rPr lang="en-US" dirty="0" smtClean="0">
                <a:solidFill>
                  <a:srgbClr val="FF0000"/>
                </a:solidFill>
              </a:rPr>
              <a:t> Services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0696"/>
            <a:ext cx="6400800" cy="1752600"/>
          </a:xfrm>
        </p:spPr>
        <p:txBody>
          <a:bodyPr/>
          <a:lstStyle/>
          <a:p>
            <a:r>
              <a:rPr lang="en-US" dirty="0" smtClean="0"/>
              <a:t>Erik Guttman</a:t>
            </a:r>
            <a:endParaRPr lang="en-US" dirty="0"/>
          </a:p>
          <a:p>
            <a:r>
              <a:rPr lang="en-US" dirty="0" smtClean="0"/>
              <a:t>Samsung</a:t>
            </a:r>
            <a:endParaRPr lang="en-US" dirty="0"/>
          </a:p>
          <a:p>
            <a:r>
              <a:rPr lang="en-US" dirty="0" err="1" smtClean="0"/>
              <a:t>FS_Metaverse</a:t>
            </a:r>
            <a:r>
              <a:rPr lang="en-US" dirty="0" smtClean="0"/>
              <a:t> </a:t>
            </a:r>
            <a:r>
              <a:rPr lang="en-US" dirty="0"/>
              <a:t>Rapporteur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1" dirty="0" err="1" smtClean="0"/>
              <a:t>S1</a:t>
            </a:r>
            <a:r>
              <a:rPr lang="en-GB" b="1" dirty="0" smtClean="0"/>
              <a:t>-221280</a:t>
            </a:r>
            <a:endParaRPr lang="en-GB" b="1" dirty="0" smtClean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0" y="6291263"/>
            <a:ext cx="2789226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TSG-SA WG1 Meeting #</a:t>
            </a:r>
            <a:r>
              <a:rPr lang="en-GB" sz="1200" b="1" dirty="0" smtClean="0"/>
              <a:t>98-e</a:t>
            </a:r>
            <a:endParaRPr lang="en-GB" sz="1200" b="1" dirty="0"/>
          </a:p>
          <a:p>
            <a:r>
              <a:rPr lang="en-GB" sz="1200" b="1" dirty="0"/>
              <a:t>Electronic Meeting, </a:t>
            </a:r>
            <a:r>
              <a:rPr lang="en-GB" sz="1200" b="1" dirty="0" smtClean="0"/>
              <a:t>9 – 19 May 2021</a:t>
            </a:r>
            <a:endParaRPr lang="en-GB" sz="12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err="1" smtClean="0"/>
              <a:t>FS_Metaverse</a:t>
            </a:r>
            <a:r>
              <a:rPr lang="en-GB" dirty="0" smtClean="0"/>
              <a:t> </a:t>
            </a:r>
            <a:r>
              <a:rPr lang="en-GB" dirty="0"/>
              <a:t>Progress</a:t>
            </a:r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Progress made at this meeting</a:t>
            </a:r>
          </a:p>
          <a:p>
            <a:pPr lvl="1">
              <a:defRPr/>
            </a:pPr>
            <a:r>
              <a:rPr lang="en-GB" dirty="0"/>
              <a:t>At </a:t>
            </a:r>
            <a:r>
              <a:rPr lang="en-GB" dirty="0" smtClean="0"/>
              <a:t>SA1#98e</a:t>
            </a:r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-221264 </a:t>
            </a:r>
            <a:r>
              <a:rPr lang="en-GB" dirty="0" err="1" smtClean="0"/>
              <a:t>TR</a:t>
            </a:r>
            <a:r>
              <a:rPr lang="en-GB" dirty="0" smtClean="0"/>
              <a:t> Skeleton	</a:t>
            </a:r>
            <a:r>
              <a:rPr lang="en-GB" sz="1000" dirty="0"/>
              <a:t>Feasibility Study on Localized Mobile </a:t>
            </a:r>
            <a:r>
              <a:rPr lang="en-GB" sz="1000" dirty="0" err="1"/>
              <a:t>Metaverse</a:t>
            </a:r>
            <a:r>
              <a:rPr lang="en-GB" sz="1000" dirty="0"/>
              <a:t> Services</a:t>
            </a:r>
            <a:endParaRPr lang="en-GB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-221265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GB" sz="1000" dirty="0" err="1"/>
              <a:t>pCR</a:t>
            </a:r>
            <a:r>
              <a:rPr lang="en-GB" sz="1000" dirty="0"/>
              <a:t> 22.856 - Scope</a:t>
            </a:r>
            <a:endParaRPr lang="en-GB" sz="1000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-221266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GB" sz="1000" dirty="0" err="1"/>
              <a:t>pCR</a:t>
            </a:r>
            <a:r>
              <a:rPr lang="en-GB" sz="1000" dirty="0"/>
              <a:t> 22.856  Informative Annex on Avatar Services</a:t>
            </a:r>
            <a:endParaRPr lang="en-GB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-221267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US" sz="1000" dirty="0"/>
              <a:t>New Use Case for Mobile </a:t>
            </a:r>
            <a:r>
              <a:rPr lang="en-US" sz="1000" dirty="0" err="1"/>
              <a:t>Metaverse</a:t>
            </a:r>
            <a:r>
              <a:rPr lang="en-US" sz="1000" dirty="0"/>
              <a:t>: </a:t>
            </a:r>
            <a:r>
              <a:rPr lang="en-US" sz="1000" dirty="0" err="1"/>
              <a:t>5G</a:t>
            </a:r>
            <a:r>
              <a:rPr lang="en-US" sz="1000" dirty="0"/>
              <a:t>-enabled Traffic 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				Flow </a:t>
            </a:r>
            <a:r>
              <a:rPr lang="en-US" sz="1000" dirty="0"/>
              <a:t>Simulation and Situational Awareness</a:t>
            </a:r>
            <a:endParaRPr lang="en-GB" sz="1000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-221268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GB" sz="1000" dirty="0" err="1"/>
              <a:t>pCR</a:t>
            </a:r>
            <a:r>
              <a:rPr lang="en-GB" sz="1000" dirty="0"/>
              <a:t> 22.856  Localized </a:t>
            </a:r>
            <a:r>
              <a:rPr lang="en-GB" sz="1000" dirty="0" err="1"/>
              <a:t>Metaverse</a:t>
            </a:r>
            <a:r>
              <a:rPr lang="en-GB" sz="1000" dirty="0"/>
              <a:t> Services Use Case</a:t>
            </a:r>
            <a:endParaRPr lang="en-GB" sz="1000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-221269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GB" sz="1000" dirty="0" err="1"/>
              <a:t>pCR</a:t>
            </a:r>
            <a:r>
              <a:rPr lang="en-GB" sz="1000" dirty="0"/>
              <a:t> on Collaborative and concurrent engineering in </a:t>
            </a:r>
            <a:endParaRPr lang="en-GB" sz="1000" dirty="0" smtClean="0"/>
          </a:p>
          <a:p>
            <a:pPr marL="914400" lvl="2" indent="0">
              <a:buNone/>
              <a:defRPr/>
            </a:pPr>
            <a:r>
              <a:rPr lang="en-GB" sz="1000" dirty="0"/>
              <a:t>	</a:t>
            </a:r>
            <a:r>
              <a:rPr lang="en-GB" sz="1000" dirty="0" smtClean="0"/>
              <a:t>			product </a:t>
            </a:r>
            <a:r>
              <a:rPr lang="en-GB" sz="1000" dirty="0"/>
              <a:t>design using </a:t>
            </a:r>
            <a:r>
              <a:rPr lang="en-GB" sz="1000" dirty="0" err="1"/>
              <a:t>metaverse</a:t>
            </a:r>
            <a:r>
              <a:rPr lang="en-GB" sz="1000" dirty="0"/>
              <a:t> </a:t>
            </a:r>
            <a:r>
              <a:rPr lang="en-GB" sz="1000" dirty="0" smtClean="0"/>
              <a:t>services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Work/Study </a:t>
            </a:r>
            <a:r>
              <a:rPr lang="en-GB" dirty="0"/>
              <a:t>Item Completion: </a:t>
            </a:r>
            <a:r>
              <a:rPr lang="en-GB" dirty="0" smtClean="0">
                <a:solidFill>
                  <a:srgbClr val="FF66CC"/>
                </a:solidFill>
              </a:rPr>
              <a:t>15%</a:t>
            </a:r>
            <a:endParaRPr lang="en-GB" dirty="0" smtClean="0">
              <a:solidFill>
                <a:srgbClr val="FF66CC"/>
              </a:solidFill>
            </a:endParaRPr>
          </a:p>
          <a:p>
            <a:pPr>
              <a:defRPr/>
            </a:pPr>
            <a:r>
              <a:rPr lang="en-GB" dirty="0" smtClean="0"/>
              <a:t>Controversial </a:t>
            </a:r>
            <a:r>
              <a:rPr lang="en-GB" dirty="0"/>
              <a:t>issues</a:t>
            </a:r>
          </a:p>
          <a:p>
            <a:pPr lvl="1">
              <a:defRPr/>
            </a:pPr>
            <a:r>
              <a:rPr lang="en-GB" dirty="0" smtClean="0"/>
              <a:t>none</a:t>
            </a:r>
            <a:endParaRPr lang="en-GB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dirty="0" err="1" smtClean="0"/>
              <a:t>FS_Metaverse</a:t>
            </a:r>
            <a:r>
              <a:rPr lang="en-US" dirty="0" smtClean="0"/>
              <a:t> </a:t>
            </a:r>
            <a:r>
              <a:rPr lang="en-GB" dirty="0"/>
              <a:t>Planning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Planning for subsequent meetings</a:t>
            </a:r>
          </a:p>
          <a:p>
            <a:pPr lvl="1">
              <a:defRPr/>
            </a:pPr>
            <a:r>
              <a:rPr lang="en-GB" dirty="0" smtClean="0"/>
              <a:t>SA1#99 (Aug 2022): </a:t>
            </a:r>
            <a:r>
              <a:rPr lang="en-GB" dirty="0" smtClean="0"/>
              <a:t>40%</a:t>
            </a:r>
            <a:endParaRPr lang="en-GB" dirty="0" smtClean="0"/>
          </a:p>
          <a:p>
            <a:pPr lvl="2">
              <a:defRPr/>
            </a:pPr>
            <a:r>
              <a:rPr lang="en-GB" dirty="0" smtClean="0"/>
              <a:t>New/Updated use cases and potential requirements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SA1#100 (Nov 2022): </a:t>
            </a:r>
            <a:r>
              <a:rPr lang="en-GB" dirty="0" smtClean="0"/>
              <a:t>65%</a:t>
            </a:r>
            <a:endParaRPr lang="en-GB" dirty="0" smtClean="0"/>
          </a:p>
          <a:p>
            <a:pPr lvl="2">
              <a:defRPr/>
            </a:pPr>
            <a:r>
              <a:rPr lang="en-GB" dirty="0"/>
              <a:t>New/Updated use cases and potential requirements</a:t>
            </a:r>
          </a:p>
          <a:p>
            <a:pPr lvl="2">
              <a:defRPr/>
            </a:pPr>
            <a:r>
              <a:rPr lang="en-GB" dirty="0"/>
              <a:t>Start </a:t>
            </a:r>
            <a:r>
              <a:rPr lang="en-GB" dirty="0" smtClean="0"/>
              <a:t>consolidation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SA1#100ah (Jan 2023) </a:t>
            </a: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TBD </a:t>
            </a:r>
            <a:r>
              <a:rPr lang="en-GB" dirty="0" smtClean="0">
                <a:solidFill>
                  <a:srgbClr val="FF0000"/>
                </a:solidFill>
              </a:rPr>
              <a:t>&lt;recommended!&gt;</a:t>
            </a:r>
            <a:r>
              <a:rPr lang="en-GB" dirty="0" smtClean="0"/>
              <a:t>: 80%</a:t>
            </a:r>
            <a:endParaRPr lang="en-GB" dirty="0" smtClean="0"/>
          </a:p>
          <a:p>
            <a:pPr lvl="2">
              <a:defRPr/>
            </a:pP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Final work on use cases and potential requirements</a:t>
            </a:r>
          </a:p>
          <a:p>
            <a:pPr lvl="2">
              <a:defRPr/>
            </a:pP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Progress / completion of consolidation.</a:t>
            </a:r>
            <a:endParaRPr lang="en-GB" dirty="0" smtClean="0"/>
          </a:p>
          <a:p>
            <a:pPr lvl="1">
              <a:defRPr/>
            </a:pPr>
            <a:r>
              <a:rPr lang="en-GB" dirty="0" smtClean="0"/>
              <a:t>SA1#101 (Feb 2023): 100%</a:t>
            </a:r>
          </a:p>
          <a:p>
            <a:pPr lvl="2">
              <a:defRPr/>
            </a:pPr>
            <a:r>
              <a:rPr lang="en-GB" dirty="0"/>
              <a:t>Updated use cases and potential requirements</a:t>
            </a:r>
          </a:p>
          <a:p>
            <a:pPr lvl="2">
              <a:defRPr/>
            </a:pPr>
            <a:r>
              <a:rPr lang="en-GB" dirty="0"/>
              <a:t>Complete consolidation and conclusions</a:t>
            </a:r>
          </a:p>
          <a:p>
            <a:pPr lvl="2">
              <a:defRPr/>
            </a:pPr>
            <a:r>
              <a:rPr lang="en-GB" dirty="0"/>
              <a:t>Final </a:t>
            </a:r>
            <a:r>
              <a:rPr lang="en-GB" dirty="0" err="1"/>
              <a:t>TR</a:t>
            </a:r>
            <a:r>
              <a:rPr lang="en-GB" dirty="0"/>
              <a:t> </a:t>
            </a:r>
            <a:r>
              <a:rPr lang="en-GB" dirty="0" smtClean="0"/>
              <a:t>clean-up </a:t>
            </a:r>
            <a:endParaRPr lang="en-GB" dirty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45567711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Email coordination </a:t>
            </a:r>
          </a:p>
          <a:p>
            <a:pPr lvl="1">
              <a:defRPr/>
            </a:pPr>
            <a:r>
              <a:rPr lang="en-GB" dirty="0"/>
              <a:t>Coordination among interested/contributing companies, about planned inputs, use cases, etc.</a:t>
            </a:r>
          </a:p>
          <a:p>
            <a:pPr lvl="1">
              <a:defRPr/>
            </a:pPr>
            <a:r>
              <a:rPr lang="en-GB" dirty="0"/>
              <a:t>Before </a:t>
            </a:r>
            <a:r>
              <a:rPr lang="en-GB" dirty="0" err="1" smtClean="0"/>
              <a:t>SA1</a:t>
            </a:r>
            <a:r>
              <a:rPr lang="en-GB" dirty="0" smtClean="0"/>
              <a:t> </a:t>
            </a:r>
            <a:r>
              <a:rPr lang="en-GB" dirty="0" err="1" smtClean="0"/>
              <a:t>99e</a:t>
            </a:r>
            <a:endParaRPr lang="en-GB" dirty="0" smtClean="0"/>
          </a:p>
          <a:p>
            <a:pPr lvl="2">
              <a:defRPr/>
            </a:pPr>
            <a:r>
              <a:rPr lang="en-GB" dirty="0" smtClean="0"/>
              <a:t>2 [</a:t>
            </a:r>
            <a:r>
              <a:rPr lang="en-GB" dirty="0" smtClean="0"/>
              <a:t>~2 hour] calls proposed, to be moderated by the rapporteur </a:t>
            </a:r>
          </a:p>
          <a:p>
            <a:pPr lvl="2">
              <a:defRPr/>
            </a:pPr>
            <a:r>
              <a:rPr lang="en-GB" dirty="0" smtClean="0"/>
              <a:t>Proposed agenda</a:t>
            </a:r>
          </a:p>
          <a:p>
            <a:pPr lvl="3">
              <a:defRPr/>
            </a:pPr>
            <a:r>
              <a:rPr lang="en-GB" dirty="0" smtClean="0"/>
              <a:t>Discuss use cases from </a:t>
            </a:r>
            <a:r>
              <a:rPr lang="en-GB" dirty="0" err="1" smtClean="0"/>
              <a:t>SA1</a:t>
            </a:r>
            <a:r>
              <a:rPr lang="en-GB" dirty="0" smtClean="0"/>
              <a:t> </a:t>
            </a:r>
            <a:r>
              <a:rPr lang="en-GB" dirty="0" err="1" smtClean="0"/>
              <a:t>98e</a:t>
            </a:r>
            <a:r>
              <a:rPr lang="en-GB" dirty="0" smtClean="0"/>
              <a:t>, to return again or improved to </a:t>
            </a:r>
            <a:r>
              <a:rPr lang="en-GB" dirty="0" err="1" smtClean="0"/>
              <a:t>SA1</a:t>
            </a:r>
            <a:r>
              <a:rPr lang="en-GB" dirty="0" smtClean="0"/>
              <a:t> </a:t>
            </a:r>
            <a:r>
              <a:rPr lang="en-GB" dirty="0" err="1" smtClean="0"/>
              <a:t>99e</a:t>
            </a:r>
            <a:endParaRPr lang="en-GB" dirty="0"/>
          </a:p>
          <a:p>
            <a:pPr lvl="3">
              <a:defRPr/>
            </a:pPr>
            <a:r>
              <a:rPr lang="en-GB" dirty="0" smtClean="0"/>
              <a:t>New use cases for </a:t>
            </a:r>
            <a:r>
              <a:rPr lang="en-GB" dirty="0" err="1" smtClean="0"/>
              <a:t>SA1</a:t>
            </a:r>
            <a:r>
              <a:rPr lang="en-GB" dirty="0" smtClean="0"/>
              <a:t> </a:t>
            </a:r>
            <a:r>
              <a:rPr lang="en-GB" dirty="0" err="1" smtClean="0"/>
              <a:t>99e</a:t>
            </a:r>
            <a:endParaRPr lang="en-GB" dirty="0" smtClean="0"/>
          </a:p>
          <a:p>
            <a:pPr lvl="3">
              <a:defRPr/>
            </a:pPr>
            <a:r>
              <a:rPr lang="en-GB" dirty="0" smtClean="0"/>
              <a:t>Identify key terms and discuss overview, etc.</a:t>
            </a:r>
          </a:p>
          <a:p>
            <a:pPr lvl="2">
              <a:defRPr/>
            </a:pPr>
            <a:r>
              <a:rPr lang="en-GB" dirty="0" smtClean="0"/>
              <a:t>Proposed times [exact dates </a:t>
            </a:r>
            <a:r>
              <a:rPr lang="en-GB" dirty="0" err="1" smtClean="0"/>
              <a:t>tbd</a:t>
            </a:r>
            <a:r>
              <a:rPr lang="en-GB" dirty="0" smtClean="0"/>
              <a:t>, doodle to follow]:</a:t>
            </a:r>
          </a:p>
          <a:p>
            <a:pPr marL="1371600" lvl="3" indent="0">
              <a:buNone/>
              <a:defRPr/>
            </a:pPr>
            <a:r>
              <a:rPr lang="en-GB" dirty="0" smtClean="0"/>
              <a:t>Call 1: 2</a:t>
            </a:r>
            <a:r>
              <a:rPr lang="en-GB" baseline="30000" dirty="0" smtClean="0"/>
              <a:t>nd</a:t>
            </a:r>
            <a:r>
              <a:rPr lang="en-GB" dirty="0" smtClean="0"/>
              <a:t> week July (~4 weeks before 13.8.22 submission deadline)</a:t>
            </a:r>
          </a:p>
          <a:p>
            <a:pPr marL="1371600" lvl="3" indent="0">
              <a:buNone/>
              <a:defRPr/>
            </a:pPr>
            <a:r>
              <a:rPr lang="en-GB" dirty="0" smtClean="0"/>
              <a:t>Call 2: 1</a:t>
            </a:r>
            <a:r>
              <a:rPr lang="en-GB" baseline="30000" dirty="0" smtClean="0"/>
              <a:t>st</a:t>
            </a:r>
            <a:r>
              <a:rPr lang="en-GB" dirty="0" smtClean="0"/>
              <a:t> week Aug (~1 week before submission deadline)</a:t>
            </a:r>
            <a:endParaRPr lang="en-GB" dirty="0"/>
          </a:p>
          <a:p>
            <a:pPr lvl="1">
              <a:defRPr/>
            </a:pPr>
            <a:endParaRPr lang="en-GB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129632575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7053857" cy="782637"/>
          </a:xfrm>
        </p:spPr>
        <p:txBody>
          <a:bodyPr/>
          <a:lstStyle/>
          <a:p>
            <a:r>
              <a:rPr lang="en-GB" dirty="0" err="1" smtClean="0"/>
              <a:t>FS_Metaverse</a:t>
            </a:r>
            <a:r>
              <a:rPr lang="en-GB" dirty="0" smtClean="0"/>
              <a:t> </a:t>
            </a:r>
            <a:r>
              <a:rPr lang="en-GB" dirty="0"/>
              <a:t>Completion 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 smtClean="0"/>
              <a:t>For </a:t>
            </a:r>
            <a:r>
              <a:rPr lang="en-GB" sz="2000" dirty="0"/>
              <a:t>approval: </a:t>
            </a:r>
            <a:r>
              <a:rPr lang="en-GB" sz="2000" dirty="0" smtClean="0"/>
              <a:t>SA#99 (03/2023)</a:t>
            </a:r>
            <a:endParaRPr lang="en-GB" sz="2000" dirty="0"/>
          </a:p>
          <a:p>
            <a:pPr>
              <a:defRPr/>
            </a:pPr>
            <a:endParaRPr lang="en-GB" sz="24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GB" sz="2400" dirty="0" smtClean="0">
                <a:solidFill>
                  <a:srgbClr val="FF0000"/>
                </a:solidFill>
              </a:rPr>
              <a:t>Have </a:t>
            </a:r>
            <a:r>
              <a:rPr lang="en-GB" sz="2400" dirty="0">
                <a:solidFill>
                  <a:srgbClr val="FF0000"/>
                </a:solidFill>
              </a:rPr>
              <a:t>these dates been changed at this meeting? </a:t>
            </a:r>
            <a:r>
              <a:rPr lang="en-GB" sz="2400" dirty="0" smtClean="0">
                <a:solidFill>
                  <a:srgbClr val="FF0000"/>
                </a:solidFill>
              </a:rPr>
              <a:t>No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err="1" smtClean="0"/>
              <a:t>FS_Metaverse</a:t>
            </a:r>
            <a:r>
              <a:rPr lang="en-GB" dirty="0" smtClean="0"/>
              <a:t> </a:t>
            </a:r>
            <a:r>
              <a:rPr lang="en-GB" dirty="0"/>
              <a:t>History</a:t>
            </a:r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r>
              <a:rPr lang="en-GB" sz="2400" dirty="0"/>
              <a:t>This </a:t>
            </a:r>
            <a:r>
              <a:rPr lang="en-GB" sz="2400" dirty="0" smtClean="0"/>
              <a:t>Study Item was agreed </a:t>
            </a:r>
            <a:r>
              <a:rPr lang="en-GB" sz="2400" dirty="0"/>
              <a:t>at </a:t>
            </a:r>
            <a:r>
              <a:rPr lang="en-GB" sz="2400" dirty="0" smtClean="0"/>
              <a:t>SA1#97e</a:t>
            </a:r>
          </a:p>
          <a:p>
            <a:pPr lvl="1"/>
            <a:r>
              <a:rPr lang="en-GB" sz="2000" dirty="0"/>
              <a:t>Approved WID is in </a:t>
            </a:r>
            <a:r>
              <a:rPr lang="en-GB" sz="2000" dirty="0" err="1"/>
              <a:t>tdoc</a:t>
            </a:r>
            <a:r>
              <a:rPr lang="en-GB" sz="2000" dirty="0"/>
              <a:t> </a:t>
            </a:r>
            <a:r>
              <a:rPr lang="en-GB" sz="2000" dirty="0" smtClean="0"/>
              <a:t>SP-220353</a:t>
            </a:r>
            <a:endParaRPr lang="en-GB" sz="2000" dirty="0"/>
          </a:p>
          <a:p>
            <a:endParaRPr lang="en-GB" sz="2400" dirty="0"/>
          </a:p>
          <a:p>
            <a:pPr lvl="1">
              <a:defRPr/>
            </a:pPr>
            <a:r>
              <a:rPr lang="en-GB" sz="2000" dirty="0" smtClean="0"/>
              <a:t>SA1#96e – SID in </a:t>
            </a:r>
            <a:r>
              <a:rPr lang="en-GB" sz="2000" dirty="0" err="1" smtClean="0"/>
              <a:t>tdoc</a:t>
            </a:r>
            <a:r>
              <a:rPr lang="en-GB" sz="2000" dirty="0" smtClean="0"/>
              <a:t> S1-214247 was noted</a:t>
            </a:r>
          </a:p>
          <a:p>
            <a:pPr lvl="1">
              <a:defRPr/>
            </a:pPr>
            <a:r>
              <a:rPr lang="en-GB" sz="2000" dirty="0" smtClean="0"/>
              <a:t>SA1#97e – SID in </a:t>
            </a:r>
            <a:r>
              <a:rPr lang="en-GB" sz="2000" dirty="0" err="1"/>
              <a:t>t</a:t>
            </a:r>
            <a:r>
              <a:rPr lang="en-GB" sz="2000" dirty="0" err="1" smtClean="0"/>
              <a:t>doc</a:t>
            </a:r>
            <a:r>
              <a:rPr lang="en-GB" sz="2000" dirty="0" smtClean="0"/>
              <a:t> S1-220195 was agreed</a:t>
            </a:r>
          </a:p>
          <a:p>
            <a:pPr lvl="1">
              <a:defRPr/>
            </a:pPr>
            <a:r>
              <a:rPr lang="en-GB" sz="2000" dirty="0" smtClean="0"/>
              <a:t>SA1#98e – </a:t>
            </a:r>
            <a:r>
              <a:rPr lang="en-GB" sz="2000" dirty="0" err="1" smtClean="0"/>
              <a:t>TR</a:t>
            </a:r>
            <a:r>
              <a:rPr lang="en-GB" sz="2000" dirty="0"/>
              <a:t> </a:t>
            </a:r>
            <a:r>
              <a:rPr lang="en-GB" sz="2000" dirty="0" smtClean="0"/>
              <a:t>and 5 </a:t>
            </a:r>
            <a:r>
              <a:rPr lang="en-GB" sz="2000" dirty="0" err="1" smtClean="0"/>
              <a:t>pCRs</a:t>
            </a:r>
            <a:r>
              <a:rPr lang="en-GB" sz="2000" dirty="0" smtClean="0"/>
              <a:t> were agreed</a:t>
            </a:r>
            <a:endParaRPr lang="en-GB" sz="2000" dirty="0" smtClean="0"/>
          </a:p>
          <a:p>
            <a:pPr lvl="1">
              <a:defRPr/>
            </a:pPr>
            <a:endParaRPr lang="en-GB" sz="2000" dirty="0"/>
          </a:p>
          <a:p>
            <a:pPr marL="457200" lvl="1" indent="0">
              <a:buNone/>
              <a:defRPr/>
            </a:pPr>
            <a:endParaRPr lang="en-GB" sz="2000" dirty="0"/>
          </a:p>
          <a:p>
            <a:pPr lvl="1">
              <a:defRPr/>
            </a:pPr>
            <a:endParaRPr lang="en-GB" sz="2000" dirty="0"/>
          </a:p>
          <a:p>
            <a:pPr lvl="0"/>
            <a:endParaRPr lang="en-GB" sz="2400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14941913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err="1" smtClean="0"/>
              <a:t>FS_Metaverse</a:t>
            </a:r>
            <a:r>
              <a:rPr lang="en-GB" dirty="0" smtClean="0"/>
              <a:t> </a:t>
            </a:r>
            <a:r>
              <a:rPr lang="en-GB" dirty="0"/>
              <a:t>History</a:t>
            </a:r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r>
              <a:rPr lang="en-GB" sz="2400" dirty="0"/>
              <a:t>This WI has been agreed at SA1#87</a:t>
            </a:r>
          </a:p>
          <a:p>
            <a:pPr lvl="1">
              <a:defRPr/>
            </a:pPr>
            <a:r>
              <a:rPr lang="en-GB" sz="2000" dirty="0" smtClean="0"/>
              <a:t>Approved WID is in </a:t>
            </a:r>
            <a:r>
              <a:rPr lang="en-GB" sz="2000" dirty="0" err="1" smtClean="0"/>
              <a:t>tdoc</a:t>
            </a:r>
            <a:r>
              <a:rPr lang="en-GB" sz="2000" dirty="0" smtClean="0"/>
              <a:t> SP-190837</a:t>
            </a:r>
          </a:p>
          <a:p>
            <a:pPr lvl="0"/>
            <a:endParaRPr lang="en-GB" sz="2400" dirty="0" smtClean="0"/>
          </a:p>
          <a:p>
            <a:pPr lvl="0"/>
            <a:r>
              <a:rPr lang="en-GB" sz="2400" dirty="0" smtClean="0"/>
              <a:t>History </a:t>
            </a:r>
            <a:r>
              <a:rPr lang="en-GB" sz="2400" dirty="0"/>
              <a:t>of completion rates</a:t>
            </a:r>
          </a:p>
          <a:p>
            <a:pPr lvl="1">
              <a:defRPr/>
            </a:pPr>
            <a:r>
              <a:rPr lang="en-GB" sz="2000" dirty="0" smtClean="0"/>
              <a:t>SA1#98e (05/2022): </a:t>
            </a:r>
            <a:r>
              <a:rPr lang="en-GB" sz="2000" dirty="0" smtClean="0"/>
              <a:t>15 </a:t>
            </a:r>
            <a:r>
              <a:rPr lang="en-GB" sz="2000" dirty="0" smtClean="0"/>
              <a:t>[target </a:t>
            </a:r>
            <a:r>
              <a:rPr lang="en-GB" sz="2000" dirty="0" smtClean="0"/>
              <a:t>25</a:t>
            </a:r>
            <a:r>
              <a:rPr lang="en-GB" sz="2000" dirty="0" smtClean="0"/>
              <a:t>]%</a:t>
            </a:r>
            <a:endParaRPr lang="en-GB" sz="2000" dirty="0" smtClean="0"/>
          </a:p>
          <a:p>
            <a:pPr lvl="1">
              <a:defRPr/>
            </a:pPr>
            <a:r>
              <a:rPr lang="en-GB" sz="2000" dirty="0" smtClean="0"/>
              <a:t>SA1#97e (02/2022): 0%</a:t>
            </a:r>
            <a:endParaRPr lang="en-GB" sz="2000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7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60327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0</TotalTime>
  <Words>430</Words>
  <Application>Microsoft Office PowerPoint</Application>
  <PresentationFormat>On-screen Show (4:3)</PresentationFormat>
  <Paragraphs>81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Bookman Old Style</vt:lpstr>
      <vt:lpstr>Times New Roman</vt:lpstr>
      <vt:lpstr>Blank Presentation</vt:lpstr>
      <vt:lpstr>FS_Metaverse Status Update Study on Localized Mobile Metaverse Services</vt:lpstr>
      <vt:lpstr>FS_Metaverse Progress</vt:lpstr>
      <vt:lpstr>FS_Metaverse Planning</vt:lpstr>
      <vt:lpstr>Work plan between meetings</vt:lpstr>
      <vt:lpstr>FS_Metaverse Completion Date</vt:lpstr>
      <vt:lpstr>FS_Metaverse History</vt:lpstr>
      <vt:lpstr>FS_Metaverse History</vt:lpstr>
    </vt:vector>
  </TitlesOfParts>
  <Company>MCC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Rapporteur</cp:lastModifiedBy>
  <cp:revision>353</cp:revision>
  <cp:lastPrinted>2000-01-14T10:02:55Z</cp:lastPrinted>
  <dcterms:created xsi:type="dcterms:W3CDTF">1999-11-22T09:19:47Z</dcterms:created>
  <dcterms:modified xsi:type="dcterms:W3CDTF">2022-05-20T09:20:57Z</dcterms:modified>
  <cp:category>Presentation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