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6" r:id="rId3"/>
    <p:sldId id="269" r:id="rId4"/>
    <p:sldId id="270" r:id="rId5"/>
    <p:sldId id="261" r:id="rId6"/>
    <p:sldId id="268" r:id="rId7"/>
  </p:sldIdLst>
  <p:sldSz cx="9144000" cy="6858000" type="screen4x3"/>
  <p:notesSz cx="6732588" cy="9855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003399"/>
    <a:srgbClr val="FF7C80"/>
    <a:srgbClr val="00FF00"/>
    <a:srgbClr val="FF0000"/>
    <a:srgbClr val="FFFF00"/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03" autoAdjust="0"/>
    <p:restoredTop sz="86401" autoAdjust="0"/>
  </p:normalViewPr>
  <p:slideViewPr>
    <p:cSldViewPr>
      <p:cViewPr varScale="1">
        <p:scale>
          <a:sx n="69" d="100"/>
          <a:sy n="69" d="100"/>
        </p:scale>
        <p:origin x="2202" y="72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18" y="-96"/>
      </p:cViewPr>
      <p:guideLst>
        <p:guide orient="horz" pos="3104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673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600" b="1">
                <a:solidFill>
                  <a:schemeClr val="accent2"/>
                </a:solidFill>
                <a:latin typeface="Bookman Old Style" pitchFamily="18" charset="0"/>
              </a:defRPr>
            </a:lvl1pPr>
          </a:lstStyle>
          <a:p>
            <a:pPr>
              <a:defRPr/>
            </a:pPr>
            <a:r>
              <a:rPr lang="en-GB"/>
              <a:t>Presentation of SWG results in SA1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609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spcAft>
                <a:spcPct val="0"/>
              </a:spcAft>
              <a:buFontTx/>
              <a:buNone/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248400" y="9372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>
              <a:defRPr/>
            </a:pPr>
            <a:fld id="{7DB5D46A-1FFB-4EF7-B761-839DEEF79F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9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6125"/>
            <a:ext cx="4908550" cy="36814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681538"/>
            <a:ext cx="4938712" cy="443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6" tIns="44444" rIns="90476" bIns="444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5636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434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34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0386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639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6391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5729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156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479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843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1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14763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14763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76" tIns="44444" rIns="90476" bIns="44444" anchor="b"/>
          <a:lstStyle/>
          <a:p>
            <a:pPr algn="r"/>
            <a:r>
              <a:rPr lang="en-GB" sz="1200">
                <a:latin typeface="Times New Roman" pitchFamily="18" charset="0"/>
              </a:rPr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363075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178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endParaRPr lang="en-US"/>
          </a:p>
        </p:txBody>
      </p:sp>
      <p:sp>
        <p:nvSpPr>
          <p:cNvPr id="1536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367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632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90EAA2A2-D7B6-4AD3-A23E-CF57BD437A1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924971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56" y="413792"/>
            <a:ext cx="6909048" cy="78296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52928" cy="5112568"/>
          </a:xfrm>
        </p:spPr>
        <p:txBody>
          <a:bodyPr/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600" smtClean="0">
                <a:latin typeface="Arial" charset="0"/>
              </a:defRPr>
            </a:lvl1pPr>
          </a:lstStyle>
          <a:p>
            <a:pPr>
              <a:defRPr/>
            </a:pPr>
            <a:fld id="{38511184-F15A-4058-9126-49BCD423C0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62071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477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pic>
        <p:nvPicPr>
          <p:cNvPr id="1028" name="Picture 9" descr="3GPP_TM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23825"/>
            <a:ext cx="1485900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10" descr="3GPP_backgrd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84363"/>
            <a:ext cx="7924800" cy="4614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F596F7A4-FA51-44BF-8319-AAA0F40B49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transition spd="slow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800" b="1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 b="1">
          <a:solidFill>
            <a:srgbClr val="003399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b="1">
          <a:solidFill>
            <a:srgbClr val="0033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b="1">
          <a:solidFill>
            <a:srgbClr val="003399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»"/>
        <a:defRPr sz="1600" b="1">
          <a:solidFill>
            <a:srgbClr val="00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FS_Metaverse</a:t>
            </a:r>
            <a:r>
              <a:rPr lang="en-US" dirty="0" smtClean="0"/>
              <a:t> Status </a:t>
            </a:r>
            <a:r>
              <a:rPr lang="en-US" dirty="0"/>
              <a:t>Update</a:t>
            </a:r>
            <a:br>
              <a:rPr lang="en-US" dirty="0"/>
            </a:br>
            <a:r>
              <a:rPr lang="en-US" dirty="0">
                <a:solidFill>
                  <a:srgbClr val="FF0000"/>
                </a:solidFill>
              </a:rPr>
              <a:t>Study </a:t>
            </a:r>
            <a:r>
              <a:rPr lang="en-US" dirty="0" smtClean="0">
                <a:solidFill>
                  <a:srgbClr val="FF0000"/>
                </a:solidFill>
              </a:rPr>
              <a:t>on Localized Mobile </a:t>
            </a:r>
            <a:r>
              <a:rPr lang="en-US" dirty="0" err="1" smtClean="0">
                <a:solidFill>
                  <a:srgbClr val="FF0000"/>
                </a:solidFill>
              </a:rPr>
              <a:t>Metaverse</a:t>
            </a:r>
            <a:r>
              <a:rPr lang="en-US" dirty="0" smtClean="0">
                <a:solidFill>
                  <a:srgbClr val="FF0000"/>
                </a:solidFill>
              </a:rPr>
              <a:t> Services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340696"/>
            <a:ext cx="6400800" cy="1752600"/>
          </a:xfrm>
        </p:spPr>
        <p:txBody>
          <a:bodyPr/>
          <a:lstStyle/>
          <a:p>
            <a:r>
              <a:rPr lang="en-US" dirty="0" smtClean="0"/>
              <a:t>Erik Guttman</a:t>
            </a:r>
            <a:endParaRPr lang="en-US" dirty="0"/>
          </a:p>
          <a:p>
            <a:r>
              <a:rPr lang="en-US" dirty="0" smtClean="0"/>
              <a:t>Samsung</a:t>
            </a:r>
            <a:endParaRPr lang="en-US" dirty="0"/>
          </a:p>
          <a:p>
            <a:r>
              <a:rPr lang="en-US" dirty="0" err="1" smtClean="0"/>
              <a:t>FS_Metaverse</a:t>
            </a:r>
            <a:r>
              <a:rPr lang="en-US" dirty="0" smtClean="0"/>
              <a:t> </a:t>
            </a:r>
            <a:r>
              <a:rPr lang="en-US" dirty="0"/>
              <a:t>Rapporteur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0" y="0"/>
            <a:ext cx="2860675" cy="836712"/>
          </a:xfrm>
          <a:prstGeom prst="rect">
            <a:avLst/>
          </a:prstGeo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GB" b="1" dirty="0" err="1" smtClean="0"/>
              <a:t>S1</a:t>
            </a:r>
            <a:r>
              <a:rPr lang="en-GB" b="1" dirty="0" smtClean="0"/>
              <a:t>-221280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7A434E9-7D68-4B96-8CAA-B87DD52A2F43}" type="slidenum">
              <a:rPr lang="en-GB" sz="1600"/>
              <a:pPr/>
              <a:t>1</a:t>
            </a:fld>
            <a:endParaRPr lang="en-GB" sz="1600"/>
          </a:p>
        </p:txBody>
      </p:sp>
      <p:sp>
        <p:nvSpPr>
          <p:cNvPr id="4102" name="Text Box 5"/>
          <p:cNvSpPr txBox="1">
            <a:spLocks noChangeArrowheads="1"/>
          </p:cNvSpPr>
          <p:nvPr/>
        </p:nvSpPr>
        <p:spPr bwMode="auto">
          <a:xfrm>
            <a:off x="0" y="6291263"/>
            <a:ext cx="2789226" cy="536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ts val="600"/>
              </a:spcAft>
            </a:pPr>
            <a:r>
              <a:rPr lang="en-GB" sz="1200" b="1" dirty="0"/>
              <a:t>3GPP TSG-SA WG1 Meeting #</a:t>
            </a:r>
            <a:r>
              <a:rPr lang="en-GB" sz="1200" b="1" dirty="0" smtClean="0"/>
              <a:t>98-e</a:t>
            </a:r>
            <a:endParaRPr lang="en-GB" sz="1200" b="1" dirty="0"/>
          </a:p>
          <a:p>
            <a:r>
              <a:rPr lang="en-GB" sz="1200" b="1" dirty="0"/>
              <a:t>Electronic Meeting, </a:t>
            </a:r>
            <a:r>
              <a:rPr lang="en-GB" sz="1200" b="1" dirty="0" smtClean="0"/>
              <a:t>9 – 19 May 2021</a:t>
            </a:r>
            <a:endParaRPr lang="en-GB" sz="12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Progress</a:t>
            </a:r>
          </a:p>
        </p:txBody>
      </p:sp>
      <p:sp>
        <p:nvSpPr>
          <p:cNvPr id="7171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Progress made at this meeting</a:t>
            </a:r>
          </a:p>
          <a:p>
            <a:pPr lvl="1">
              <a:defRPr/>
            </a:pPr>
            <a:r>
              <a:rPr lang="en-GB" dirty="0"/>
              <a:t>At </a:t>
            </a:r>
            <a:r>
              <a:rPr lang="en-GB" dirty="0" smtClean="0"/>
              <a:t>SA1#98e</a:t>
            </a:r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-221264 </a:t>
            </a:r>
            <a:r>
              <a:rPr lang="en-GB" dirty="0" err="1" smtClean="0"/>
              <a:t>TR</a:t>
            </a:r>
            <a:r>
              <a:rPr lang="en-GB" dirty="0" smtClean="0"/>
              <a:t> Skeleton	</a:t>
            </a:r>
            <a:r>
              <a:rPr lang="en-GB" sz="1000" dirty="0"/>
              <a:t>Feasibility Study on Localized Mobile </a:t>
            </a:r>
            <a:r>
              <a:rPr lang="en-GB" sz="1000" dirty="0" err="1"/>
              <a:t>Metaverse</a:t>
            </a:r>
            <a:r>
              <a:rPr lang="en-GB" sz="1000" dirty="0"/>
              <a:t> Services</a:t>
            </a:r>
            <a:endParaRPr lang="en-GB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-221265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22.856 - Scope</a:t>
            </a:r>
            <a:endParaRPr lang="en-GB" sz="1000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-221266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22.856  Informative Annex on Avatar Services</a:t>
            </a:r>
            <a:endParaRPr lang="en-GB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-221267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US" sz="1000" dirty="0"/>
              <a:t>New Use Case for Mobile </a:t>
            </a:r>
            <a:r>
              <a:rPr lang="en-US" sz="1000" dirty="0" err="1"/>
              <a:t>Metaverse</a:t>
            </a:r>
            <a:r>
              <a:rPr lang="en-US" sz="1000" dirty="0"/>
              <a:t>: </a:t>
            </a:r>
            <a:r>
              <a:rPr lang="en-US" sz="1000" dirty="0" err="1"/>
              <a:t>5G</a:t>
            </a:r>
            <a:r>
              <a:rPr lang="en-US" sz="1000" dirty="0"/>
              <a:t>-enabled Traffic 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				Flow </a:t>
            </a:r>
            <a:r>
              <a:rPr lang="en-US" sz="1000" dirty="0"/>
              <a:t>Simulation and Situational Awareness</a:t>
            </a:r>
            <a:endParaRPr lang="en-GB" sz="1000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-221268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22.856  Localized </a:t>
            </a:r>
            <a:r>
              <a:rPr lang="en-GB" sz="1000" dirty="0" err="1"/>
              <a:t>Metaverse</a:t>
            </a:r>
            <a:r>
              <a:rPr lang="en-GB" sz="1000" dirty="0"/>
              <a:t> Services Use Case</a:t>
            </a:r>
            <a:endParaRPr lang="en-GB" sz="1000" dirty="0" smtClean="0"/>
          </a:p>
          <a:p>
            <a:pPr lvl="2">
              <a:defRPr/>
            </a:pPr>
            <a:r>
              <a:rPr lang="en-GB" dirty="0" err="1" smtClean="0"/>
              <a:t>S1</a:t>
            </a:r>
            <a:r>
              <a:rPr lang="en-GB" dirty="0" smtClean="0"/>
              <a:t>-221269 </a:t>
            </a:r>
            <a:r>
              <a:rPr lang="en-GB" dirty="0" err="1" smtClean="0"/>
              <a:t>pCR</a:t>
            </a:r>
            <a:r>
              <a:rPr lang="en-GB" dirty="0" smtClean="0"/>
              <a:t>		</a:t>
            </a:r>
            <a:r>
              <a:rPr lang="en-GB" sz="1000" dirty="0" err="1"/>
              <a:t>pCR</a:t>
            </a:r>
            <a:r>
              <a:rPr lang="en-GB" sz="1000" dirty="0"/>
              <a:t> on Collaborative and concurrent engineering in </a:t>
            </a:r>
            <a:endParaRPr lang="en-GB" sz="1000" dirty="0" smtClean="0"/>
          </a:p>
          <a:p>
            <a:pPr marL="914400" lvl="2" indent="0">
              <a:buNone/>
              <a:defRPr/>
            </a:pPr>
            <a:r>
              <a:rPr lang="en-GB" sz="1000" dirty="0"/>
              <a:t>	</a:t>
            </a:r>
            <a:r>
              <a:rPr lang="en-GB" sz="1000" dirty="0" smtClean="0"/>
              <a:t>			product </a:t>
            </a:r>
            <a:r>
              <a:rPr lang="en-GB" sz="1000" dirty="0"/>
              <a:t>design using </a:t>
            </a:r>
            <a:r>
              <a:rPr lang="en-GB" sz="1000" dirty="0" err="1"/>
              <a:t>metaverse</a:t>
            </a:r>
            <a:r>
              <a:rPr lang="en-GB" sz="1000" dirty="0"/>
              <a:t> </a:t>
            </a:r>
            <a:r>
              <a:rPr lang="en-GB" sz="1000" dirty="0" smtClean="0"/>
              <a:t>services</a:t>
            </a:r>
            <a:endParaRPr lang="en-GB" dirty="0" smtClean="0"/>
          </a:p>
          <a:p>
            <a:pPr>
              <a:defRPr/>
            </a:pPr>
            <a:r>
              <a:rPr lang="en-GB" dirty="0" smtClean="0"/>
              <a:t>Work/Study </a:t>
            </a:r>
            <a:r>
              <a:rPr lang="en-GB" dirty="0"/>
              <a:t>Item Completion: </a:t>
            </a:r>
            <a:r>
              <a:rPr lang="en-GB" dirty="0" smtClean="0">
                <a:solidFill>
                  <a:srgbClr val="FF66CC"/>
                </a:solidFill>
              </a:rPr>
              <a:t>15%</a:t>
            </a:r>
          </a:p>
          <a:p>
            <a:pPr>
              <a:defRPr/>
            </a:pPr>
            <a:r>
              <a:rPr lang="en-GB" dirty="0" smtClean="0"/>
              <a:t>Controversial </a:t>
            </a:r>
            <a:r>
              <a:rPr lang="en-GB" dirty="0"/>
              <a:t>issues</a:t>
            </a:r>
          </a:p>
          <a:p>
            <a:pPr lvl="1">
              <a:defRPr/>
            </a:pPr>
            <a:r>
              <a:rPr lang="en-GB" dirty="0" smtClean="0"/>
              <a:t>none</a:t>
            </a:r>
            <a:endParaRPr lang="en-GB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79FB2-E865-41B4-9B75-70EFBA89516F}" type="slidenum">
              <a:rPr lang="en-GB" sz="1600"/>
              <a:pPr/>
              <a:t>2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 dirty="0" err="1" smtClean="0"/>
              <a:t>FS_Metaverse</a:t>
            </a:r>
            <a:r>
              <a:rPr lang="en-US" dirty="0" smtClean="0"/>
              <a:t> </a:t>
            </a:r>
            <a:r>
              <a:rPr lang="en-GB" dirty="0"/>
              <a:t>Planning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Planning for subsequent meetings</a:t>
            </a:r>
          </a:p>
          <a:p>
            <a:pPr lvl="1">
              <a:defRPr/>
            </a:pPr>
            <a:r>
              <a:rPr lang="en-GB" dirty="0" smtClean="0"/>
              <a:t>SA1#99 (Aug 2022): 40%</a:t>
            </a:r>
          </a:p>
          <a:p>
            <a:pPr lvl="2">
              <a:defRPr/>
            </a:pPr>
            <a:r>
              <a:rPr lang="en-GB" dirty="0" smtClean="0"/>
              <a:t>New/Updated use cases and potential requirements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SA1#100 (Nov 2022): 65%</a:t>
            </a:r>
          </a:p>
          <a:p>
            <a:pPr lvl="2">
              <a:defRPr/>
            </a:pPr>
            <a:r>
              <a:rPr lang="en-GB" dirty="0"/>
              <a:t>New/Updated use cases and potential requirements</a:t>
            </a:r>
          </a:p>
          <a:p>
            <a:pPr lvl="2">
              <a:defRPr/>
            </a:pPr>
            <a:r>
              <a:rPr lang="en-GB" dirty="0"/>
              <a:t>Start </a:t>
            </a:r>
            <a:r>
              <a:rPr lang="en-GB" dirty="0" smtClean="0"/>
              <a:t>consolidation</a:t>
            </a:r>
            <a:endParaRPr lang="en-GB" dirty="0"/>
          </a:p>
          <a:p>
            <a:pPr lvl="1">
              <a:defRPr/>
            </a:pPr>
            <a:r>
              <a:rPr lang="en-GB" dirty="0" smtClean="0"/>
              <a:t>SA1#100ah (Jan 2023) </a:t>
            </a: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TBD </a:t>
            </a:r>
            <a:r>
              <a:rPr lang="en-GB" dirty="0" smtClean="0">
                <a:solidFill>
                  <a:srgbClr val="FF0000"/>
                </a:solidFill>
              </a:rPr>
              <a:t>&lt;recommended!&gt;</a:t>
            </a:r>
            <a:r>
              <a:rPr lang="en-GB" dirty="0" smtClean="0"/>
              <a:t>: 80%</a:t>
            </a:r>
          </a:p>
          <a:p>
            <a:pPr lvl="2">
              <a:defRPr/>
            </a:pP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Final work on use cases and potential requirements</a:t>
            </a:r>
          </a:p>
          <a:p>
            <a:pPr lvl="2">
              <a:defRPr/>
            </a:pPr>
            <a:r>
              <a:rPr lang="en-GB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Progress / completion of consolidation.</a:t>
            </a:r>
            <a:endParaRPr lang="en-GB" dirty="0" smtClean="0"/>
          </a:p>
          <a:p>
            <a:pPr lvl="1">
              <a:defRPr/>
            </a:pPr>
            <a:r>
              <a:rPr lang="en-GB" dirty="0" smtClean="0"/>
              <a:t>SA1#101 (Feb 2023): 100%</a:t>
            </a:r>
          </a:p>
          <a:p>
            <a:pPr lvl="2">
              <a:defRPr/>
            </a:pPr>
            <a:r>
              <a:rPr lang="en-GB" dirty="0"/>
              <a:t>Updated use cases and potential requirements</a:t>
            </a:r>
          </a:p>
          <a:p>
            <a:pPr lvl="2">
              <a:defRPr/>
            </a:pPr>
            <a:r>
              <a:rPr lang="en-GB" dirty="0"/>
              <a:t>Complete consolidation and conclusions</a:t>
            </a:r>
          </a:p>
          <a:p>
            <a:pPr lvl="2">
              <a:defRPr/>
            </a:pPr>
            <a:r>
              <a:rPr lang="en-GB" dirty="0"/>
              <a:t>Final </a:t>
            </a:r>
            <a:r>
              <a:rPr lang="en-GB" dirty="0" err="1"/>
              <a:t>TR</a:t>
            </a:r>
            <a:r>
              <a:rPr lang="en-GB" dirty="0"/>
              <a:t> </a:t>
            </a:r>
            <a:r>
              <a:rPr lang="en-GB" dirty="0" smtClean="0"/>
              <a:t>clean-up </a:t>
            </a:r>
            <a:endParaRPr lang="en-GB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D88A94C-AFB9-4300-9D62-9AED906105B4}" type="slidenum">
              <a:rPr lang="en-GB" sz="1600"/>
              <a:pPr/>
              <a:t>3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45567711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US"/>
              <a:t>Work plan between meetings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353425" cy="5113337"/>
          </a:xfrm>
        </p:spPr>
        <p:txBody>
          <a:bodyPr/>
          <a:lstStyle/>
          <a:p>
            <a:pPr>
              <a:defRPr/>
            </a:pPr>
            <a:r>
              <a:rPr lang="en-GB" dirty="0"/>
              <a:t>Email coordination </a:t>
            </a:r>
          </a:p>
          <a:p>
            <a:pPr lvl="1">
              <a:defRPr/>
            </a:pPr>
            <a:r>
              <a:rPr lang="en-GB" dirty="0"/>
              <a:t>Coordination among interested/contributing companies, about planned inputs, use cases, etc.</a:t>
            </a:r>
          </a:p>
          <a:p>
            <a:pPr lvl="1">
              <a:defRPr/>
            </a:pPr>
            <a:r>
              <a:rPr lang="en-GB" dirty="0"/>
              <a:t>Before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99e</a:t>
            </a:r>
            <a:endParaRPr lang="en-GB" dirty="0" smtClean="0"/>
          </a:p>
          <a:p>
            <a:pPr lvl="2">
              <a:defRPr/>
            </a:pPr>
            <a:r>
              <a:rPr lang="en-GB" dirty="0" smtClean="0"/>
              <a:t>2 [~2 hour] calls proposed, to be moderated by the rapporteur </a:t>
            </a:r>
          </a:p>
          <a:p>
            <a:pPr lvl="2">
              <a:defRPr/>
            </a:pPr>
            <a:r>
              <a:rPr lang="en-GB" dirty="0" smtClean="0"/>
              <a:t>Proposed agenda</a:t>
            </a:r>
          </a:p>
          <a:p>
            <a:pPr lvl="3">
              <a:defRPr/>
            </a:pPr>
            <a:r>
              <a:rPr lang="en-GB" dirty="0" smtClean="0"/>
              <a:t>Discuss use cases from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98e</a:t>
            </a:r>
            <a:r>
              <a:rPr lang="en-GB" dirty="0" smtClean="0"/>
              <a:t>, to return again or improved to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99e</a:t>
            </a:r>
            <a:endParaRPr lang="en-GB" dirty="0"/>
          </a:p>
          <a:p>
            <a:pPr lvl="3">
              <a:defRPr/>
            </a:pPr>
            <a:r>
              <a:rPr lang="en-GB" dirty="0" smtClean="0"/>
              <a:t>New use cases for </a:t>
            </a:r>
            <a:r>
              <a:rPr lang="en-GB" dirty="0" err="1" smtClean="0"/>
              <a:t>SA1</a:t>
            </a:r>
            <a:r>
              <a:rPr lang="en-GB" dirty="0" smtClean="0"/>
              <a:t> </a:t>
            </a:r>
            <a:r>
              <a:rPr lang="en-GB" dirty="0" err="1" smtClean="0"/>
              <a:t>99e</a:t>
            </a:r>
            <a:endParaRPr lang="en-GB" dirty="0" smtClean="0"/>
          </a:p>
          <a:p>
            <a:pPr lvl="3">
              <a:defRPr/>
            </a:pPr>
            <a:r>
              <a:rPr lang="en-GB" dirty="0" smtClean="0"/>
              <a:t>Identify key terms and discuss overview, etc.</a:t>
            </a:r>
          </a:p>
          <a:p>
            <a:pPr lvl="2">
              <a:defRPr/>
            </a:pPr>
            <a:r>
              <a:rPr lang="en-GB" dirty="0" smtClean="0"/>
              <a:t>Proposed times [exact dates </a:t>
            </a:r>
            <a:r>
              <a:rPr lang="en-GB" dirty="0" err="1" smtClean="0"/>
              <a:t>tbd</a:t>
            </a:r>
            <a:r>
              <a:rPr lang="en-GB" dirty="0" smtClean="0"/>
              <a:t>, doodle to follow]:</a:t>
            </a:r>
          </a:p>
          <a:p>
            <a:pPr marL="1371600" lvl="3" indent="0">
              <a:buNone/>
              <a:defRPr/>
            </a:pPr>
            <a:r>
              <a:rPr lang="en-GB" dirty="0" smtClean="0"/>
              <a:t>Call 1: 2</a:t>
            </a:r>
            <a:r>
              <a:rPr lang="en-GB" baseline="30000" dirty="0" smtClean="0"/>
              <a:t>nd</a:t>
            </a:r>
            <a:r>
              <a:rPr lang="en-GB" dirty="0" smtClean="0"/>
              <a:t> week July (~4 weeks before 13.8.22 submission deadline)</a:t>
            </a:r>
          </a:p>
          <a:p>
            <a:pPr marL="1371600" lvl="3" indent="0">
              <a:buNone/>
              <a:defRPr/>
            </a:pPr>
            <a:r>
              <a:rPr lang="en-GB" dirty="0" smtClean="0"/>
              <a:t>Call 2: 1</a:t>
            </a:r>
            <a:r>
              <a:rPr lang="en-GB" baseline="30000" dirty="0" smtClean="0"/>
              <a:t>st</a:t>
            </a:r>
            <a:r>
              <a:rPr lang="en-GB" dirty="0" smtClean="0"/>
              <a:t> week Aug (~1 week before submission deadline)</a:t>
            </a:r>
            <a:endParaRPr lang="en-GB" dirty="0"/>
          </a:p>
          <a:p>
            <a:pPr lvl="1">
              <a:defRPr/>
            </a:pPr>
            <a:endParaRPr lang="en-GB" dirty="0"/>
          </a:p>
        </p:txBody>
      </p:sp>
      <p:sp>
        <p:nvSpPr>
          <p:cNvPr id="1024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637BB5CD-6F85-4063-8FDF-401E4BDFB3BA}" type="slidenum">
              <a:rPr lang="en-GB" sz="1600"/>
              <a:pPr/>
              <a:t>4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129632575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76672"/>
            <a:ext cx="705385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Completion Date</a:t>
            </a:r>
          </a:p>
        </p:txBody>
      </p:sp>
      <p:sp>
        <p:nvSpPr>
          <p:cNvPr id="9219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pPr>
              <a:defRPr/>
            </a:pPr>
            <a:r>
              <a:rPr lang="en-GB" sz="2400" dirty="0"/>
              <a:t>Current expected completion dates:</a:t>
            </a:r>
          </a:p>
          <a:p>
            <a:pPr lvl="1">
              <a:defRPr/>
            </a:pPr>
            <a:r>
              <a:rPr lang="en-GB" sz="2000" dirty="0" smtClean="0"/>
              <a:t>For </a:t>
            </a:r>
            <a:r>
              <a:rPr lang="en-GB" sz="2000" dirty="0"/>
              <a:t>approval: </a:t>
            </a:r>
            <a:r>
              <a:rPr lang="en-GB" sz="2000" dirty="0" smtClean="0"/>
              <a:t>SA#99 (03/2023)</a:t>
            </a:r>
            <a:endParaRPr lang="en-GB" sz="2000" dirty="0"/>
          </a:p>
          <a:p>
            <a:pPr>
              <a:defRPr/>
            </a:pPr>
            <a:endParaRPr lang="en-GB" sz="24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GB" sz="2400" dirty="0" smtClean="0">
                <a:solidFill>
                  <a:srgbClr val="FF0000"/>
                </a:solidFill>
              </a:rPr>
              <a:t>Have </a:t>
            </a:r>
            <a:r>
              <a:rPr lang="en-GB" sz="2400" dirty="0">
                <a:solidFill>
                  <a:srgbClr val="FF0000"/>
                </a:solidFill>
              </a:rPr>
              <a:t>these dates been changed at this meeting? </a:t>
            </a:r>
            <a:r>
              <a:rPr lang="en-GB" sz="2400" dirty="0" smtClean="0">
                <a:solidFill>
                  <a:srgbClr val="FF0000"/>
                </a:solidFill>
              </a:rPr>
              <a:t>No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63CB76B-8874-4CC6-A3E4-9AAE09917743}" type="slidenum">
              <a:rPr lang="en-GB" sz="1600"/>
              <a:pPr/>
              <a:t>5</a:t>
            </a:fld>
            <a:endParaRPr lang="en-GB" sz="160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7"/>
          <p:cNvSpPr>
            <a:spLocks noGrp="1" noChangeArrowheads="1"/>
          </p:cNvSpPr>
          <p:nvPr>
            <p:ph type="title"/>
          </p:nvPr>
        </p:nvSpPr>
        <p:spPr>
          <a:xfrm>
            <a:off x="398463" y="414338"/>
            <a:ext cx="6910387" cy="782637"/>
          </a:xfrm>
        </p:spPr>
        <p:txBody>
          <a:bodyPr/>
          <a:lstStyle/>
          <a:p>
            <a:r>
              <a:rPr lang="en-GB" dirty="0" err="1" smtClean="0"/>
              <a:t>FS_Metaverse</a:t>
            </a:r>
            <a:r>
              <a:rPr lang="en-GB" dirty="0" smtClean="0"/>
              <a:t> </a:t>
            </a:r>
            <a:r>
              <a:rPr lang="en-GB" dirty="0"/>
              <a:t>History</a:t>
            </a:r>
          </a:p>
        </p:txBody>
      </p:sp>
      <p:sp>
        <p:nvSpPr>
          <p:cNvPr id="5123" name="Rectangle 18"/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569200" cy="5113337"/>
          </a:xfrm>
        </p:spPr>
        <p:txBody>
          <a:bodyPr/>
          <a:lstStyle/>
          <a:p>
            <a:r>
              <a:rPr lang="en-GB" sz="2400" dirty="0"/>
              <a:t>This </a:t>
            </a:r>
            <a:r>
              <a:rPr lang="en-GB" sz="2400" dirty="0" smtClean="0"/>
              <a:t>Study Item was agreed </a:t>
            </a:r>
            <a:r>
              <a:rPr lang="en-GB" sz="2400" dirty="0"/>
              <a:t>at </a:t>
            </a:r>
            <a:r>
              <a:rPr lang="en-GB" sz="2400" dirty="0" smtClean="0"/>
              <a:t>SA1#97e</a:t>
            </a:r>
          </a:p>
          <a:p>
            <a:pPr lvl="1"/>
            <a:r>
              <a:rPr lang="en-GB" sz="2000" dirty="0"/>
              <a:t>Approved WID is in </a:t>
            </a:r>
            <a:r>
              <a:rPr lang="en-GB" sz="2000" dirty="0" err="1"/>
              <a:t>tdoc</a:t>
            </a:r>
            <a:r>
              <a:rPr lang="en-GB" sz="2000" dirty="0"/>
              <a:t> </a:t>
            </a:r>
            <a:r>
              <a:rPr lang="en-GB" sz="2000" dirty="0" smtClean="0"/>
              <a:t>SP-220353</a:t>
            </a:r>
            <a:endParaRPr lang="en-GB" sz="2000" dirty="0"/>
          </a:p>
          <a:p>
            <a:endParaRPr lang="en-GB" sz="2400" dirty="0"/>
          </a:p>
          <a:p>
            <a:pPr lvl="1">
              <a:defRPr/>
            </a:pPr>
            <a:r>
              <a:rPr lang="en-GB" sz="2000" dirty="0" smtClean="0"/>
              <a:t>SA1#96e – SID in </a:t>
            </a:r>
            <a:r>
              <a:rPr lang="en-GB" sz="2000" dirty="0" err="1" smtClean="0"/>
              <a:t>tdoc</a:t>
            </a:r>
            <a:r>
              <a:rPr lang="en-GB" sz="2000" dirty="0" smtClean="0"/>
              <a:t> S1-214247 was noted</a:t>
            </a:r>
          </a:p>
          <a:p>
            <a:pPr lvl="1">
              <a:defRPr/>
            </a:pPr>
            <a:r>
              <a:rPr lang="en-GB" sz="2000" dirty="0" smtClean="0"/>
              <a:t>SA1#97e – SID in </a:t>
            </a:r>
            <a:r>
              <a:rPr lang="en-GB" sz="2000" dirty="0" err="1"/>
              <a:t>t</a:t>
            </a:r>
            <a:r>
              <a:rPr lang="en-GB" sz="2000" dirty="0" err="1" smtClean="0"/>
              <a:t>doc</a:t>
            </a:r>
            <a:r>
              <a:rPr lang="en-GB" sz="2000" dirty="0" smtClean="0"/>
              <a:t> S1-220195 was agreed</a:t>
            </a:r>
          </a:p>
          <a:p>
            <a:pPr lvl="1">
              <a:defRPr/>
            </a:pPr>
            <a:r>
              <a:rPr lang="en-GB" sz="2000" dirty="0" smtClean="0"/>
              <a:t>SA1#98e – </a:t>
            </a:r>
            <a:r>
              <a:rPr lang="en-GB" sz="2000" dirty="0" err="1" smtClean="0"/>
              <a:t>TR</a:t>
            </a:r>
            <a:r>
              <a:rPr lang="en-GB" sz="2000" dirty="0"/>
              <a:t> </a:t>
            </a:r>
            <a:r>
              <a:rPr lang="en-GB" sz="2000" dirty="0" smtClean="0"/>
              <a:t>and 5 </a:t>
            </a:r>
            <a:r>
              <a:rPr lang="en-GB" sz="2000" dirty="0" err="1" smtClean="0"/>
              <a:t>pCRs</a:t>
            </a:r>
            <a:r>
              <a:rPr lang="en-GB" sz="2000" dirty="0" smtClean="0"/>
              <a:t> were agreed</a:t>
            </a:r>
          </a:p>
          <a:p>
            <a:pPr lvl="1">
              <a:defRPr/>
            </a:pPr>
            <a:endParaRPr lang="en-GB" sz="2000" dirty="0"/>
          </a:p>
          <a:p>
            <a:pPr marL="457200" lvl="1" indent="0">
              <a:buNone/>
              <a:defRPr/>
            </a:pPr>
            <a:endParaRPr lang="en-GB" sz="2000" dirty="0"/>
          </a:p>
          <a:p>
            <a:pPr lvl="1">
              <a:defRPr/>
            </a:pPr>
            <a:endParaRPr lang="en-GB" sz="2000" dirty="0"/>
          </a:p>
          <a:p>
            <a:pPr lvl="0"/>
            <a:endParaRPr lang="en-GB" sz="2400" dirty="0"/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92070167-8E31-47AD-9E1B-DF36A84C151B}" type="slidenum">
              <a:rPr lang="en-GB" sz="1600"/>
              <a:pPr/>
              <a:t>6</a:t>
            </a:fld>
            <a:endParaRPr lang="en-GB" sz="1600"/>
          </a:p>
        </p:txBody>
      </p:sp>
    </p:spTree>
    <p:extLst>
      <p:ext uri="{BB962C8B-B14F-4D97-AF65-F5344CB8AC3E}">
        <p14:creationId xmlns:p14="http://schemas.microsoft.com/office/powerpoint/2010/main" val="31494191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Char char="•"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0</TotalTime>
  <Words>394</Words>
  <Application>Microsoft Office PowerPoint</Application>
  <PresentationFormat>On-screen Show (4:3)</PresentationFormat>
  <Paragraphs>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Bookman Old Style</vt:lpstr>
      <vt:lpstr>Times New Roman</vt:lpstr>
      <vt:lpstr>Blank Presentation</vt:lpstr>
      <vt:lpstr>FS_Metaverse Status Update Study on Localized Mobile Metaverse Services</vt:lpstr>
      <vt:lpstr>FS_Metaverse Progress</vt:lpstr>
      <vt:lpstr>FS_Metaverse Planning</vt:lpstr>
      <vt:lpstr>Work plan between meetings</vt:lpstr>
      <vt:lpstr>FS_Metaverse Completion Date</vt:lpstr>
      <vt:lpstr>FS_Metaverse History</vt:lpstr>
    </vt:vector>
  </TitlesOfParts>
  <Company>MCC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general presentation</dc:title>
  <dc:creator>Maurice Pope</dc:creator>
  <cp:keywords>3GPP</cp:keywords>
  <cp:lastModifiedBy>erik</cp:lastModifiedBy>
  <cp:revision>354</cp:revision>
  <cp:lastPrinted>2000-01-14T10:02:55Z</cp:lastPrinted>
  <dcterms:created xsi:type="dcterms:W3CDTF">1999-11-22T09:19:47Z</dcterms:created>
  <dcterms:modified xsi:type="dcterms:W3CDTF">2022-05-20T15:11:43Z</dcterms:modified>
  <cp:category>Presentation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