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256" r:id="rId3"/>
    <p:sldId id="269" r:id="rId4"/>
    <p:sldId id="270" r:id="rId5"/>
    <p:sldId id="261" r:id="rId6"/>
    <p:sldId id="268" r:id="rId7"/>
  </p:sldIdLst>
  <p:sldSz cx="9144000" cy="6858000" type="screen4x3"/>
  <p:notesSz cx="6732588" cy="98552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4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CC"/>
    <a:srgbClr val="003399"/>
    <a:srgbClr val="FF7C80"/>
    <a:srgbClr val="00FF00"/>
    <a:srgbClr val="FF0000"/>
    <a:srgbClr val="FFFF00"/>
    <a:srgbClr val="FFCC66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503" autoAdjust="0"/>
    <p:restoredTop sz="86401" autoAdjust="0"/>
  </p:normalViewPr>
  <p:slideViewPr>
    <p:cSldViewPr>
      <p:cViewPr varScale="1">
        <p:scale>
          <a:sx n="162" d="100"/>
          <a:sy n="162" d="100"/>
        </p:scale>
        <p:origin x="1698" y="156"/>
      </p:cViewPr>
      <p:guideLst>
        <p:guide orient="horz" pos="7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1818" y="-96"/>
      </p:cViewPr>
      <p:guideLst>
        <p:guide orient="horz" pos="3104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6734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4" rIns="91427" bIns="4571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spcAft>
                <a:spcPct val="0"/>
              </a:spcAft>
              <a:buFontTx/>
              <a:buNone/>
              <a:defRPr sz="1600" b="1">
                <a:solidFill>
                  <a:schemeClr val="accent2"/>
                </a:solidFill>
                <a:latin typeface="Bookman Old Style" pitchFamily="18" charset="0"/>
              </a:defRPr>
            </a:lvl1pPr>
          </a:lstStyle>
          <a:p>
            <a:pPr>
              <a:defRPr/>
            </a:pPr>
            <a:r>
              <a:rPr lang="en-GB"/>
              <a:t>Presentation of SWG results in SA1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609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4" rIns="91427" bIns="45714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spcAft>
                <a:spcPct val="0"/>
              </a:spcAft>
              <a:buFontTx/>
              <a:buNone/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248400" y="93726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4" rIns="91427" bIns="4571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>
              <a:defRPr/>
            </a:pPr>
            <a:fld id="{7DB5D46A-1FFB-4EF7-B761-839DEEF79F80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798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2813" y="746125"/>
            <a:ext cx="4908550" cy="368141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6938" y="4681538"/>
            <a:ext cx="4938712" cy="4433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6" tIns="44444" rIns="90476" bIns="444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65636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434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4343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038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639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6391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5729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946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9463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1567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2048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0487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4791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843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8439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3515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536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5367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632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 noProof="0" dirty="0"/>
              <a:t>Click to edit Master subtitle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1600" smtClean="0">
                <a:latin typeface="Arial" charset="0"/>
              </a:defRPr>
            </a:lvl1pPr>
          </a:lstStyle>
          <a:p>
            <a:pPr>
              <a:defRPr/>
            </a:pPr>
            <a:fld id="{90EAA2A2-D7B6-4AD3-A23E-CF57BD437A1D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924971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9256" y="413792"/>
            <a:ext cx="6909048" cy="78296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GB" noProof="0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68760"/>
            <a:ext cx="8352928" cy="5112568"/>
          </a:xfrm>
        </p:spPr>
        <p:txBody>
          <a:bodyPr/>
          <a:lstStyle/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1600" smtClean="0">
                <a:latin typeface="Arial" charset="0"/>
              </a:defRPr>
            </a:lvl1pPr>
          </a:lstStyle>
          <a:p>
            <a:pPr>
              <a:defRPr/>
            </a:pPr>
            <a:fld id="{38511184-F15A-4058-9126-49BCD423C07A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362071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6477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pic>
        <p:nvPicPr>
          <p:cNvPr id="1028" name="Picture 9" descr="3GPP_TM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23825"/>
            <a:ext cx="1485900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10" descr="3GPP_backgrd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884363"/>
            <a:ext cx="7924800" cy="461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F596F7A4-FA51-44BF-8319-AAA0F40B49C0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</p:sldLayoutIdLst>
  <p:transition spd="slow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800" b="1">
          <a:solidFill>
            <a:srgbClr val="0033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400" b="1">
          <a:solidFill>
            <a:srgbClr val="0033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 b="1">
          <a:solidFill>
            <a:srgbClr val="0033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b="1">
          <a:solidFill>
            <a:srgbClr val="00339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 b="1">
          <a:solidFill>
            <a:srgbClr val="003399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 b="1">
          <a:solidFill>
            <a:srgbClr val="003399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 b="1">
          <a:solidFill>
            <a:srgbClr val="003399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 b="1">
          <a:solidFill>
            <a:srgbClr val="003399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 b="1">
          <a:solidFill>
            <a:srgbClr val="0033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FS_Sensing Status Update</a:t>
            </a:r>
            <a:br>
              <a:rPr lang="en-US" dirty="0"/>
            </a:br>
            <a:r>
              <a:rPr lang="en-US" dirty="0">
                <a:solidFill>
                  <a:srgbClr val="FF0000"/>
                </a:solidFill>
              </a:rPr>
              <a:t>Study on Integrated Sensing and Communication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340696"/>
            <a:ext cx="6400800" cy="1752600"/>
          </a:xfrm>
        </p:spPr>
        <p:txBody>
          <a:bodyPr/>
          <a:lstStyle/>
          <a:p>
            <a:r>
              <a:rPr lang="en-US" dirty="0"/>
              <a:t>Vasil Aleksiev</a:t>
            </a:r>
          </a:p>
          <a:p>
            <a:r>
              <a:rPr lang="en-US" dirty="0"/>
              <a:t>Deutsche Telekom</a:t>
            </a:r>
          </a:p>
          <a:p>
            <a:r>
              <a:rPr lang="en-US" dirty="0"/>
              <a:t>FS_Sensing Rapporteur</a:t>
            </a:r>
          </a:p>
        </p:txBody>
      </p:sp>
      <p:sp>
        <p:nvSpPr>
          <p:cNvPr id="4100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0" y="0"/>
            <a:ext cx="2860675" cy="836712"/>
          </a:xfrm>
          <a:prstGeom prst="rect">
            <a:avLst/>
          </a:prstGeom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b="1" dirty="0"/>
              <a:t>S1-221278</a:t>
            </a:r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7A434E9-7D68-4B96-8CAA-B87DD52A2F43}" type="slidenum">
              <a:rPr lang="en-GB" sz="1600"/>
              <a:pPr/>
              <a:t>1</a:t>
            </a:fld>
            <a:endParaRPr lang="en-GB" sz="1600"/>
          </a:p>
        </p:txBody>
      </p:sp>
      <p:sp>
        <p:nvSpPr>
          <p:cNvPr id="4102" name="Text Box 5"/>
          <p:cNvSpPr txBox="1">
            <a:spLocks noChangeArrowheads="1"/>
          </p:cNvSpPr>
          <p:nvPr/>
        </p:nvSpPr>
        <p:spPr bwMode="auto">
          <a:xfrm>
            <a:off x="0" y="6291263"/>
            <a:ext cx="2789226" cy="5360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ts val="600"/>
              </a:spcAft>
            </a:pPr>
            <a:r>
              <a:rPr lang="en-GB" sz="1200" b="1" dirty="0"/>
              <a:t>3GPP TSG-SA WG1 Meeting #98-e</a:t>
            </a:r>
          </a:p>
          <a:p>
            <a:r>
              <a:rPr lang="en-GB" sz="1200" b="1" dirty="0"/>
              <a:t>Electronic Meeting, 9 – 19 May 2021</a:t>
            </a:r>
            <a:endParaRPr lang="en-GB" sz="12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7"/>
          <p:cNvSpPr>
            <a:spLocks noGrp="1" noChangeArrowheads="1"/>
          </p:cNvSpPr>
          <p:nvPr>
            <p:ph type="title"/>
          </p:nvPr>
        </p:nvSpPr>
        <p:spPr>
          <a:xfrm>
            <a:off x="398463" y="414338"/>
            <a:ext cx="6910387" cy="782637"/>
          </a:xfrm>
        </p:spPr>
        <p:txBody>
          <a:bodyPr/>
          <a:lstStyle/>
          <a:p>
            <a:r>
              <a:rPr lang="en-GB" dirty="0"/>
              <a:t>FS_Sensing Progress</a:t>
            </a:r>
          </a:p>
        </p:txBody>
      </p:sp>
      <p:sp>
        <p:nvSpPr>
          <p:cNvPr id="7171" name="Rectangle 18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353425" cy="5113337"/>
          </a:xfrm>
        </p:spPr>
        <p:txBody>
          <a:bodyPr/>
          <a:lstStyle/>
          <a:p>
            <a:pPr>
              <a:defRPr/>
            </a:pPr>
            <a:r>
              <a:rPr lang="en-GB" dirty="0"/>
              <a:t>Progress made at this meeting</a:t>
            </a:r>
          </a:p>
          <a:p>
            <a:pPr lvl="1">
              <a:defRPr/>
            </a:pPr>
            <a:r>
              <a:rPr lang="en-GB" dirty="0"/>
              <a:t>At SA1#98e</a:t>
            </a:r>
          </a:p>
          <a:p>
            <a:pPr lvl="2">
              <a:defRPr/>
            </a:pPr>
            <a:r>
              <a:rPr lang="en-GB" dirty="0"/>
              <a:t>S1-221249 TR Skeleton	</a:t>
            </a:r>
            <a:r>
              <a:rPr lang="en-GB" sz="1000" dirty="0"/>
              <a:t>Feasibility Study on Integrated Sensing and 					Communication</a:t>
            </a:r>
            <a:endParaRPr lang="en-GB" dirty="0"/>
          </a:p>
          <a:p>
            <a:pPr lvl="2">
              <a:defRPr/>
            </a:pPr>
            <a:r>
              <a:rPr lang="en-GB" dirty="0"/>
              <a:t>S1-221250 </a:t>
            </a:r>
            <a:r>
              <a:rPr lang="en-GB" dirty="0" err="1"/>
              <a:t>pCR</a:t>
            </a:r>
            <a:r>
              <a:rPr lang="en-GB" dirty="0"/>
              <a:t>		</a:t>
            </a:r>
            <a:r>
              <a:rPr lang="en-GB" sz="1000" dirty="0"/>
              <a:t>Use case of intelligent monitoring in smart home</a:t>
            </a:r>
          </a:p>
          <a:p>
            <a:pPr lvl="2">
              <a:defRPr/>
            </a:pPr>
            <a:r>
              <a:rPr lang="en-GB" dirty="0"/>
              <a:t>S1-221251 </a:t>
            </a:r>
            <a:r>
              <a:rPr lang="en-GB" dirty="0" err="1"/>
              <a:t>pCR</a:t>
            </a:r>
            <a:r>
              <a:rPr lang="en-GB" dirty="0"/>
              <a:t>		</a:t>
            </a:r>
            <a:r>
              <a:rPr lang="en-GB" sz="1000" dirty="0"/>
              <a:t>New use case: Sensing for smart transportation</a:t>
            </a:r>
            <a:endParaRPr lang="en-GB" dirty="0"/>
          </a:p>
          <a:p>
            <a:pPr lvl="2">
              <a:defRPr/>
            </a:pPr>
            <a:r>
              <a:rPr lang="en-GB" dirty="0"/>
              <a:t>S1-221252 </a:t>
            </a:r>
            <a:r>
              <a:rPr lang="en-GB" dirty="0" err="1"/>
              <a:t>pCR</a:t>
            </a:r>
            <a:r>
              <a:rPr lang="en-GB" dirty="0"/>
              <a:t>		</a:t>
            </a:r>
            <a:r>
              <a:rPr lang="en-US" sz="1000" dirty="0"/>
              <a:t>FS_Sensing: Use case on Weather Monitoring</a:t>
            </a:r>
            <a:endParaRPr lang="en-GB" sz="1000" dirty="0"/>
          </a:p>
          <a:p>
            <a:pPr>
              <a:defRPr/>
            </a:pPr>
            <a:r>
              <a:rPr lang="en-GB" dirty="0"/>
              <a:t>Work/Study Item Completion: </a:t>
            </a:r>
            <a:r>
              <a:rPr lang="en-GB" dirty="0">
                <a:solidFill>
                  <a:srgbClr val="FF66CC"/>
                </a:solidFill>
              </a:rPr>
              <a:t>10%</a:t>
            </a:r>
          </a:p>
          <a:p>
            <a:pPr>
              <a:defRPr/>
            </a:pPr>
            <a:r>
              <a:rPr lang="en-GB" dirty="0"/>
              <a:t>Controversial issues</a:t>
            </a:r>
          </a:p>
          <a:p>
            <a:pPr lvl="1">
              <a:defRPr/>
            </a:pPr>
            <a:r>
              <a:rPr lang="en-GB" dirty="0"/>
              <a:t>none</a:t>
            </a:r>
          </a:p>
        </p:txBody>
      </p:sp>
      <p:sp>
        <p:nvSpPr>
          <p:cNvPr id="614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2B979FB2-E865-41B4-9B75-70EFBA89516F}" type="slidenum">
              <a:rPr lang="en-GB" sz="1600"/>
              <a:pPr/>
              <a:t>2</a:t>
            </a:fld>
            <a:endParaRPr lang="en-GB" sz="1600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98463" y="414338"/>
            <a:ext cx="6910387" cy="782637"/>
          </a:xfrm>
        </p:spPr>
        <p:txBody>
          <a:bodyPr/>
          <a:lstStyle/>
          <a:p>
            <a:r>
              <a:rPr lang="en-US" dirty="0"/>
              <a:t>FS_Sensing </a:t>
            </a:r>
            <a:r>
              <a:rPr lang="en-GB" dirty="0"/>
              <a:t>Planning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353425" cy="5113337"/>
          </a:xfrm>
        </p:spPr>
        <p:txBody>
          <a:bodyPr/>
          <a:lstStyle/>
          <a:p>
            <a:pPr>
              <a:defRPr/>
            </a:pPr>
            <a:r>
              <a:rPr lang="en-GB" dirty="0"/>
              <a:t>Planning for subsequent meetings</a:t>
            </a:r>
          </a:p>
          <a:p>
            <a:pPr lvl="1">
              <a:defRPr/>
            </a:pPr>
            <a:r>
              <a:rPr lang="en-GB" dirty="0"/>
              <a:t>SA1#99e (Aug 2022): 40%</a:t>
            </a:r>
          </a:p>
          <a:p>
            <a:pPr lvl="2">
              <a:defRPr/>
            </a:pPr>
            <a:r>
              <a:rPr lang="en-GB" dirty="0"/>
              <a:t>New/Updated use cases and potential requirements</a:t>
            </a:r>
          </a:p>
          <a:p>
            <a:pPr lvl="1">
              <a:defRPr/>
            </a:pPr>
            <a:r>
              <a:rPr lang="en-GB" dirty="0"/>
              <a:t>SA1#100e (Nov 2022): 65%</a:t>
            </a:r>
          </a:p>
          <a:p>
            <a:pPr lvl="2">
              <a:defRPr/>
            </a:pPr>
            <a:r>
              <a:rPr lang="en-GB" dirty="0"/>
              <a:t>New/Updated use cases and potential requirements</a:t>
            </a:r>
          </a:p>
          <a:p>
            <a:pPr lvl="2">
              <a:defRPr/>
            </a:pPr>
            <a:r>
              <a:rPr lang="en-GB" dirty="0"/>
              <a:t>Start consolidation</a:t>
            </a:r>
          </a:p>
          <a:p>
            <a:pPr lvl="1">
              <a:defRPr/>
            </a:pPr>
            <a:r>
              <a:rPr lang="en-GB" dirty="0"/>
              <a:t>SA1#101e (Feb 2023) : 80%</a:t>
            </a:r>
          </a:p>
          <a:p>
            <a:pPr lvl="2">
              <a:defRPr/>
            </a:pPr>
            <a:r>
              <a:rPr lang="en-GB" dirty="0"/>
              <a:t>Final work on use cases and potential requirements</a:t>
            </a:r>
          </a:p>
          <a:p>
            <a:pPr lvl="2">
              <a:defRPr/>
            </a:pPr>
            <a:r>
              <a:rPr lang="en-GB" dirty="0"/>
              <a:t>Progress / completion of consolidation.</a:t>
            </a:r>
          </a:p>
          <a:p>
            <a:pPr lvl="1">
              <a:defRPr/>
            </a:pPr>
            <a:r>
              <a:rPr lang="en-GB" dirty="0"/>
              <a:t>SA1#102e (May 2023): 100%</a:t>
            </a:r>
          </a:p>
          <a:p>
            <a:pPr lvl="2">
              <a:defRPr/>
            </a:pPr>
            <a:r>
              <a:rPr lang="en-GB" dirty="0"/>
              <a:t>Updated use cases and potential requirements</a:t>
            </a:r>
          </a:p>
          <a:p>
            <a:pPr lvl="2">
              <a:defRPr/>
            </a:pPr>
            <a:r>
              <a:rPr lang="en-GB" dirty="0"/>
              <a:t>Complete consolidation and conclusions</a:t>
            </a:r>
          </a:p>
          <a:p>
            <a:pPr lvl="2">
              <a:defRPr/>
            </a:pPr>
            <a:r>
              <a:rPr lang="en-GB" dirty="0"/>
              <a:t>Send TR to SA for approval</a:t>
            </a:r>
          </a:p>
        </p:txBody>
      </p:sp>
      <p:sp>
        <p:nvSpPr>
          <p:cNvPr id="922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1D88A94C-AFB9-4300-9D62-9AED906105B4}" type="slidenum">
              <a:rPr lang="en-GB" sz="1600"/>
              <a:pPr/>
              <a:t>3</a:t>
            </a:fld>
            <a:endParaRPr lang="en-GB" sz="1600"/>
          </a:p>
        </p:txBody>
      </p:sp>
    </p:spTree>
    <p:extLst>
      <p:ext uri="{BB962C8B-B14F-4D97-AF65-F5344CB8AC3E}">
        <p14:creationId xmlns:p14="http://schemas.microsoft.com/office/powerpoint/2010/main" val="3455677110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98463" y="414338"/>
            <a:ext cx="6910387" cy="782637"/>
          </a:xfrm>
        </p:spPr>
        <p:txBody>
          <a:bodyPr/>
          <a:lstStyle/>
          <a:p>
            <a:r>
              <a:rPr lang="en-US"/>
              <a:t>Work plan between meetings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353425" cy="5113337"/>
          </a:xfrm>
        </p:spPr>
        <p:txBody>
          <a:bodyPr/>
          <a:lstStyle/>
          <a:p>
            <a:pPr>
              <a:defRPr/>
            </a:pPr>
            <a:r>
              <a:rPr lang="en-GB" dirty="0"/>
              <a:t>Email coordination </a:t>
            </a:r>
          </a:p>
          <a:p>
            <a:pPr lvl="1">
              <a:defRPr/>
            </a:pPr>
            <a:r>
              <a:rPr lang="en-GB" dirty="0"/>
              <a:t>Coordination among interested/contributing companies, about planned inputs, use cases, etc.</a:t>
            </a:r>
          </a:p>
          <a:p>
            <a:pPr lvl="1">
              <a:defRPr/>
            </a:pPr>
            <a:r>
              <a:rPr lang="en-GB" dirty="0"/>
              <a:t>Before </a:t>
            </a:r>
            <a:r>
              <a:rPr lang="en-GB" dirty="0" err="1"/>
              <a:t>SA1</a:t>
            </a:r>
            <a:r>
              <a:rPr lang="en-GB" dirty="0"/>
              <a:t> </a:t>
            </a:r>
            <a:r>
              <a:rPr lang="en-GB" dirty="0" err="1"/>
              <a:t>99e</a:t>
            </a:r>
            <a:endParaRPr lang="en-GB" dirty="0"/>
          </a:p>
          <a:p>
            <a:pPr lvl="2">
              <a:defRPr/>
            </a:pPr>
            <a:r>
              <a:rPr lang="en-GB" dirty="0"/>
              <a:t>2 [~2 hour] calls proposed, to be moderated by the rapporteur </a:t>
            </a:r>
          </a:p>
          <a:p>
            <a:pPr lvl="2">
              <a:defRPr/>
            </a:pPr>
            <a:r>
              <a:rPr lang="en-GB" dirty="0"/>
              <a:t>Proposed agenda</a:t>
            </a:r>
          </a:p>
          <a:p>
            <a:pPr lvl="3">
              <a:defRPr/>
            </a:pPr>
            <a:r>
              <a:rPr lang="en-GB" dirty="0"/>
              <a:t>Types of Sensing (UE, Network)</a:t>
            </a:r>
          </a:p>
          <a:p>
            <a:pPr lvl="3">
              <a:defRPr/>
            </a:pPr>
            <a:r>
              <a:rPr lang="en-GB" dirty="0"/>
              <a:t>Identify key definitions and KPIs</a:t>
            </a:r>
          </a:p>
          <a:p>
            <a:pPr lvl="3">
              <a:defRPr/>
            </a:pPr>
            <a:r>
              <a:rPr lang="en-GB" dirty="0"/>
              <a:t>Discuss use cases from SA1 98e, to be improved to SA1 99e</a:t>
            </a:r>
          </a:p>
          <a:p>
            <a:pPr lvl="2">
              <a:defRPr/>
            </a:pPr>
            <a:r>
              <a:rPr lang="en-GB" dirty="0"/>
              <a:t>Proposed times [exact dates </a:t>
            </a:r>
            <a:r>
              <a:rPr lang="en-GB" dirty="0" err="1"/>
              <a:t>tbd</a:t>
            </a:r>
            <a:r>
              <a:rPr lang="en-GB" dirty="0"/>
              <a:t>]:</a:t>
            </a:r>
          </a:p>
          <a:p>
            <a:pPr marL="1371600" lvl="3" indent="0">
              <a:buNone/>
              <a:defRPr/>
            </a:pPr>
            <a:r>
              <a:rPr lang="en-GB" dirty="0"/>
              <a:t>Call 1: 4</a:t>
            </a:r>
            <a:r>
              <a:rPr lang="en-GB" baseline="30000" dirty="0"/>
              <a:t>th</a:t>
            </a:r>
            <a:r>
              <a:rPr lang="en-GB" dirty="0"/>
              <a:t> week July (~2 weeks before 12.8.22 submission deadline)</a:t>
            </a:r>
          </a:p>
          <a:p>
            <a:pPr marL="1371600" lvl="3" indent="0">
              <a:buNone/>
              <a:defRPr/>
            </a:pPr>
            <a:r>
              <a:rPr lang="en-GB" dirty="0"/>
              <a:t>Call 2: 1</a:t>
            </a:r>
            <a:r>
              <a:rPr lang="en-GB" baseline="30000" dirty="0"/>
              <a:t>st</a:t>
            </a:r>
            <a:r>
              <a:rPr lang="en-GB" dirty="0"/>
              <a:t> week Aug (~1 week before submission deadline)</a:t>
            </a:r>
          </a:p>
          <a:p>
            <a:pPr lvl="1">
              <a:defRPr/>
            </a:pPr>
            <a:endParaRPr lang="en-GB" dirty="0"/>
          </a:p>
        </p:txBody>
      </p:sp>
      <p:sp>
        <p:nvSpPr>
          <p:cNvPr id="1024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637BB5CD-6F85-4063-8FDF-401E4BDFB3BA}" type="slidenum">
              <a:rPr lang="en-GB" sz="1600"/>
              <a:pPr/>
              <a:t>4</a:t>
            </a:fld>
            <a:endParaRPr lang="en-GB" sz="1600"/>
          </a:p>
        </p:txBody>
      </p:sp>
    </p:spTree>
    <p:extLst>
      <p:ext uri="{BB962C8B-B14F-4D97-AF65-F5344CB8AC3E}">
        <p14:creationId xmlns:p14="http://schemas.microsoft.com/office/powerpoint/2010/main" val="1296325757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7"/>
          <p:cNvSpPr>
            <a:spLocks noGrp="1" noChangeArrowheads="1"/>
          </p:cNvSpPr>
          <p:nvPr>
            <p:ph type="title"/>
          </p:nvPr>
        </p:nvSpPr>
        <p:spPr>
          <a:xfrm>
            <a:off x="398463" y="476672"/>
            <a:ext cx="7053857" cy="782637"/>
          </a:xfrm>
        </p:spPr>
        <p:txBody>
          <a:bodyPr/>
          <a:lstStyle/>
          <a:p>
            <a:r>
              <a:rPr lang="en-GB" dirty="0"/>
              <a:t>FS_Sensing Completion Date</a:t>
            </a:r>
          </a:p>
        </p:txBody>
      </p:sp>
      <p:sp>
        <p:nvSpPr>
          <p:cNvPr id="9219" name="Rectangle 18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569200" cy="5113337"/>
          </a:xfrm>
        </p:spPr>
        <p:txBody>
          <a:bodyPr/>
          <a:lstStyle/>
          <a:p>
            <a:pPr>
              <a:defRPr/>
            </a:pPr>
            <a:r>
              <a:rPr lang="en-GB" sz="2400" dirty="0"/>
              <a:t>Current expected completion dates:</a:t>
            </a:r>
          </a:p>
          <a:p>
            <a:pPr lvl="1">
              <a:defRPr/>
            </a:pPr>
            <a:r>
              <a:rPr lang="en-GB" sz="2000" dirty="0"/>
              <a:t>For approval: SA#100 (06/2023)</a:t>
            </a:r>
          </a:p>
          <a:p>
            <a:pPr>
              <a:defRPr/>
            </a:pPr>
            <a:endParaRPr lang="en-GB" sz="2400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GB" sz="2400" dirty="0">
                <a:solidFill>
                  <a:srgbClr val="FF0000"/>
                </a:solidFill>
              </a:rPr>
              <a:t>Have these dates been changed at this meeting? No</a:t>
            </a:r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563CB76B-8874-4CC6-A3E4-9AAE09917743}" type="slidenum">
              <a:rPr lang="en-GB" sz="1600"/>
              <a:pPr/>
              <a:t>5</a:t>
            </a:fld>
            <a:endParaRPr lang="en-GB" sz="1600"/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7"/>
          <p:cNvSpPr>
            <a:spLocks noGrp="1" noChangeArrowheads="1"/>
          </p:cNvSpPr>
          <p:nvPr>
            <p:ph type="title"/>
          </p:nvPr>
        </p:nvSpPr>
        <p:spPr>
          <a:xfrm>
            <a:off x="398463" y="414338"/>
            <a:ext cx="6910387" cy="782637"/>
          </a:xfrm>
        </p:spPr>
        <p:txBody>
          <a:bodyPr/>
          <a:lstStyle/>
          <a:p>
            <a:r>
              <a:rPr lang="en-GB" dirty="0"/>
              <a:t>FS_Sensing History</a:t>
            </a:r>
          </a:p>
        </p:txBody>
      </p:sp>
      <p:sp>
        <p:nvSpPr>
          <p:cNvPr id="5123" name="Rectangle 18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569200" cy="5113337"/>
          </a:xfrm>
        </p:spPr>
        <p:txBody>
          <a:bodyPr/>
          <a:lstStyle/>
          <a:p>
            <a:r>
              <a:rPr lang="en-GB" sz="2400" dirty="0"/>
              <a:t>This Study Item was agreed at SA1#97e</a:t>
            </a:r>
          </a:p>
          <a:p>
            <a:pPr lvl="1"/>
            <a:r>
              <a:rPr lang="en-GB" sz="2000" dirty="0"/>
              <a:t>Approved SID is in </a:t>
            </a:r>
            <a:r>
              <a:rPr lang="en-GB" sz="2000" dirty="0" err="1"/>
              <a:t>tdoc</a:t>
            </a:r>
            <a:r>
              <a:rPr lang="en-GB" sz="2000" dirty="0"/>
              <a:t> SP-220084</a:t>
            </a:r>
          </a:p>
          <a:p>
            <a:endParaRPr lang="en-GB" sz="2400" dirty="0"/>
          </a:p>
          <a:p>
            <a:pPr lvl="1">
              <a:defRPr/>
            </a:pPr>
            <a:r>
              <a:rPr lang="en-GB" sz="2000" dirty="0"/>
              <a:t>SA1#96e – SID in </a:t>
            </a:r>
            <a:r>
              <a:rPr lang="en-GB" sz="2000" dirty="0" err="1"/>
              <a:t>tdoc</a:t>
            </a:r>
            <a:r>
              <a:rPr lang="en-GB" sz="2000" dirty="0"/>
              <a:t> S1-214242 and S1-214243 were noted</a:t>
            </a:r>
          </a:p>
          <a:p>
            <a:pPr lvl="1">
              <a:defRPr/>
            </a:pPr>
            <a:r>
              <a:rPr lang="en-GB" sz="2000" dirty="0"/>
              <a:t>SA1#97e – SID in </a:t>
            </a:r>
            <a:r>
              <a:rPr lang="en-GB" sz="2000" dirty="0" err="1"/>
              <a:t>tdoc</a:t>
            </a:r>
            <a:r>
              <a:rPr lang="en-GB" sz="2000" dirty="0"/>
              <a:t> S1-220191 was agreed</a:t>
            </a:r>
          </a:p>
          <a:p>
            <a:pPr lvl="1">
              <a:defRPr/>
            </a:pPr>
            <a:r>
              <a:rPr lang="en-GB" sz="2000" dirty="0"/>
              <a:t>SA1#98e – TR and 3 </a:t>
            </a:r>
            <a:r>
              <a:rPr lang="en-GB" sz="2000" dirty="0" err="1"/>
              <a:t>pCRs</a:t>
            </a:r>
            <a:r>
              <a:rPr lang="en-GB" sz="2000" dirty="0"/>
              <a:t> were agreed</a:t>
            </a:r>
          </a:p>
          <a:p>
            <a:pPr lvl="1">
              <a:defRPr/>
            </a:pPr>
            <a:endParaRPr lang="en-GB" sz="2000" dirty="0"/>
          </a:p>
          <a:p>
            <a:pPr marL="457200" lvl="1" indent="0">
              <a:buNone/>
              <a:defRPr/>
            </a:pPr>
            <a:endParaRPr lang="en-GB" sz="2000" dirty="0"/>
          </a:p>
          <a:p>
            <a:pPr lvl="1">
              <a:defRPr/>
            </a:pPr>
            <a:endParaRPr lang="en-GB" sz="2000" dirty="0"/>
          </a:p>
          <a:p>
            <a:pPr lvl="0"/>
            <a:endParaRPr lang="en-GB" sz="2400" dirty="0"/>
          </a:p>
        </p:txBody>
      </p:sp>
      <p:sp>
        <p:nvSpPr>
          <p:cNvPr id="512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92070167-8E31-47AD-9E1B-DF36A84C151B}" type="slidenum">
              <a:rPr lang="en-GB" sz="1600"/>
              <a:pPr/>
              <a:t>6</a:t>
            </a:fld>
            <a:endParaRPr lang="en-GB" sz="1600"/>
          </a:p>
        </p:txBody>
      </p:sp>
    </p:spTree>
    <p:extLst>
      <p:ext uri="{BB962C8B-B14F-4D97-AF65-F5344CB8AC3E}">
        <p14:creationId xmlns:p14="http://schemas.microsoft.com/office/powerpoint/2010/main" val="31494191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Blank Presentation">
  <a:themeElements>
    <a:clrScheme name="Blank Presentatio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Char char="•"/>
          <a:tabLst/>
          <a:defRPr kumimoji="0" lang="en-GB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Char char="•"/>
          <a:tabLst/>
          <a:defRPr kumimoji="0" lang="en-GB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Designs\Artsy.pot</Template>
  <TotalTime>0</TotalTime>
  <Words>380</Words>
  <Application>Microsoft Office PowerPoint</Application>
  <PresentationFormat>Bildschirmpräsentation (4:3)</PresentationFormat>
  <Paragraphs>69</Paragraphs>
  <Slides>6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0" baseType="lpstr">
      <vt:lpstr>Arial</vt:lpstr>
      <vt:lpstr>Bookman Old Style</vt:lpstr>
      <vt:lpstr>Times New Roman</vt:lpstr>
      <vt:lpstr>Blank Presentation</vt:lpstr>
      <vt:lpstr>FS_Sensing Status Update Study on Integrated Sensing and Communication</vt:lpstr>
      <vt:lpstr>FS_Sensing Progress</vt:lpstr>
      <vt:lpstr>FS_Sensing Planning</vt:lpstr>
      <vt:lpstr>Work plan between meetings</vt:lpstr>
      <vt:lpstr>FS_Sensing Completion Date</vt:lpstr>
      <vt:lpstr>FS_Sensing History</vt:lpstr>
    </vt:vector>
  </TitlesOfParts>
  <Company>MCC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general presentation</dc:title>
  <dc:creator>Maurice Pope</dc:creator>
  <cp:keywords>3GPP</cp:keywords>
  <cp:lastModifiedBy>DT (Vasil)</cp:lastModifiedBy>
  <cp:revision>371</cp:revision>
  <cp:lastPrinted>2000-01-14T10:02:55Z</cp:lastPrinted>
  <dcterms:created xsi:type="dcterms:W3CDTF">1999-11-22T09:19:47Z</dcterms:created>
  <dcterms:modified xsi:type="dcterms:W3CDTF">2022-05-23T11:40:58Z</dcterms:modified>
  <cp:category>Presentation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