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1105" r:id="rId2"/>
    <p:sldId id="257" r:id="rId3"/>
    <p:sldId id="260" r:id="rId4"/>
    <p:sldId id="1102" r:id="rId5"/>
    <p:sldId id="1103" r:id="rId6"/>
    <p:sldId id="259" r:id="rId7"/>
    <p:sldId id="1098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E0889B-B4FF-4294-B463-966FB5EDCFB8}" v="20" dt="2021-10-18T09:05:18.1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5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4BE89-D28F-425D-9452-41CEEA6E15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F42B94-94E0-4B1C-9F56-4238BC7D83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B8BAC-CD80-4905-A241-A21BEB897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BE57FD-6D08-4DE2-813F-FAEF41086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AAEE9-9056-4A00-8BA6-16DE8D8C2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53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EC489-BD63-4F20-A2FE-F9F35E911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BE5187-6E42-4F02-B343-68A9D789F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ABE4D2-172B-4119-8E3D-7DE8BA731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B8E15-F520-4D7F-9563-B8B83E1F1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DA06E-DE1B-4001-9B9E-A4AEB03F0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1D8F44-C93C-44C9-8133-73D29F0CE3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18FFE3-DF75-42A0-8FD5-A7CBD2D819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64C1C-D465-4300-9C10-C06310467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ECFA8-A980-4B89-B59A-7FB77B305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FAE2-FA47-471C-B693-CAA8B6CC8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46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A3501-8CB1-44E7-9853-F9C7C1EFE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69E56-1ABB-4142-9D14-47256BE4B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A9274-7066-46BB-B501-E4A0256D8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683A4-C9CD-47FB-B35C-DBFCF6D45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7CB1B-B706-42A1-90DA-88BBFD37C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734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FD975-80FE-434A-8E44-603BEA82F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8A7D56-70F8-4BCB-926A-7E79E7DB5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F936A1-C58C-40C8-A118-48CC5FA2D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A3554-1E96-427B-9EA7-085CBE1D3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B8D2A-D12D-45DE-8172-697AD0D68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1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CE9DA-CDCA-435D-A0CD-1CF1181C8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18FE8-D669-4C71-864F-7A4F51E8E7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4B7AAF-9AE4-45E6-B041-8FE0FDC77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9BDFB9-22B4-4EFC-B58C-CCC6EE26E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B7A42C-9439-4BF2-90E7-2E0D973B4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A9C829-1CFD-4862-A536-6AC5DBA81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70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F9841-37C7-4264-AFC1-B3249C942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96EF7-85F3-4A9E-9FAA-66B833F91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01E145-B0C3-424A-9A0D-B648DD7C5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A0DF81-476F-46EA-A5B1-EBB5F79AE8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036ED6-0AF6-4469-A2AF-0D47CCECBC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757708-9AE5-475E-8AC4-382F40281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288471-A4E6-45D4-ACA3-5E8BD28A7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CCB78E-3C91-4F09-A2F1-E3C284A1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91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5585C-80E0-4ED6-B6CE-040E09A1E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14A385-7AED-4358-A1B7-0CC08525E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C488C-4940-4EEB-AD62-D71AEB6D8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23C5F3-7A6F-4D7B-9933-BF81DDA1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0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189DA1-77EE-4523-84CE-0C9BD3F0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C99D47-D96B-4904-B628-1EEDAF410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90302-7D7F-4664-AE38-0A03C7DE6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55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18EC0-F1A1-4EC0-95F1-1D669F1E3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8B9B2-EC5D-430A-B40C-A01855297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15A651-3322-461B-8167-E27D13232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4FBF1-8AF2-4E7D-883A-7ED2ACD84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22919-4D07-48C5-B0CD-932C60BC2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5A6F54-6C51-43D5-8EDD-87C7D48DB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405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D60C-FFBF-4220-9831-6FBED8CD6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04BFA-105F-45C2-9500-4F048A47FE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AFF99-EC71-48FB-9887-1CAC73BF6C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7D9D7D-0290-4895-AD13-7765E2128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97E71-6175-4012-BBAF-B9EC62E73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8CEA33-012E-4AF1-B6D7-C2D3050C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5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B74B3A-89D1-45A1-8FC9-C45D935BE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AE71E-64AC-4CAE-9CA9-D22ECD874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D1563-17F6-4C57-AE64-8EE38C6FC7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157B0-7087-4A35-B57C-761A7B8C07C0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F4260-436D-43D2-A172-ACCB877EE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08622-6B09-402A-B8DE-B48EED090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37E58-B687-43C9-9829-4D432A926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5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D7BA08.AEA4804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473923-640B-41E9-B0EC-39BBE1D27249}"/>
              </a:ext>
            </a:extLst>
          </p:cNvPr>
          <p:cNvSpPr txBox="1">
            <a:spLocks/>
          </p:cNvSpPr>
          <p:nvPr/>
        </p:nvSpPr>
        <p:spPr>
          <a:xfrm>
            <a:off x="236619" y="1874838"/>
            <a:ext cx="11855117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FF0000"/>
                </a:solidFill>
              </a:rPr>
              <a:t>Preparations for SA1#96e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4800" dirty="0">
                <a:solidFill>
                  <a:srgbClr val="FF0000"/>
                </a:solidFill>
              </a:rPr>
              <a:t>- </a:t>
            </a:r>
            <a:r>
              <a:rPr lang="en-GB" dirty="0">
                <a:solidFill>
                  <a:srgbClr val="FF0000"/>
                </a:solidFill>
              </a:rPr>
              <a:t>Slides presented during the call of </a:t>
            </a:r>
            <a:r>
              <a:rPr lang="en-US" dirty="0">
                <a:solidFill>
                  <a:srgbClr val="FF0000"/>
                </a:solidFill>
              </a:rPr>
              <a:t>18/10/21</a:t>
            </a:r>
            <a:r>
              <a:rPr lang="en-US" altLang="nl-NL" sz="4800" dirty="0">
                <a:solidFill>
                  <a:srgbClr val="FF0000"/>
                </a:solidFill>
              </a:rPr>
              <a:t>-</a:t>
            </a:r>
            <a:r>
              <a:rPr lang="en-US" altLang="nl-NL" sz="5400" dirty="0">
                <a:solidFill>
                  <a:srgbClr val="FF0000"/>
                </a:solidFill>
              </a:rPr>
              <a:t>	</a:t>
            </a:r>
            <a:endParaRPr lang="en-US" altLang="en-US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1F50D6-6C4E-4CF8-B40D-5A973FDEE6F5}"/>
              </a:ext>
            </a:extLst>
          </p:cNvPr>
          <p:cNvSpPr txBox="1"/>
          <p:nvPr/>
        </p:nvSpPr>
        <p:spPr>
          <a:xfrm>
            <a:off x="294883" y="294759"/>
            <a:ext cx="2826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S1-214197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62303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D0BFE-FFD1-4872-8AE1-1852980E3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SA1 18/10/21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E89B3-7973-4754-AEBE-13999898C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CPR template – tracking requirements</a:t>
            </a:r>
          </a:p>
          <a:p>
            <a:r>
              <a:rPr lang="en-US" dirty="0"/>
              <a:t>Rel-19:</a:t>
            </a:r>
          </a:p>
          <a:p>
            <a:pPr lvl="1"/>
            <a:r>
              <a:rPr lang="en-US" dirty="0"/>
              <a:t>Timeline</a:t>
            </a:r>
          </a:p>
          <a:p>
            <a:pPr lvl="1"/>
            <a:r>
              <a:rPr lang="en-US" dirty="0"/>
              <a:t>New procedure?</a:t>
            </a:r>
          </a:p>
          <a:p>
            <a:r>
              <a:rPr lang="en-US" dirty="0"/>
              <a:t>SA1 – RAN slides</a:t>
            </a:r>
          </a:p>
        </p:txBody>
      </p:sp>
    </p:spTree>
    <p:extLst>
      <p:ext uri="{BB962C8B-B14F-4D97-AF65-F5344CB8AC3E}">
        <p14:creationId xmlns:p14="http://schemas.microsoft.com/office/powerpoint/2010/main" val="3911644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8A622-1241-429D-B660-A6CA753B0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91759"/>
            <a:ext cx="10515600" cy="1361441"/>
          </a:xfrm>
        </p:spPr>
        <p:txBody>
          <a:bodyPr>
            <a:normAutofit/>
          </a:bodyPr>
          <a:lstStyle/>
          <a:p>
            <a:r>
              <a:rPr lang="en-US" dirty="0"/>
              <a:t>We are aiming to update all Rel-18 SIDs – CRs category D.</a:t>
            </a:r>
          </a:p>
          <a:p>
            <a:r>
              <a:rPr lang="en-US" dirty="0"/>
              <a:t>This will be a first step to solve the tracking of requirements.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372B4B-61FC-4EB5-81D6-517C5D4C4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953"/>
            <a:ext cx="12192000" cy="454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56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A178FD7-3BF1-4CAC-8957-13AB1B457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20391451-43BF-4CFF-9C0B-1BEFED6AE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94" y="611069"/>
            <a:ext cx="10139406" cy="534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01F0767C-E7CA-444B-970C-E5132A626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094" y="6192554"/>
            <a:ext cx="94221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Rel-18 timeline was agreed at the last plenary.</a:t>
            </a:r>
            <a:r>
              <a:rPr kumimoji="0" lang="nl-NL" altLang="nl-NL" sz="20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More info SP-211141.</a:t>
            </a:r>
            <a:endParaRPr kumimoji="0" lang="nl-NL" altLang="nl-NL" sz="105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874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46" name="Straight Connector 114">
            <a:extLst>
              <a:ext uri="{FF2B5EF4-FFF2-40B4-BE49-F238E27FC236}">
                <a16:creationId xmlns:a16="http://schemas.microsoft.com/office/drawing/2014/main" id="{E00687D2-1BE2-407D-8C7A-38709E908E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88217" y="762000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B468AC58-CB79-4176-95F6-00472EE6F367}"/>
              </a:ext>
            </a:extLst>
          </p:cNvPr>
          <p:cNvSpPr/>
          <p:nvPr/>
        </p:nvSpPr>
        <p:spPr bwMode="auto">
          <a:xfrm>
            <a:off x="6726767" y="723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49" name="Straight Connector 70">
            <a:extLst>
              <a:ext uri="{FF2B5EF4-FFF2-40B4-BE49-F238E27FC236}">
                <a16:creationId xmlns:a16="http://schemas.microsoft.com/office/drawing/2014/main" id="{0CFF3285-9BDB-4C4C-9DC9-8329AF247A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641167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71">
            <a:extLst>
              <a:ext uri="{FF2B5EF4-FFF2-40B4-BE49-F238E27FC236}">
                <a16:creationId xmlns:a16="http://schemas.microsoft.com/office/drawing/2014/main" id="{7D76DA8F-2041-41B8-B1BC-21271EBC0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273" y="7069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1" name="Straight Connector 72">
            <a:extLst>
              <a:ext uri="{FF2B5EF4-FFF2-40B4-BE49-F238E27FC236}">
                <a16:creationId xmlns:a16="http://schemas.microsoft.com/office/drawing/2014/main" id="{D4F33419-5609-4D3D-B5ED-B28F1EED8C5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76734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73">
            <a:extLst>
              <a:ext uri="{FF2B5EF4-FFF2-40B4-BE49-F238E27FC236}">
                <a16:creationId xmlns:a16="http://schemas.microsoft.com/office/drawing/2014/main" id="{A52681F5-8402-45BE-B91D-D9E3E139F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8364" y="694267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3" name="Straight Connector 74">
            <a:extLst>
              <a:ext uri="{FF2B5EF4-FFF2-40B4-BE49-F238E27FC236}">
                <a16:creationId xmlns:a16="http://schemas.microsoft.com/office/drawing/2014/main" id="{0D8327DA-0F07-4BD4-AB90-70D808BDFE2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505951" y="71543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75">
            <a:extLst>
              <a:ext uri="{FF2B5EF4-FFF2-40B4-BE49-F238E27FC236}">
                <a16:creationId xmlns:a16="http://schemas.microsoft.com/office/drawing/2014/main" id="{DEC17E2A-FD58-4860-A0B2-D006A159D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0280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TextBox 77">
            <a:extLst>
              <a:ext uri="{FF2B5EF4-FFF2-40B4-BE49-F238E27FC236}">
                <a16:creationId xmlns:a16="http://schemas.microsoft.com/office/drawing/2014/main" id="{97837A38-3AA9-4DB5-93CE-C20DB3876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0705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E3DFF41-1D5C-4E2D-9F55-2D3F677490BF}"/>
              </a:ext>
            </a:extLst>
          </p:cNvPr>
          <p:cNvSpPr/>
          <p:nvPr/>
        </p:nvSpPr>
        <p:spPr bwMode="auto">
          <a:xfrm>
            <a:off x="46567" y="719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57" name="Straight Connector 81">
            <a:extLst>
              <a:ext uri="{FF2B5EF4-FFF2-40B4-BE49-F238E27FC236}">
                <a16:creationId xmlns:a16="http://schemas.microsoft.com/office/drawing/2014/main" id="{E5045667-F25D-4C5D-ADA9-DC443D6406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1585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TextBox 82">
            <a:extLst>
              <a:ext uri="{FF2B5EF4-FFF2-40B4-BE49-F238E27FC236}">
                <a16:creationId xmlns:a16="http://schemas.microsoft.com/office/drawing/2014/main" id="{FF86C186-7BDA-4C04-9DC8-8200D9762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6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9" name="Straight Connector 83">
            <a:extLst>
              <a:ext uri="{FF2B5EF4-FFF2-40B4-BE49-F238E27FC236}">
                <a16:creationId xmlns:a16="http://schemas.microsoft.com/office/drawing/2014/main" id="{7D868F16-BCBA-40B9-9ECA-6EA11C0F830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27151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84">
            <a:extLst>
              <a:ext uri="{FF2B5EF4-FFF2-40B4-BE49-F238E27FC236}">
                <a16:creationId xmlns:a16="http://schemas.microsoft.com/office/drawing/2014/main" id="{E25925F4-469F-4774-95BD-99B966B61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0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1" name="Straight Connector 85">
            <a:extLst>
              <a:ext uri="{FF2B5EF4-FFF2-40B4-BE49-F238E27FC236}">
                <a16:creationId xmlns:a16="http://schemas.microsoft.com/office/drawing/2014/main" id="{A2421AA1-1C6B-467A-909B-7834CCCD7B8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54251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TextBox 86">
            <a:extLst>
              <a:ext uri="{FF2B5EF4-FFF2-40B4-BE49-F238E27FC236}">
                <a16:creationId xmlns:a16="http://schemas.microsoft.com/office/drawing/2014/main" id="{C4EC9C09-58A0-43C2-80D6-A1D306420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230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3" name="Straight Connector 87">
            <a:extLst>
              <a:ext uri="{FF2B5EF4-FFF2-40B4-BE49-F238E27FC236}">
                <a16:creationId xmlns:a16="http://schemas.microsoft.com/office/drawing/2014/main" id="{D46461FF-6626-4191-86AA-55529A1F524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90334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4" name="TextBox 88">
            <a:extLst>
              <a:ext uri="{FF2B5EF4-FFF2-40B4-BE49-F238E27FC236}">
                <a16:creationId xmlns:a16="http://schemas.microsoft.com/office/drawing/2014/main" id="{A34EE0EA-B5A6-4742-A9D8-CFD5C1C0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13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8210063-46F6-4609-BF7E-31D997BF72CF}"/>
              </a:ext>
            </a:extLst>
          </p:cNvPr>
          <p:cNvSpPr txBox="1"/>
          <p:nvPr/>
        </p:nvSpPr>
        <p:spPr>
          <a:xfrm>
            <a:off x="4548718" y="342900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9F5ACA3-CA37-475A-9B06-082933C6A36E}"/>
              </a:ext>
            </a:extLst>
          </p:cNvPr>
          <p:cNvSpPr/>
          <p:nvPr/>
        </p:nvSpPr>
        <p:spPr bwMode="auto">
          <a:xfrm>
            <a:off x="3094567" y="717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67" name="Straight Connector 48">
            <a:extLst>
              <a:ext uri="{FF2B5EF4-FFF2-40B4-BE49-F238E27FC236}">
                <a16:creationId xmlns:a16="http://schemas.microsoft.com/office/drawing/2014/main" id="{90190A97-DAC5-4BC8-8B92-B2A099B8CAF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015318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TextBox 61">
            <a:extLst>
              <a:ext uri="{FF2B5EF4-FFF2-40B4-BE49-F238E27FC236}">
                <a16:creationId xmlns:a16="http://schemas.microsoft.com/office/drawing/2014/main" id="{F5CE9AAA-FC2B-493E-9A72-E8C471EE0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629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9" name="Straight Connector 62">
            <a:extLst>
              <a:ext uri="{FF2B5EF4-FFF2-40B4-BE49-F238E27FC236}">
                <a16:creationId xmlns:a16="http://schemas.microsoft.com/office/drawing/2014/main" id="{80D3179A-E861-43D6-956E-751A4ACEC3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50885" y="717551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TextBox 63">
            <a:extLst>
              <a:ext uri="{FF2B5EF4-FFF2-40B4-BE49-F238E27FC236}">
                <a16:creationId xmlns:a16="http://schemas.microsoft.com/office/drawing/2014/main" id="{CE275F22-6709-4157-9551-411C4886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18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1" name="Straight Connector 64">
            <a:extLst>
              <a:ext uri="{FF2B5EF4-FFF2-40B4-BE49-F238E27FC236}">
                <a16:creationId xmlns:a16="http://schemas.microsoft.com/office/drawing/2014/main" id="{798D3564-BED3-467E-8EFC-4C742D3932F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80100" y="717551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TextBox 65">
            <a:extLst>
              <a:ext uri="{FF2B5EF4-FFF2-40B4-BE49-F238E27FC236}">
                <a16:creationId xmlns:a16="http://schemas.microsoft.com/office/drawing/2014/main" id="{EE050651-18BC-4386-AA7D-4908FD1BA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89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3" name="Straight Connector 66">
            <a:extLst>
              <a:ext uri="{FF2B5EF4-FFF2-40B4-BE49-F238E27FC236}">
                <a16:creationId xmlns:a16="http://schemas.microsoft.com/office/drawing/2014/main" id="{D81ADF61-9F06-4790-A358-A092BA9C24C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14067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4" name="TextBox 67">
            <a:extLst>
              <a:ext uri="{FF2B5EF4-FFF2-40B4-BE49-F238E27FC236}">
                <a16:creationId xmlns:a16="http://schemas.microsoft.com/office/drawing/2014/main" id="{FFFAFAA0-4069-4E65-82BF-6209D851C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04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F2DC2A7-343D-4114-9C84-155B5FE89E9A}"/>
              </a:ext>
            </a:extLst>
          </p:cNvPr>
          <p:cNvSpPr txBox="1"/>
          <p:nvPr/>
        </p:nvSpPr>
        <p:spPr>
          <a:xfrm>
            <a:off x="1035051" y="345017"/>
            <a:ext cx="9969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76" name="TextBox 116">
            <a:extLst>
              <a:ext uri="{FF2B5EF4-FFF2-40B4-BE49-F238E27FC236}">
                <a16:creationId xmlns:a16="http://schemas.microsoft.com/office/drawing/2014/main" id="{4BA74E54-2AE7-4B15-A660-71FC98ED3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00" y="368300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TextBox 112">
            <a:extLst>
              <a:ext uri="{FF2B5EF4-FFF2-40B4-BE49-F238E27FC236}">
                <a16:creationId xmlns:a16="http://schemas.microsoft.com/office/drawing/2014/main" id="{D8E9689A-11A8-4DEF-998D-09805BC2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8952" y="1071033"/>
            <a:ext cx="320953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>
                <a:solidFill>
                  <a:srgbClr val="00B050"/>
                </a:solidFill>
                <a:latin typeface="Arial" panose="020B0604020202020204" pitchFamily="34" charset="0"/>
              </a:rPr>
              <a:t>Reminder on Release 18</a:t>
            </a:r>
            <a:endParaRPr lang="en-GB" altLang="en-US" sz="1867" i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D2FC0C0-E8B5-4A48-A429-EB87AFDE2D65}"/>
              </a:ext>
            </a:extLst>
          </p:cNvPr>
          <p:cNvSpPr/>
          <p:nvPr/>
        </p:nvSpPr>
        <p:spPr bwMode="auto">
          <a:xfrm>
            <a:off x="10416117" y="726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79" name="Straight Connector 48">
            <a:extLst>
              <a:ext uri="{FF2B5EF4-FFF2-40B4-BE49-F238E27FC236}">
                <a16:creationId xmlns:a16="http://schemas.microsoft.com/office/drawing/2014/main" id="{ACC8490D-03DE-4F30-9113-9C1D3A601E4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137901" y="6815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0" name="TextBox 61">
            <a:extLst>
              <a:ext uri="{FF2B5EF4-FFF2-40B4-BE49-F238E27FC236}">
                <a16:creationId xmlns:a16="http://schemas.microsoft.com/office/drawing/2014/main" id="{E89A5F2D-7176-410A-AA16-FE0289234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2123" y="704851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88A45E5-80B0-4F6E-89CC-D768B7D7E87D}"/>
              </a:ext>
            </a:extLst>
          </p:cNvPr>
          <p:cNvSpPr txBox="1"/>
          <p:nvPr/>
        </p:nvSpPr>
        <p:spPr>
          <a:xfrm>
            <a:off x="8324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82" name="Straight Connector 76">
            <a:extLst>
              <a:ext uri="{FF2B5EF4-FFF2-40B4-BE49-F238E27FC236}">
                <a16:creationId xmlns:a16="http://schemas.microsoft.com/office/drawing/2014/main" id="{9F15E843-1131-4963-BE4F-BFFB83FBA3E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90717" y="715434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Chevron 60">
            <a:extLst>
              <a:ext uri="{FF2B5EF4-FFF2-40B4-BE49-F238E27FC236}">
                <a16:creationId xmlns:a16="http://schemas.microsoft.com/office/drawing/2014/main" id="{B5FB0C0F-ECF9-4ED4-8457-E4AF1183D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8" y="1132418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6184" name="Chevron 60">
            <a:extLst>
              <a:ext uri="{FF2B5EF4-FFF2-40B4-BE49-F238E27FC236}">
                <a16:creationId xmlns:a16="http://schemas.microsoft.com/office/drawing/2014/main" id="{88798212-8E45-4E7A-9BF0-400256D8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734" y="1136651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185" name="TextBox 61">
            <a:extLst>
              <a:ext uri="{FF2B5EF4-FFF2-40B4-BE49-F238E27FC236}">
                <a16:creationId xmlns:a16="http://schemas.microsoft.com/office/drawing/2014/main" id="{1E86E16B-6853-4A67-8601-569A647B2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5072" y="700618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736CF3B-7493-4F54-8692-F7B2230A3DA0}"/>
              </a:ext>
            </a:extLst>
          </p:cNvPr>
          <p:cNvSpPr txBox="1"/>
          <p:nvPr/>
        </p:nvSpPr>
        <p:spPr>
          <a:xfrm>
            <a:off x="11245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79">
            <a:extLst>
              <a:ext uri="{FF2B5EF4-FFF2-40B4-BE49-F238E27FC236}">
                <a16:creationId xmlns:a16="http://schemas.microsoft.com/office/drawing/2014/main" id="{C122FFF3-5E71-4DA9-AC4A-7E42F051F1C3}"/>
              </a:ext>
            </a:extLst>
          </p:cNvPr>
          <p:cNvSpPr/>
          <p:nvPr/>
        </p:nvSpPr>
        <p:spPr bwMode="auto">
          <a:xfrm>
            <a:off x="891117" y="1496484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88" name="Chevron 79">
            <a:extLst>
              <a:ext uri="{FF2B5EF4-FFF2-40B4-BE49-F238E27FC236}">
                <a16:creationId xmlns:a16="http://schemas.microsoft.com/office/drawing/2014/main" id="{0D43668B-66BF-4B03-8F8F-C04AE5FB6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5018" y="2230967"/>
            <a:ext cx="4955116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33" i="1" dirty="0">
                <a:cs typeface="Arial" panose="020B0604020202020204" pitchFamily="34" charset="0"/>
              </a:rPr>
              <a:t>(RAN2/3/4core</a:t>
            </a:r>
            <a:r>
              <a:rPr lang="fr-FR" altLang="en-US" sz="1067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6189" name="Chevron 60">
            <a:extLst>
              <a:ext uri="{FF2B5EF4-FFF2-40B4-BE49-F238E27FC236}">
                <a16:creationId xmlns:a16="http://schemas.microsoft.com/office/drawing/2014/main" id="{2503D1F1-E3CE-4604-91F6-32F04BE0A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685" y="1871134"/>
            <a:ext cx="4421716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6190" name="Chevron 73">
            <a:extLst>
              <a:ext uri="{FF2B5EF4-FFF2-40B4-BE49-F238E27FC236}">
                <a16:creationId xmlns:a16="http://schemas.microsoft.com/office/drawing/2014/main" id="{9357BE74-5D04-4040-9F33-834A395CC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6567" y="1871134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1" name="Chevron 73">
            <a:extLst>
              <a:ext uri="{FF2B5EF4-FFF2-40B4-BE49-F238E27FC236}">
                <a16:creationId xmlns:a16="http://schemas.microsoft.com/office/drawing/2014/main" id="{92AB2E2F-DBEE-459B-8CBE-97DF3B4A9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918" y="2230967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2" name="Chevron 73">
            <a:extLst>
              <a:ext uri="{FF2B5EF4-FFF2-40B4-BE49-F238E27FC236}">
                <a16:creationId xmlns:a16="http://schemas.microsoft.com/office/drawing/2014/main" id="{7866D3E8-2BAC-4862-8E7B-6743261FE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1685" y="2609851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3" name="Chevron 58">
            <a:extLst>
              <a:ext uri="{FF2B5EF4-FFF2-40B4-BE49-F238E27FC236}">
                <a16:creationId xmlns:a16="http://schemas.microsoft.com/office/drawing/2014/main" id="{5BEDD88D-FAA8-4259-ABB9-42219E70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084" y="2616201"/>
            <a:ext cx="3706283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6194" name="Straight Connector 97">
            <a:extLst>
              <a:ext uri="{FF2B5EF4-FFF2-40B4-BE49-F238E27FC236}">
                <a16:creationId xmlns:a16="http://schemas.microsoft.com/office/drawing/2014/main" id="{C6F3CE5D-1F6E-4816-8CEF-BC74E45DE5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85" y="3041651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5" name="TextBox 112">
            <a:extLst>
              <a:ext uri="{FF2B5EF4-FFF2-40B4-BE49-F238E27FC236}">
                <a16:creationId xmlns:a16="http://schemas.microsoft.com/office/drawing/2014/main" id="{08205707-FB4B-4A15-8C66-9EDBDA664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713" y="3175001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6196" name="Straight Connector 114">
            <a:extLst>
              <a:ext uri="{FF2B5EF4-FFF2-40B4-BE49-F238E27FC236}">
                <a16:creationId xmlns:a16="http://schemas.microsoft.com/office/drawing/2014/main" id="{F4E968FE-4FA4-4525-A6B6-D28969925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770467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7" name="Straight Connector 114">
            <a:extLst>
              <a:ext uri="{FF2B5EF4-FFF2-40B4-BE49-F238E27FC236}">
                <a16:creationId xmlns:a16="http://schemas.microsoft.com/office/drawing/2014/main" id="{1A2DEAAB-50FA-4ED4-829C-EAEFA1753B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733" y="757767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8" name="Straight Connector 114">
            <a:extLst>
              <a:ext uri="{FF2B5EF4-FFF2-40B4-BE49-F238E27FC236}">
                <a16:creationId xmlns:a16="http://schemas.microsoft.com/office/drawing/2014/main" id="{98B72C8A-EE15-4072-AB0D-D609970163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53918" y="994611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9" name="Straight Connector 115">
            <a:extLst>
              <a:ext uri="{FF2B5EF4-FFF2-40B4-BE49-F238E27FC236}">
                <a16:creationId xmlns:a16="http://schemas.microsoft.com/office/drawing/2014/main" id="{CE41FC8B-C8B2-480F-B017-2C604BAB04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05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0" name="Straight Connector 114">
            <a:extLst>
              <a:ext uri="{FF2B5EF4-FFF2-40B4-BE49-F238E27FC236}">
                <a16:creationId xmlns:a16="http://schemas.microsoft.com/office/drawing/2014/main" id="{0208515C-40B4-4622-9C48-9CBC16F99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805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1" name="Straight Connector 114">
            <a:extLst>
              <a:ext uri="{FF2B5EF4-FFF2-40B4-BE49-F238E27FC236}">
                <a16:creationId xmlns:a16="http://schemas.microsoft.com/office/drawing/2014/main" id="{661E424B-50E8-417A-A8BB-26FA7D8EB4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4233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2" name="Straight Connector 114">
            <a:extLst>
              <a:ext uri="{FF2B5EF4-FFF2-40B4-BE49-F238E27FC236}">
                <a16:creationId xmlns:a16="http://schemas.microsoft.com/office/drawing/2014/main" id="{BF88749B-5393-4B85-B43D-28A47BB3BC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4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3" name="Straight Connector 114">
            <a:extLst>
              <a:ext uri="{FF2B5EF4-FFF2-40B4-BE49-F238E27FC236}">
                <a16:creationId xmlns:a16="http://schemas.microsoft.com/office/drawing/2014/main" id="{2DBD39E8-6976-45A3-81C9-CBE30FD6D9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276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4" name="Straight Connector 114">
            <a:extLst>
              <a:ext uri="{FF2B5EF4-FFF2-40B4-BE49-F238E27FC236}">
                <a16:creationId xmlns:a16="http://schemas.microsoft.com/office/drawing/2014/main" id="{73E1F26A-C406-4340-AF87-59032B8A04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90684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5" name="Straight Connector 114">
            <a:extLst>
              <a:ext uri="{FF2B5EF4-FFF2-40B4-BE49-F238E27FC236}">
                <a16:creationId xmlns:a16="http://schemas.microsoft.com/office/drawing/2014/main" id="{CFA62269-333A-41B4-8374-50C80CDC73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1217" y="721785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6" name="Straight Connector 114">
            <a:extLst>
              <a:ext uri="{FF2B5EF4-FFF2-40B4-BE49-F238E27FC236}">
                <a16:creationId xmlns:a16="http://schemas.microsoft.com/office/drawing/2014/main" id="{BAEAF0A1-F46A-4E63-A0B5-B13AD8252C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97067" y="819151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7" name="Straight Connector 114">
            <a:extLst>
              <a:ext uri="{FF2B5EF4-FFF2-40B4-BE49-F238E27FC236}">
                <a16:creationId xmlns:a16="http://schemas.microsoft.com/office/drawing/2014/main" id="{766EF7DC-0AD6-4B0D-BDE1-BC4E3EA304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37900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8" name="Straight Connector 115">
            <a:extLst>
              <a:ext uri="{FF2B5EF4-FFF2-40B4-BE49-F238E27FC236}">
                <a16:creationId xmlns:a16="http://schemas.microsoft.com/office/drawing/2014/main" id="{53F134F4-B0F4-4AC6-8A55-3337D6D94CE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91433" y="677333"/>
            <a:ext cx="0" cy="51498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EDEB7349-6252-4635-8914-454D0F495267}"/>
              </a:ext>
            </a:extLst>
          </p:cNvPr>
          <p:cNvSpPr/>
          <p:nvPr/>
        </p:nvSpPr>
        <p:spPr bwMode="auto">
          <a:xfrm>
            <a:off x="8384119" y="4534013"/>
            <a:ext cx="1102784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7A9608B-1A8A-4731-8F81-569823AC6ED9}"/>
              </a:ext>
            </a:extLst>
          </p:cNvPr>
          <p:cNvSpPr/>
          <p:nvPr/>
        </p:nvSpPr>
        <p:spPr bwMode="auto">
          <a:xfrm>
            <a:off x="6760634" y="5295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BC32DA0-C304-4D4B-8C4F-75EF36BD5546}"/>
              </a:ext>
            </a:extLst>
          </p:cNvPr>
          <p:cNvSpPr/>
          <p:nvPr/>
        </p:nvSpPr>
        <p:spPr bwMode="auto">
          <a:xfrm>
            <a:off x="80434" y="5291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30CB62EC-CF7F-4B03-8B9E-3A9802F9F9BB}"/>
              </a:ext>
            </a:extLst>
          </p:cNvPr>
          <p:cNvSpPr/>
          <p:nvPr/>
        </p:nvSpPr>
        <p:spPr bwMode="auto">
          <a:xfrm>
            <a:off x="3128433" y="5289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6216" name="TextBox 116">
            <a:extLst>
              <a:ext uri="{FF2B5EF4-FFF2-40B4-BE49-F238E27FC236}">
                <a16:creationId xmlns:a16="http://schemas.microsoft.com/office/drawing/2014/main" id="{40A0CEAA-8825-4AA2-86E4-5316D4288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56" y="5238751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00268426-99C7-4CD2-93EC-F4A99EF13EBB}"/>
              </a:ext>
            </a:extLst>
          </p:cNvPr>
          <p:cNvSpPr/>
          <p:nvPr/>
        </p:nvSpPr>
        <p:spPr bwMode="auto">
          <a:xfrm>
            <a:off x="10449984" y="5298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218" name="TextBox 61">
            <a:extLst>
              <a:ext uri="{FF2B5EF4-FFF2-40B4-BE49-F238E27FC236}">
                <a16:creationId xmlns:a16="http://schemas.microsoft.com/office/drawing/2014/main" id="{C9705862-15B1-4017-954A-AAFBCC819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947" y="524933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19" name="TextBox 61">
            <a:extLst>
              <a:ext uri="{FF2B5EF4-FFF2-40B4-BE49-F238E27FC236}">
                <a16:creationId xmlns:a16="http://schemas.microsoft.com/office/drawing/2014/main" id="{977ABDA4-9E46-4EF4-8822-C3737DB8F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5756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52" name="Straight Connector 114">
            <a:extLst>
              <a:ext uri="{FF2B5EF4-FFF2-40B4-BE49-F238E27FC236}">
                <a16:creationId xmlns:a16="http://schemas.microsoft.com/office/drawing/2014/main" id="{1BBEE89B-F8F5-48B7-AD43-9FC7670D5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700" y="3149601"/>
            <a:ext cx="0" cy="23600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14">
            <a:extLst>
              <a:ext uri="{FF2B5EF4-FFF2-40B4-BE49-F238E27FC236}">
                <a16:creationId xmlns:a16="http://schemas.microsoft.com/office/drawing/2014/main" id="{3E615E61-6267-4AA6-9EAE-711D584569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0099" y="3209860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14">
            <a:extLst>
              <a:ext uri="{FF2B5EF4-FFF2-40B4-BE49-F238E27FC236}">
                <a16:creationId xmlns:a16="http://schemas.microsoft.com/office/drawing/2014/main" id="{A7192D92-36AC-4072-BBF7-29A4BACF7C1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08601" y="3107267"/>
            <a:ext cx="14817" cy="23854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14">
            <a:extLst>
              <a:ext uri="{FF2B5EF4-FFF2-40B4-BE49-F238E27FC236}">
                <a16:creationId xmlns:a16="http://schemas.microsoft.com/office/drawing/2014/main" id="{EDD5B8E5-71F1-4F62-8F28-1DD9DCA20E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75500" y="3126317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7AFC16B5-2D31-4B5D-9F4C-57F81836D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8533" y="3109384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14">
            <a:extLst>
              <a:ext uri="{FF2B5EF4-FFF2-40B4-BE49-F238E27FC236}">
                <a16:creationId xmlns:a16="http://schemas.microsoft.com/office/drawing/2014/main" id="{E7CF93F9-7C2D-4EEA-A6F5-11082816FA2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60268" y="3090334"/>
            <a:ext cx="14817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14B29D81-672D-4AF5-8048-364F803563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27167" y="3109384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29" name="TextBox 73">
            <a:extLst>
              <a:ext uri="{FF2B5EF4-FFF2-40B4-BE49-F238E27FC236}">
                <a16:creationId xmlns:a16="http://schemas.microsoft.com/office/drawing/2014/main" id="{507F264C-16FD-4BC4-8DC4-B0F7BF50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4564" y="524933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0" name="TextBox 75">
            <a:extLst>
              <a:ext uri="{FF2B5EF4-FFF2-40B4-BE49-F238E27FC236}">
                <a16:creationId xmlns:a16="http://schemas.microsoft.com/office/drawing/2014/main" id="{1DF38086-1483-4EF1-BA38-11A9ABA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5680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1" name="TextBox 77">
            <a:extLst>
              <a:ext uri="{FF2B5EF4-FFF2-40B4-BE49-F238E27FC236}">
                <a16:creationId xmlns:a16="http://schemas.microsoft.com/office/drawing/2014/main" id="{C25C2B42-ACDE-42B1-9BB8-6C606E27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0772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2" name="TextBox 71">
            <a:extLst>
              <a:ext uri="{FF2B5EF4-FFF2-40B4-BE49-F238E27FC236}">
                <a16:creationId xmlns:a16="http://schemas.microsoft.com/office/drawing/2014/main" id="{8ADECC2D-9634-40C1-BBFB-0EBC0BADE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1697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3" name="TextBox 67">
            <a:extLst>
              <a:ext uri="{FF2B5EF4-FFF2-40B4-BE49-F238E27FC236}">
                <a16:creationId xmlns:a16="http://schemas.microsoft.com/office/drawing/2014/main" id="{AF968ED5-4271-4901-9EFA-5E8B733E0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514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4" name="TextBox 65">
            <a:extLst>
              <a:ext uri="{FF2B5EF4-FFF2-40B4-BE49-F238E27FC236}">
                <a16:creationId xmlns:a16="http://schemas.microsoft.com/office/drawing/2014/main" id="{6820776C-D970-40F6-A632-1B18DBC65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8963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11367E87-3DB5-4FA2-B81E-ACBD2CEC1B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1184" y="3168651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36" name="TextBox 63">
            <a:extLst>
              <a:ext uri="{FF2B5EF4-FFF2-40B4-BE49-F238E27FC236}">
                <a16:creationId xmlns:a16="http://schemas.microsoft.com/office/drawing/2014/main" id="{07CF0CA8-29AD-414A-B5BF-1B2965A6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3397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08A72F16-A77B-468C-B936-DC84EB7205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99268" y="3149601"/>
            <a:ext cx="14817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Chevron 60">
            <a:extLst>
              <a:ext uri="{FF2B5EF4-FFF2-40B4-BE49-F238E27FC236}">
                <a16:creationId xmlns:a16="http://schemas.microsoft.com/office/drawing/2014/main" id="{618E6F4A-0424-4939-945C-504A050115A2}"/>
              </a:ext>
            </a:extLst>
          </p:cNvPr>
          <p:cNvSpPr/>
          <p:nvPr/>
        </p:nvSpPr>
        <p:spPr bwMode="auto">
          <a:xfrm>
            <a:off x="3100919" y="4534013"/>
            <a:ext cx="5467352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          80%</a:t>
            </a:r>
          </a:p>
        </p:txBody>
      </p:sp>
      <p:sp>
        <p:nvSpPr>
          <p:cNvPr id="101" name="Rectangle 3">
            <a:extLst>
              <a:ext uri="{FF2B5EF4-FFF2-40B4-BE49-F238E27FC236}">
                <a16:creationId xmlns:a16="http://schemas.microsoft.com/office/drawing/2014/main" id="{F8BDD482-A98F-4FB1-A08F-560C5C56A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23" y="5716402"/>
            <a:ext cx="1114659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2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SA1 Rel-19 calendar:</a:t>
            </a:r>
            <a:r>
              <a:rPr kumimoji="0" lang="en-GB" altLang="nl-NL" sz="20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000" dirty="0"/>
              <a:t>Rel-18 deadlines have a 7-TSG shift compared to Rel-17. So, if we do the same …</a:t>
            </a:r>
            <a:r>
              <a:rPr kumimoji="0" lang="en-GB" altLang="nl-NL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:</a:t>
            </a:r>
            <a:endParaRPr kumimoji="0" lang="nl-NL" altLang="nl-NL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Stage 1 80% is TSG#100</a:t>
            </a:r>
            <a:r>
              <a:rPr kumimoji="0" lang="en-GB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(June 2023)</a:t>
            </a:r>
            <a:endParaRPr kumimoji="0" lang="nl-NL" altLang="nl-NL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NL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Stage 1 100 % is TSG#101</a:t>
            </a:r>
            <a:r>
              <a:rPr kumimoji="0" lang="en-GB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(Sep 2023)</a:t>
            </a:r>
            <a:endParaRPr kumimoji="0" lang="en-GB" altLang="nl-NL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85076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7F9E0-8802-47D1-AD5B-B311B8573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24BF3-2AC6-4E02-A63E-5922A6C2A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8123"/>
            <a:ext cx="10515600" cy="5004752"/>
          </a:xfrm>
        </p:spPr>
        <p:txBody>
          <a:bodyPr>
            <a:normAutofit fontScale="92500" lnSpcReduction="20000"/>
          </a:bodyPr>
          <a:lstStyle/>
          <a:p>
            <a:r>
              <a:rPr lang="en-US" sz="3200" dirty="0"/>
              <a:t>Many companies approach me with concerns about our way of agreeing studies (one per one, no complete vision of the release).</a:t>
            </a:r>
          </a:p>
          <a:p>
            <a:r>
              <a:rPr lang="en-US" sz="3200" dirty="0"/>
              <a:t>Possible new system (inspired in other group).</a:t>
            </a:r>
          </a:p>
          <a:p>
            <a:pPr lvl="1"/>
            <a:r>
              <a:rPr lang="en-US" sz="2800" dirty="0"/>
              <a:t>Window of “officially” presenting studies (2 meetings)</a:t>
            </a:r>
          </a:p>
          <a:p>
            <a:pPr lvl="2"/>
            <a:r>
              <a:rPr lang="en-US" sz="2400" dirty="0"/>
              <a:t>SA1#96e (Nov) and SA1#97e (Feb) Meetings</a:t>
            </a:r>
          </a:p>
          <a:p>
            <a:pPr lvl="1"/>
            <a:r>
              <a:rPr lang="en-US" sz="2800" dirty="0"/>
              <a:t>Window of agreeing studies (2 meetings)</a:t>
            </a:r>
          </a:p>
          <a:p>
            <a:pPr lvl="2"/>
            <a:r>
              <a:rPr lang="en-US" sz="2400" dirty="0"/>
              <a:t>SA1#97 (Feb) and SA1 #98e (May)</a:t>
            </a:r>
          </a:p>
          <a:p>
            <a:pPr lvl="1"/>
            <a:r>
              <a:rPr lang="en-US" sz="2800" dirty="0"/>
              <a:t>Exceptions may be possible (if consensus in SA1)</a:t>
            </a:r>
          </a:p>
          <a:p>
            <a:r>
              <a:rPr lang="en-US" sz="3200" dirty="0"/>
              <a:t>If needed:</a:t>
            </a:r>
          </a:p>
          <a:p>
            <a:pPr lvl="1"/>
            <a:r>
              <a:rPr lang="en-US" sz="2800" dirty="0"/>
              <a:t> prioritization process like in SA. (Ad-hoc short meeting)</a:t>
            </a:r>
          </a:p>
          <a:p>
            <a:pPr lvl="1"/>
            <a:r>
              <a:rPr lang="en-US" sz="2800" dirty="0"/>
              <a:t>Ad-hoc meeting to finish some studies (Q4 2022 or Q1 2023)</a:t>
            </a:r>
          </a:p>
          <a:p>
            <a:r>
              <a:rPr lang="en-US" sz="3200" dirty="0"/>
              <a:t>Indicative number of SIDs for Rel-19 = </a:t>
            </a:r>
            <a:r>
              <a:rPr lang="en-US" sz="3200" b="1" dirty="0"/>
              <a:t>12 study items</a:t>
            </a:r>
          </a:p>
        </p:txBody>
      </p:sp>
    </p:spTree>
    <p:extLst>
      <p:ext uri="{BB962C8B-B14F-4D97-AF65-F5344CB8AC3E}">
        <p14:creationId xmlns:p14="http://schemas.microsoft.com/office/powerpoint/2010/main" val="2057671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7AFC16B5-2D31-4B5D-9F4C-57F81836D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8533" y="3109384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46" name="Straight Connector 114">
            <a:extLst>
              <a:ext uri="{FF2B5EF4-FFF2-40B4-BE49-F238E27FC236}">
                <a16:creationId xmlns:a16="http://schemas.microsoft.com/office/drawing/2014/main" id="{E00687D2-1BE2-407D-8C7A-38709E908E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88217" y="762000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3571475F-6F60-401C-B20B-64FA0466DBA6}"/>
              </a:ext>
            </a:extLst>
          </p:cNvPr>
          <p:cNvSpPr/>
          <p:nvPr/>
        </p:nvSpPr>
        <p:spPr bwMode="auto">
          <a:xfrm>
            <a:off x="2595594" y="3299314"/>
            <a:ext cx="2149493" cy="27942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1067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468AC58-CB79-4176-95F6-00472EE6F367}"/>
              </a:ext>
            </a:extLst>
          </p:cNvPr>
          <p:cNvSpPr/>
          <p:nvPr/>
        </p:nvSpPr>
        <p:spPr bwMode="auto">
          <a:xfrm>
            <a:off x="6726767" y="723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49" name="Straight Connector 70">
            <a:extLst>
              <a:ext uri="{FF2B5EF4-FFF2-40B4-BE49-F238E27FC236}">
                <a16:creationId xmlns:a16="http://schemas.microsoft.com/office/drawing/2014/main" id="{0CFF3285-9BDB-4C4C-9DC9-8329AF247AD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641167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0" name="TextBox 71">
            <a:extLst>
              <a:ext uri="{FF2B5EF4-FFF2-40B4-BE49-F238E27FC236}">
                <a16:creationId xmlns:a16="http://schemas.microsoft.com/office/drawing/2014/main" id="{7D76DA8F-2041-41B8-B1BC-21271EBC0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6273" y="7069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1" name="Straight Connector 72">
            <a:extLst>
              <a:ext uri="{FF2B5EF4-FFF2-40B4-BE49-F238E27FC236}">
                <a16:creationId xmlns:a16="http://schemas.microsoft.com/office/drawing/2014/main" id="{D4F33419-5609-4D3D-B5ED-B28F1EED8C5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76734" y="71543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2" name="TextBox 73">
            <a:extLst>
              <a:ext uri="{FF2B5EF4-FFF2-40B4-BE49-F238E27FC236}">
                <a16:creationId xmlns:a16="http://schemas.microsoft.com/office/drawing/2014/main" id="{A52681F5-8402-45BE-B91D-D9E3E139F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8364" y="694267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3" name="Straight Connector 74">
            <a:extLst>
              <a:ext uri="{FF2B5EF4-FFF2-40B4-BE49-F238E27FC236}">
                <a16:creationId xmlns:a16="http://schemas.microsoft.com/office/drawing/2014/main" id="{0D8327DA-0F07-4BD4-AB90-70D808BDFE2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505951" y="71543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TextBox 75">
            <a:extLst>
              <a:ext uri="{FF2B5EF4-FFF2-40B4-BE49-F238E27FC236}">
                <a16:creationId xmlns:a16="http://schemas.microsoft.com/office/drawing/2014/main" id="{DEC17E2A-FD58-4860-A0B2-D006A159D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0280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TextBox 77">
            <a:extLst>
              <a:ext uri="{FF2B5EF4-FFF2-40B4-BE49-F238E27FC236}">
                <a16:creationId xmlns:a16="http://schemas.microsoft.com/office/drawing/2014/main" id="{97837A38-3AA9-4DB5-93CE-C20DB3876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0705" y="6985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E3DFF41-1D5C-4E2D-9F55-2D3F677490BF}"/>
              </a:ext>
            </a:extLst>
          </p:cNvPr>
          <p:cNvSpPr/>
          <p:nvPr/>
        </p:nvSpPr>
        <p:spPr bwMode="auto">
          <a:xfrm>
            <a:off x="46567" y="719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57" name="Straight Connector 81">
            <a:extLst>
              <a:ext uri="{FF2B5EF4-FFF2-40B4-BE49-F238E27FC236}">
                <a16:creationId xmlns:a16="http://schemas.microsoft.com/office/drawing/2014/main" id="{E5045667-F25D-4C5D-ADA9-DC443D64062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1585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8" name="TextBox 82">
            <a:extLst>
              <a:ext uri="{FF2B5EF4-FFF2-40B4-BE49-F238E27FC236}">
                <a16:creationId xmlns:a16="http://schemas.microsoft.com/office/drawing/2014/main" id="{FF86C186-7BDA-4C04-9DC8-8200D9762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06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59" name="Straight Connector 83">
            <a:extLst>
              <a:ext uri="{FF2B5EF4-FFF2-40B4-BE49-F238E27FC236}">
                <a16:creationId xmlns:a16="http://schemas.microsoft.com/office/drawing/2014/main" id="{7D868F16-BCBA-40B9-9ECA-6EA11C0F830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27151" y="719667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84">
            <a:extLst>
              <a:ext uri="{FF2B5EF4-FFF2-40B4-BE49-F238E27FC236}">
                <a16:creationId xmlns:a16="http://schemas.microsoft.com/office/drawing/2014/main" id="{E25925F4-469F-4774-95BD-99B966B61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0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1" name="Straight Connector 85">
            <a:extLst>
              <a:ext uri="{FF2B5EF4-FFF2-40B4-BE49-F238E27FC236}">
                <a16:creationId xmlns:a16="http://schemas.microsoft.com/office/drawing/2014/main" id="{A2421AA1-1C6B-467A-909B-7834CCCD7B8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54251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2" name="TextBox 86">
            <a:extLst>
              <a:ext uri="{FF2B5EF4-FFF2-40B4-BE49-F238E27FC236}">
                <a16:creationId xmlns:a16="http://schemas.microsoft.com/office/drawing/2014/main" id="{C4EC9C09-58A0-43C2-80D6-A1D306420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230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3" name="Straight Connector 87">
            <a:extLst>
              <a:ext uri="{FF2B5EF4-FFF2-40B4-BE49-F238E27FC236}">
                <a16:creationId xmlns:a16="http://schemas.microsoft.com/office/drawing/2014/main" id="{D46461FF-6626-4191-86AA-55529A1F524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90334" y="7196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4" name="TextBox 88">
            <a:extLst>
              <a:ext uri="{FF2B5EF4-FFF2-40B4-BE49-F238E27FC236}">
                <a16:creationId xmlns:a16="http://schemas.microsoft.com/office/drawing/2014/main" id="{A34EE0EA-B5A6-4742-A9D8-CFD5C1C0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1314" y="71966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8210063-46F6-4609-BF7E-31D997BF72CF}"/>
              </a:ext>
            </a:extLst>
          </p:cNvPr>
          <p:cNvSpPr txBox="1"/>
          <p:nvPr/>
        </p:nvSpPr>
        <p:spPr>
          <a:xfrm>
            <a:off x="4548718" y="342900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9F5ACA3-CA37-475A-9B06-082933C6A36E}"/>
              </a:ext>
            </a:extLst>
          </p:cNvPr>
          <p:cNvSpPr/>
          <p:nvPr/>
        </p:nvSpPr>
        <p:spPr bwMode="auto">
          <a:xfrm>
            <a:off x="3094567" y="717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67" name="Straight Connector 48">
            <a:extLst>
              <a:ext uri="{FF2B5EF4-FFF2-40B4-BE49-F238E27FC236}">
                <a16:creationId xmlns:a16="http://schemas.microsoft.com/office/drawing/2014/main" id="{90190A97-DAC5-4BC8-8B92-B2A099B8CAF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015318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8" name="TextBox 61">
            <a:extLst>
              <a:ext uri="{FF2B5EF4-FFF2-40B4-BE49-F238E27FC236}">
                <a16:creationId xmlns:a16="http://schemas.microsoft.com/office/drawing/2014/main" id="{F5CE9AAA-FC2B-493E-9A72-E8C471EE0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629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69" name="Straight Connector 62">
            <a:extLst>
              <a:ext uri="{FF2B5EF4-FFF2-40B4-BE49-F238E27FC236}">
                <a16:creationId xmlns:a16="http://schemas.microsoft.com/office/drawing/2014/main" id="{80D3179A-E861-43D6-956E-751A4ACEC33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50885" y="717551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TextBox 63">
            <a:extLst>
              <a:ext uri="{FF2B5EF4-FFF2-40B4-BE49-F238E27FC236}">
                <a16:creationId xmlns:a16="http://schemas.microsoft.com/office/drawing/2014/main" id="{CE275F22-6709-4157-9551-411C4886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18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1" name="Straight Connector 64">
            <a:extLst>
              <a:ext uri="{FF2B5EF4-FFF2-40B4-BE49-F238E27FC236}">
                <a16:creationId xmlns:a16="http://schemas.microsoft.com/office/drawing/2014/main" id="{798D3564-BED3-467E-8EFC-4C742D3932F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80100" y="717551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2" name="TextBox 65">
            <a:extLst>
              <a:ext uri="{FF2B5EF4-FFF2-40B4-BE49-F238E27FC236}">
                <a16:creationId xmlns:a16="http://schemas.microsoft.com/office/drawing/2014/main" id="{EE050651-18BC-4386-AA7D-4908FD1BA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8963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6173" name="Straight Connector 66">
            <a:extLst>
              <a:ext uri="{FF2B5EF4-FFF2-40B4-BE49-F238E27FC236}">
                <a16:creationId xmlns:a16="http://schemas.microsoft.com/office/drawing/2014/main" id="{D81ADF61-9F06-4790-A358-A092BA9C24C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714067" y="71755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4" name="TextBox 67">
            <a:extLst>
              <a:ext uri="{FF2B5EF4-FFF2-40B4-BE49-F238E27FC236}">
                <a16:creationId xmlns:a16="http://schemas.microsoft.com/office/drawing/2014/main" id="{FFFAFAA0-4069-4E65-82BF-6209D851C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047" y="717551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F2DC2A7-343D-4114-9C84-155B5FE89E9A}"/>
              </a:ext>
            </a:extLst>
          </p:cNvPr>
          <p:cNvSpPr txBox="1"/>
          <p:nvPr/>
        </p:nvSpPr>
        <p:spPr>
          <a:xfrm>
            <a:off x="1035051" y="345017"/>
            <a:ext cx="9969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76" name="TextBox 116">
            <a:extLst>
              <a:ext uri="{FF2B5EF4-FFF2-40B4-BE49-F238E27FC236}">
                <a16:creationId xmlns:a16="http://schemas.microsoft.com/office/drawing/2014/main" id="{4BA74E54-2AE7-4B15-A660-71FC98ED3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00" y="368300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TextBox 112">
            <a:extLst>
              <a:ext uri="{FF2B5EF4-FFF2-40B4-BE49-F238E27FC236}">
                <a16:creationId xmlns:a16="http://schemas.microsoft.com/office/drawing/2014/main" id="{D8E9689A-11A8-4DEF-998D-09805BC27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9690" y="1071033"/>
            <a:ext cx="156805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867" i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D2FC0C0-E8B5-4A48-A429-EB87AFDE2D65}"/>
              </a:ext>
            </a:extLst>
          </p:cNvPr>
          <p:cNvSpPr/>
          <p:nvPr/>
        </p:nvSpPr>
        <p:spPr bwMode="auto">
          <a:xfrm>
            <a:off x="10416117" y="726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79" name="Straight Connector 48">
            <a:extLst>
              <a:ext uri="{FF2B5EF4-FFF2-40B4-BE49-F238E27FC236}">
                <a16:creationId xmlns:a16="http://schemas.microsoft.com/office/drawing/2014/main" id="{ACC8490D-03DE-4F30-9113-9C1D3A601E4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137901" y="681567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0" name="TextBox 61">
            <a:extLst>
              <a:ext uri="{FF2B5EF4-FFF2-40B4-BE49-F238E27FC236}">
                <a16:creationId xmlns:a16="http://schemas.microsoft.com/office/drawing/2014/main" id="{E89A5F2D-7176-410A-AA16-FE0289234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2123" y="704851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88A45E5-80B0-4F6E-89CC-D768B7D7E87D}"/>
              </a:ext>
            </a:extLst>
          </p:cNvPr>
          <p:cNvSpPr txBox="1"/>
          <p:nvPr/>
        </p:nvSpPr>
        <p:spPr>
          <a:xfrm>
            <a:off x="8324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6182" name="Straight Connector 76">
            <a:extLst>
              <a:ext uri="{FF2B5EF4-FFF2-40B4-BE49-F238E27FC236}">
                <a16:creationId xmlns:a16="http://schemas.microsoft.com/office/drawing/2014/main" id="{9F15E843-1131-4963-BE4F-BFFB83FBA3E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90717" y="715434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83" name="Chevron 60">
            <a:extLst>
              <a:ext uri="{FF2B5EF4-FFF2-40B4-BE49-F238E27FC236}">
                <a16:creationId xmlns:a16="http://schemas.microsoft.com/office/drawing/2014/main" id="{B5FB0C0F-ECF9-4ED4-8457-E4AF1183D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8" y="1132418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 dirty="0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6184" name="Chevron 60">
            <a:extLst>
              <a:ext uri="{FF2B5EF4-FFF2-40B4-BE49-F238E27FC236}">
                <a16:creationId xmlns:a16="http://schemas.microsoft.com/office/drawing/2014/main" id="{88798212-8E45-4E7A-9BF0-400256D8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6734" y="1136651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185" name="TextBox 61">
            <a:extLst>
              <a:ext uri="{FF2B5EF4-FFF2-40B4-BE49-F238E27FC236}">
                <a16:creationId xmlns:a16="http://schemas.microsoft.com/office/drawing/2014/main" id="{1E86E16B-6853-4A67-8601-569A647B2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5072" y="700618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2736CF3B-7493-4F54-8692-F7B2230A3DA0}"/>
              </a:ext>
            </a:extLst>
          </p:cNvPr>
          <p:cNvSpPr txBox="1"/>
          <p:nvPr/>
        </p:nvSpPr>
        <p:spPr>
          <a:xfrm>
            <a:off x="11245852" y="33443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Chevron 79">
            <a:extLst>
              <a:ext uri="{FF2B5EF4-FFF2-40B4-BE49-F238E27FC236}">
                <a16:creationId xmlns:a16="http://schemas.microsoft.com/office/drawing/2014/main" id="{C122FFF3-5E71-4DA9-AC4A-7E42F051F1C3}"/>
              </a:ext>
            </a:extLst>
          </p:cNvPr>
          <p:cNvSpPr/>
          <p:nvPr/>
        </p:nvSpPr>
        <p:spPr bwMode="auto">
          <a:xfrm>
            <a:off x="891117" y="1496484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188" name="Chevron 79">
            <a:extLst>
              <a:ext uri="{FF2B5EF4-FFF2-40B4-BE49-F238E27FC236}">
                <a16:creationId xmlns:a16="http://schemas.microsoft.com/office/drawing/2014/main" id="{0D43668B-66BF-4B03-8F8F-C04AE5FB6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5018" y="2230967"/>
            <a:ext cx="4955116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00" i="1" dirty="0">
                <a:cs typeface="Arial" panose="020B0604020202020204" pitchFamily="34" charset="0"/>
              </a:rPr>
              <a:t>(RAN2/3/4core</a:t>
            </a:r>
            <a:r>
              <a:rPr lang="fr-FR" altLang="en-US" sz="1050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6189" name="Chevron 60">
            <a:extLst>
              <a:ext uri="{FF2B5EF4-FFF2-40B4-BE49-F238E27FC236}">
                <a16:creationId xmlns:a16="http://schemas.microsoft.com/office/drawing/2014/main" id="{2503D1F1-E3CE-4604-91F6-32F04BE0A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685" y="1871134"/>
            <a:ext cx="4421716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6190" name="Chevron 73">
            <a:extLst>
              <a:ext uri="{FF2B5EF4-FFF2-40B4-BE49-F238E27FC236}">
                <a16:creationId xmlns:a16="http://schemas.microsoft.com/office/drawing/2014/main" id="{9357BE74-5D04-4040-9F33-834A395CC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6567" y="1871134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1" name="Chevron 73">
            <a:extLst>
              <a:ext uri="{FF2B5EF4-FFF2-40B4-BE49-F238E27FC236}">
                <a16:creationId xmlns:a16="http://schemas.microsoft.com/office/drawing/2014/main" id="{92AB2E2F-DBEE-459B-8CBE-97DF3B4A9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918" y="2230967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2" name="Chevron 73">
            <a:extLst>
              <a:ext uri="{FF2B5EF4-FFF2-40B4-BE49-F238E27FC236}">
                <a16:creationId xmlns:a16="http://schemas.microsoft.com/office/drawing/2014/main" id="{7866D3E8-2BAC-4862-8E7B-6743261FE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1685" y="2609851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6193" name="Chevron 58">
            <a:extLst>
              <a:ext uri="{FF2B5EF4-FFF2-40B4-BE49-F238E27FC236}">
                <a16:creationId xmlns:a16="http://schemas.microsoft.com/office/drawing/2014/main" id="{5BEDD88D-FAA8-4259-ABB9-42219E700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084" y="2616201"/>
            <a:ext cx="3706283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6194" name="Straight Connector 97">
            <a:extLst>
              <a:ext uri="{FF2B5EF4-FFF2-40B4-BE49-F238E27FC236}">
                <a16:creationId xmlns:a16="http://schemas.microsoft.com/office/drawing/2014/main" id="{C6F3CE5D-1F6E-4816-8CEF-BC74E45DE5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85" y="3041651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95" name="TextBox 112">
            <a:extLst>
              <a:ext uri="{FF2B5EF4-FFF2-40B4-BE49-F238E27FC236}">
                <a16:creationId xmlns:a16="http://schemas.microsoft.com/office/drawing/2014/main" id="{08205707-FB4B-4A15-8C66-9EDBDA664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713" y="3175001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6196" name="Straight Connector 114">
            <a:extLst>
              <a:ext uri="{FF2B5EF4-FFF2-40B4-BE49-F238E27FC236}">
                <a16:creationId xmlns:a16="http://schemas.microsoft.com/office/drawing/2014/main" id="{F4E968FE-4FA4-4525-A6B6-D28969925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584" y="770467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7" name="Straight Connector 114">
            <a:extLst>
              <a:ext uri="{FF2B5EF4-FFF2-40B4-BE49-F238E27FC236}">
                <a16:creationId xmlns:a16="http://schemas.microsoft.com/office/drawing/2014/main" id="{1A2DEAAB-50FA-4ED4-829C-EAEFA1753B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7733" y="757767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8" name="Straight Connector 114">
            <a:extLst>
              <a:ext uri="{FF2B5EF4-FFF2-40B4-BE49-F238E27FC236}">
                <a16:creationId xmlns:a16="http://schemas.microsoft.com/office/drawing/2014/main" id="{98B72C8A-EE15-4072-AB0D-D609970163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53918" y="994611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99" name="Straight Connector 115">
            <a:extLst>
              <a:ext uri="{FF2B5EF4-FFF2-40B4-BE49-F238E27FC236}">
                <a16:creationId xmlns:a16="http://schemas.microsoft.com/office/drawing/2014/main" id="{CE41FC8B-C8B2-480F-B017-2C604BAB04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05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0" name="Straight Connector 114">
            <a:extLst>
              <a:ext uri="{FF2B5EF4-FFF2-40B4-BE49-F238E27FC236}">
                <a16:creationId xmlns:a16="http://schemas.microsoft.com/office/drawing/2014/main" id="{0208515C-40B4-4622-9C48-9CBC16F99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805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1" name="Straight Connector 114">
            <a:extLst>
              <a:ext uri="{FF2B5EF4-FFF2-40B4-BE49-F238E27FC236}">
                <a16:creationId xmlns:a16="http://schemas.microsoft.com/office/drawing/2014/main" id="{661E424B-50E8-417A-A8BB-26FA7D8EB4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4233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2" name="Straight Connector 114">
            <a:extLst>
              <a:ext uri="{FF2B5EF4-FFF2-40B4-BE49-F238E27FC236}">
                <a16:creationId xmlns:a16="http://schemas.microsoft.com/office/drawing/2014/main" id="{BF88749B-5393-4B85-B43D-28A47BB3BC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451" y="759885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3" name="Straight Connector 114">
            <a:extLst>
              <a:ext uri="{FF2B5EF4-FFF2-40B4-BE49-F238E27FC236}">
                <a16:creationId xmlns:a16="http://schemas.microsoft.com/office/drawing/2014/main" id="{2DBD39E8-6976-45A3-81C9-CBE30FD6D9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27600" y="762000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4" name="Straight Connector 114">
            <a:extLst>
              <a:ext uri="{FF2B5EF4-FFF2-40B4-BE49-F238E27FC236}">
                <a16:creationId xmlns:a16="http://schemas.microsoft.com/office/drawing/2014/main" id="{73E1F26A-C406-4340-AF87-59032B8A04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90684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5" name="Straight Connector 114">
            <a:extLst>
              <a:ext uri="{FF2B5EF4-FFF2-40B4-BE49-F238E27FC236}">
                <a16:creationId xmlns:a16="http://schemas.microsoft.com/office/drawing/2014/main" id="{CFA62269-333A-41B4-8374-50C80CDC73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1217" y="721785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6" name="Straight Connector 114">
            <a:extLst>
              <a:ext uri="{FF2B5EF4-FFF2-40B4-BE49-F238E27FC236}">
                <a16:creationId xmlns:a16="http://schemas.microsoft.com/office/drawing/2014/main" id="{BAEAF0A1-F46A-4E63-A0B5-B13AD8252C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97067" y="819151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7" name="Straight Connector 114">
            <a:extLst>
              <a:ext uri="{FF2B5EF4-FFF2-40B4-BE49-F238E27FC236}">
                <a16:creationId xmlns:a16="http://schemas.microsoft.com/office/drawing/2014/main" id="{766EF7DC-0AD6-4B0D-BDE1-BC4E3EA304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37900" y="751418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08" name="Straight Connector 115">
            <a:extLst>
              <a:ext uri="{FF2B5EF4-FFF2-40B4-BE49-F238E27FC236}">
                <a16:creationId xmlns:a16="http://schemas.microsoft.com/office/drawing/2014/main" id="{53F134F4-B0F4-4AC6-8A55-3337D6D94CE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91433" y="677333"/>
            <a:ext cx="0" cy="514985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EDEB7349-6252-4635-8914-454D0F495267}"/>
              </a:ext>
            </a:extLst>
          </p:cNvPr>
          <p:cNvSpPr/>
          <p:nvPr/>
        </p:nvSpPr>
        <p:spPr bwMode="auto">
          <a:xfrm>
            <a:off x="8384119" y="4534013"/>
            <a:ext cx="1102784" cy="338554"/>
          </a:xfrm>
          <a:prstGeom prst="chevron">
            <a:avLst/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7A9608B-1A8A-4731-8F81-569823AC6ED9}"/>
              </a:ext>
            </a:extLst>
          </p:cNvPr>
          <p:cNvSpPr/>
          <p:nvPr/>
        </p:nvSpPr>
        <p:spPr bwMode="auto">
          <a:xfrm>
            <a:off x="6760634" y="5295901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BC32DA0-C304-4D4B-8C4F-75EF36BD5546}"/>
              </a:ext>
            </a:extLst>
          </p:cNvPr>
          <p:cNvSpPr/>
          <p:nvPr/>
        </p:nvSpPr>
        <p:spPr bwMode="auto">
          <a:xfrm>
            <a:off x="80434" y="5291668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30CB62EC-CF7F-4B03-8B9E-3A9802F9F9BB}"/>
              </a:ext>
            </a:extLst>
          </p:cNvPr>
          <p:cNvSpPr/>
          <p:nvPr/>
        </p:nvSpPr>
        <p:spPr bwMode="auto">
          <a:xfrm>
            <a:off x="3128433" y="5289551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6216" name="TextBox 116">
            <a:extLst>
              <a:ext uri="{FF2B5EF4-FFF2-40B4-BE49-F238E27FC236}">
                <a16:creationId xmlns:a16="http://schemas.microsoft.com/office/drawing/2014/main" id="{40A0CEAA-8825-4AA2-86E4-5316D4288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56" y="5238751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00268426-99C7-4CD2-93EC-F4A99EF13EBB}"/>
              </a:ext>
            </a:extLst>
          </p:cNvPr>
          <p:cNvSpPr/>
          <p:nvPr/>
        </p:nvSpPr>
        <p:spPr bwMode="auto">
          <a:xfrm>
            <a:off x="10449984" y="5298017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6218" name="TextBox 61">
            <a:extLst>
              <a:ext uri="{FF2B5EF4-FFF2-40B4-BE49-F238E27FC236}">
                <a16:creationId xmlns:a16="http://schemas.microsoft.com/office/drawing/2014/main" id="{C9705862-15B1-4017-954A-AAFBCC819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947" y="524933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19" name="TextBox 61">
            <a:extLst>
              <a:ext uri="{FF2B5EF4-FFF2-40B4-BE49-F238E27FC236}">
                <a16:creationId xmlns:a16="http://schemas.microsoft.com/office/drawing/2014/main" id="{977ABDA4-9E46-4EF4-8822-C3737DB8F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5756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20" name="TextBox 65">
            <a:extLst>
              <a:ext uri="{FF2B5EF4-FFF2-40B4-BE49-F238E27FC236}">
                <a16:creationId xmlns:a16="http://schemas.microsoft.com/office/drawing/2014/main" id="{AD62005E-2890-439A-A126-D789F1531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0982" y="5777926"/>
            <a:ext cx="36150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98bis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i="1" dirty="0">
                <a:solidFill>
                  <a:srgbClr val="000000"/>
                </a:solidFill>
                <a:latin typeface="Arial" panose="020B0604020202020204" pitchFamily="34" charset="0"/>
              </a:rPr>
              <a:t>= ad-hoc on prioritisation if needed</a:t>
            </a:r>
            <a:endParaRPr lang="en-GB" altLang="en-US" sz="1333" b="1" i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52" name="Straight Connector 114">
            <a:extLst>
              <a:ext uri="{FF2B5EF4-FFF2-40B4-BE49-F238E27FC236}">
                <a16:creationId xmlns:a16="http://schemas.microsoft.com/office/drawing/2014/main" id="{1BBEE89B-F8F5-48B7-AD43-9FC7670D5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700" y="3149601"/>
            <a:ext cx="0" cy="2360084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Straight Connector 114">
            <a:extLst>
              <a:ext uri="{FF2B5EF4-FFF2-40B4-BE49-F238E27FC236}">
                <a16:creationId xmlns:a16="http://schemas.microsoft.com/office/drawing/2014/main" id="{1ADDA3E2-8C98-4426-92BE-F2C421C252A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5918" y="3158067"/>
            <a:ext cx="0" cy="2658533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6" name="Straight Connector 114">
            <a:extLst>
              <a:ext uri="{FF2B5EF4-FFF2-40B4-BE49-F238E27FC236}">
                <a16:creationId xmlns:a16="http://schemas.microsoft.com/office/drawing/2014/main" id="{3E615E61-6267-4AA6-9EAE-711D584569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60099" y="3209860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Straight Connector 114">
            <a:extLst>
              <a:ext uri="{FF2B5EF4-FFF2-40B4-BE49-F238E27FC236}">
                <a16:creationId xmlns:a16="http://schemas.microsoft.com/office/drawing/2014/main" id="{A7192D92-36AC-4072-BBF7-29A4BACF7C1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08601" y="3107267"/>
            <a:ext cx="14817" cy="2385484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Straight Connector 114">
            <a:extLst>
              <a:ext uri="{FF2B5EF4-FFF2-40B4-BE49-F238E27FC236}">
                <a16:creationId xmlns:a16="http://schemas.microsoft.com/office/drawing/2014/main" id="{EDD5B8E5-71F1-4F62-8F28-1DD9DCA20E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75500" y="3126317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0" name="Straight Connector 114">
            <a:extLst>
              <a:ext uri="{FF2B5EF4-FFF2-40B4-BE49-F238E27FC236}">
                <a16:creationId xmlns:a16="http://schemas.microsoft.com/office/drawing/2014/main" id="{E7CF93F9-7C2D-4EEA-A6F5-11082816FA2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60268" y="3090334"/>
            <a:ext cx="14817" cy="2383367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14B29D81-672D-4AF5-8048-364F803563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927167" y="3109384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29" name="TextBox 73">
            <a:extLst>
              <a:ext uri="{FF2B5EF4-FFF2-40B4-BE49-F238E27FC236}">
                <a16:creationId xmlns:a16="http://schemas.microsoft.com/office/drawing/2014/main" id="{507F264C-16FD-4BC4-8DC4-B0F7BF50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4564" y="5249334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0" name="TextBox 75">
            <a:extLst>
              <a:ext uri="{FF2B5EF4-FFF2-40B4-BE49-F238E27FC236}">
                <a16:creationId xmlns:a16="http://schemas.microsoft.com/office/drawing/2014/main" id="{1DF38086-1483-4EF1-BA38-11A9ABA45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5680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1" name="TextBox 77">
            <a:extLst>
              <a:ext uri="{FF2B5EF4-FFF2-40B4-BE49-F238E27FC236}">
                <a16:creationId xmlns:a16="http://schemas.microsoft.com/office/drawing/2014/main" id="{C25C2B42-ACDE-42B1-9BB8-6C606E270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0772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2" name="TextBox 71">
            <a:extLst>
              <a:ext uri="{FF2B5EF4-FFF2-40B4-BE49-F238E27FC236}">
                <a16:creationId xmlns:a16="http://schemas.microsoft.com/office/drawing/2014/main" id="{8ADECC2D-9634-40C1-BBFB-0EBC0BADE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1697" y="5245100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3" name="TextBox 67">
            <a:extLst>
              <a:ext uri="{FF2B5EF4-FFF2-40B4-BE49-F238E27FC236}">
                <a16:creationId xmlns:a16="http://schemas.microsoft.com/office/drawing/2014/main" id="{AF968ED5-4271-4901-9EFA-5E8B733E0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514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234" name="TextBox 65">
            <a:extLst>
              <a:ext uri="{FF2B5EF4-FFF2-40B4-BE49-F238E27FC236}">
                <a16:creationId xmlns:a16="http://schemas.microsoft.com/office/drawing/2014/main" id="{6820776C-D970-40F6-A632-1B18DBC65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8963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11367E87-3DB5-4FA2-B81E-ACBD2CEC1B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1184" y="3168651"/>
            <a:ext cx="0" cy="2360083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36" name="TextBox 63">
            <a:extLst>
              <a:ext uri="{FF2B5EF4-FFF2-40B4-BE49-F238E27FC236}">
                <a16:creationId xmlns:a16="http://schemas.microsoft.com/office/drawing/2014/main" id="{07CF0CA8-29AD-414A-B5BF-1B2965A6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3397" y="524721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08A72F16-A77B-468C-B936-DC84EB72055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99268" y="3149601"/>
            <a:ext cx="14817" cy="2383367"/>
          </a:xfrm>
          <a:prstGeom prst="line">
            <a:avLst/>
          </a:prstGeom>
          <a:ln w="19050"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Chevron 60">
            <a:extLst>
              <a:ext uri="{FF2B5EF4-FFF2-40B4-BE49-F238E27FC236}">
                <a16:creationId xmlns:a16="http://schemas.microsoft.com/office/drawing/2014/main" id="{618E6F4A-0424-4939-945C-504A050115A2}"/>
              </a:ext>
            </a:extLst>
          </p:cNvPr>
          <p:cNvSpPr/>
          <p:nvPr/>
        </p:nvSpPr>
        <p:spPr bwMode="auto">
          <a:xfrm>
            <a:off x="3367617" y="4534014"/>
            <a:ext cx="5200653" cy="338554"/>
          </a:xfrm>
          <a:prstGeom prst="chevron">
            <a:avLst/>
          </a:prstGeom>
          <a:solidFill>
            <a:srgbClr val="00B0F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80%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9242F90-3852-493C-B883-B6C152B3F332}"/>
              </a:ext>
            </a:extLst>
          </p:cNvPr>
          <p:cNvSpPr/>
          <p:nvPr/>
        </p:nvSpPr>
        <p:spPr bwMode="auto">
          <a:xfrm>
            <a:off x="2290235" y="3238501"/>
            <a:ext cx="2709104" cy="1248833"/>
          </a:xfrm>
          <a:prstGeom prst="rect">
            <a:avLst/>
          </a:prstGeom>
          <a:solidFill>
            <a:schemeClr val="bg1">
              <a:lumMod val="85000"/>
              <a:alpha val="5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GB" altLang="en-US" sz="2400" b="1" dirty="0"/>
              <a:t>SA1 Content def. </a:t>
            </a:r>
            <a:endParaRPr lang="fr-FR" sz="1067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5D15AC-DAD0-48B8-8DE6-4C1DB6A4308A}"/>
              </a:ext>
            </a:extLst>
          </p:cNvPr>
          <p:cNvSpPr/>
          <p:nvPr/>
        </p:nvSpPr>
        <p:spPr>
          <a:xfrm>
            <a:off x="2516697" y="3636206"/>
            <a:ext cx="1178671" cy="36509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BA9477-FF8D-4412-88B7-C500CFB1F222}"/>
              </a:ext>
            </a:extLst>
          </p:cNvPr>
          <p:cNvSpPr/>
          <p:nvPr/>
        </p:nvSpPr>
        <p:spPr>
          <a:xfrm>
            <a:off x="92278" y="1055597"/>
            <a:ext cx="11758875" cy="1915582"/>
          </a:xfrm>
          <a:prstGeom prst="rect">
            <a:avLst/>
          </a:prstGeom>
          <a:solidFill>
            <a:schemeClr val="bg1">
              <a:lumMod val="9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TextBox 1">
            <a:extLst>
              <a:ext uri="{FF2B5EF4-FFF2-40B4-BE49-F238E27FC236}">
                <a16:creationId xmlns:a16="http://schemas.microsoft.com/office/drawing/2014/main" id="{74940DEC-B4BC-455E-97B3-92915FEF0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029" y="3626779"/>
            <a:ext cx="1195916" cy="391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altLang="en-US" sz="1200" b="1" dirty="0"/>
              <a:t>SIDs</a:t>
            </a:r>
            <a:br>
              <a:rPr lang="en-GB" altLang="en-US" sz="1200" b="1" dirty="0"/>
            </a:br>
            <a:r>
              <a:rPr lang="en-GB" altLang="en-US" sz="1200" b="1" dirty="0"/>
              <a:t>presentation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5DDB82F-A2B9-472F-99B6-AC59CE241987}"/>
              </a:ext>
            </a:extLst>
          </p:cNvPr>
          <p:cNvSpPr/>
          <p:nvPr/>
        </p:nvSpPr>
        <p:spPr>
          <a:xfrm>
            <a:off x="3416906" y="4053607"/>
            <a:ext cx="1178671" cy="36509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TextBox 94">
            <a:extLst>
              <a:ext uri="{FF2B5EF4-FFF2-40B4-BE49-F238E27FC236}">
                <a16:creationId xmlns:a16="http://schemas.microsoft.com/office/drawing/2014/main" id="{A4426BB7-0AB1-4632-A173-E0D89DA47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220" y="4059267"/>
            <a:ext cx="1009223" cy="391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GB" altLang="en-US" sz="1200" b="1" dirty="0"/>
              <a:t>SIDs</a:t>
            </a:r>
            <a:br>
              <a:rPr lang="en-GB" altLang="en-US" sz="1200" b="1" dirty="0"/>
            </a:br>
            <a:r>
              <a:rPr lang="en-GB" altLang="en-US" sz="1200" b="1" dirty="0"/>
              <a:t>agreement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5183</TotalTime>
  <Words>414</Words>
  <Application>Microsoft Office PowerPoint</Application>
  <PresentationFormat>Widescreen</PresentationFormat>
  <Paragraphs>109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Call SA1 18/10/21 </vt:lpstr>
      <vt:lpstr>PowerPoint Presentation</vt:lpstr>
      <vt:lpstr>PowerPoint Presentation</vt:lpstr>
      <vt:lpstr>PowerPoint Presentation</vt:lpstr>
      <vt:lpstr>Rel-19 content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 leadership 7/10/21</dc:title>
  <dc:creator>Almodovar Chico, J.L. (José)</dc:creator>
  <cp:lastModifiedBy>Almodovar Chico, J.L. (José)</cp:lastModifiedBy>
  <cp:revision>31</cp:revision>
  <dcterms:created xsi:type="dcterms:W3CDTF">2021-10-07T08:51:35Z</dcterms:created>
  <dcterms:modified xsi:type="dcterms:W3CDTF">2021-11-03T13:08:04Z</dcterms:modified>
</cp:coreProperties>
</file>