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11" d="100"/>
          <a:sy n="111" d="100"/>
        </p:scale>
        <p:origin x="1482" y="11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lmodovarchicojl\Desktop\TSGS1_94e_ElectronicMeeting\docs\S1-211368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5GSEI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altLang="zh-CN" dirty="0" smtClean="0">
                <a:solidFill>
                  <a:srgbClr val="FF0000"/>
                </a:solidFill>
              </a:rPr>
              <a:t>5G </a:t>
            </a:r>
            <a:r>
              <a:rPr lang="en-US" altLang="zh-CN" dirty="0">
                <a:solidFill>
                  <a:srgbClr val="FF0000"/>
                </a:solidFill>
              </a:rPr>
              <a:t>Smart Energy and Infrastructure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Xia Xu</a:t>
            </a:r>
            <a:endParaRPr lang="en-US" dirty="0"/>
          </a:p>
          <a:p>
            <a:r>
              <a:rPr lang="en-US" dirty="0" smtClean="0"/>
              <a:t>China Telecom</a:t>
            </a:r>
            <a:endParaRPr lang="en-US" dirty="0"/>
          </a:p>
          <a:p>
            <a:r>
              <a:rPr lang="en-US" dirty="0" smtClean="0"/>
              <a:t>5GSEI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</a:t>
            </a:r>
            <a:r>
              <a:rPr lang="en-GB" altLang="zh-CN" b="1" dirty="0" smtClean="0"/>
              <a:t>211354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7418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altLang="zh-CN" sz="1200" b="1" dirty="0"/>
              <a:t>3GPP TSG-SA WG1 Meeting #</a:t>
            </a:r>
            <a:r>
              <a:rPr lang="en-GB" altLang="zh-CN" sz="1200" b="1" dirty="0" smtClean="0"/>
              <a:t>94e</a:t>
            </a:r>
            <a:endParaRPr lang="en-GB" altLang="zh-CN" sz="1200" b="1" dirty="0"/>
          </a:p>
          <a:p>
            <a:r>
              <a:rPr lang="en-GB" altLang="zh-CN" sz="1200" b="1" dirty="0"/>
              <a:t>Electronic Meeting, 10 – 20 May 2021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</a:t>
            </a:r>
            <a:r>
              <a:rPr lang="en-US" dirty="0" smtClean="0"/>
              <a:t>_5GSEI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5248" y="1196752"/>
            <a:ext cx="9073256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2">
              <a:defRPr/>
            </a:pPr>
            <a:endParaRPr lang="en-US" dirty="0" smtClean="0"/>
          </a:p>
          <a:p>
            <a:pPr lvl="2">
              <a:defRPr/>
            </a:pPr>
            <a:endParaRPr lang="en-US" dirty="0"/>
          </a:p>
          <a:p>
            <a:pPr marL="914400" lvl="2" indent="0">
              <a:buNone/>
              <a:defRPr/>
            </a:pPr>
            <a:endParaRPr lang="en-US" dirty="0"/>
          </a:p>
          <a:p>
            <a:pPr lvl="2">
              <a:defRPr/>
            </a:pPr>
            <a:r>
              <a:rPr lang="en-US" dirty="0" smtClean="0"/>
              <a:t>WID S1-211368 was agreed.</a:t>
            </a:r>
          </a:p>
          <a:p>
            <a:pPr lvl="2">
              <a:defRPr/>
            </a:pPr>
            <a:r>
              <a:rPr lang="en-US" dirty="0" smtClean="0"/>
              <a:t>No new TS, </a:t>
            </a:r>
            <a:r>
              <a:rPr lang="en-GB" dirty="0"/>
              <a:t>t</a:t>
            </a:r>
            <a:r>
              <a:rPr lang="en-GB" altLang="zh-CN" dirty="0" smtClean="0"/>
              <a:t>his </a:t>
            </a:r>
            <a:r>
              <a:rPr lang="en-GB" altLang="zh-CN" dirty="0"/>
              <a:t>work item will further add and update the existing normative standards TS 22.104 and TS 22.261 </a:t>
            </a:r>
            <a:endParaRPr lang="en-US" dirty="0" smtClean="0"/>
          </a:p>
          <a:p>
            <a:pPr>
              <a:defRPr/>
            </a:pPr>
            <a:r>
              <a:rPr lang="en-GB" altLang="zh-CN" dirty="0" smtClean="0"/>
              <a:t>Work/Study </a:t>
            </a:r>
            <a:r>
              <a:rPr lang="en-GB" altLang="zh-CN" dirty="0"/>
              <a:t>Item Completion: </a:t>
            </a:r>
            <a:r>
              <a:rPr lang="en-GB" altLang="zh-CN" dirty="0" smtClean="0"/>
              <a:t>0</a:t>
            </a:r>
            <a:r>
              <a:rPr lang="en-GB" altLang="zh-CN" dirty="0" smtClean="0"/>
              <a:t>%</a:t>
            </a:r>
            <a:endParaRPr lang="en-GB" altLang="zh-CN" dirty="0"/>
          </a:p>
          <a:p>
            <a:pPr>
              <a:defRPr/>
            </a:pPr>
            <a:r>
              <a:rPr lang="en-GB" altLang="zh-CN" dirty="0"/>
              <a:t>Controversial issues</a:t>
            </a:r>
          </a:p>
          <a:p>
            <a:pPr lvl="1">
              <a:defRPr/>
            </a:pPr>
            <a:r>
              <a:rPr lang="en-US" altLang="zh-CN" sz="1400" dirty="0" smtClean="0"/>
              <a:t>NONE</a:t>
            </a:r>
            <a:endParaRPr lang="en-GB" altLang="zh-CN" sz="1400" dirty="0"/>
          </a:p>
          <a:p>
            <a:pPr lvl="2">
              <a:defRPr/>
            </a:pPr>
            <a:endParaRPr lang="en-US" altLang="zh-CN" sz="1600" b="1" dirty="0">
              <a:effectLst/>
              <a:latin typeface="Malgun Gothic" panose="020B0503020000020004" pitchFamily="34" charset="-127"/>
              <a:cs typeface="Malgun Gothic" panose="020B0503020000020004" pitchFamily="34" charset="-127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506690"/>
              </p:ext>
            </p:extLst>
          </p:nvPr>
        </p:nvGraphicFramePr>
        <p:xfrm>
          <a:off x="1259631" y="1916832"/>
          <a:ext cx="5750769" cy="50405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19757">
                  <a:extLst>
                    <a:ext uri="{9D8B030D-6E8A-4147-A177-3AD203B41FA5}">
                      <a16:colId xmlns:a16="http://schemas.microsoft.com/office/drawing/2014/main" val="3323584330"/>
                    </a:ext>
                  </a:extLst>
                </a:gridCol>
                <a:gridCol w="1184677">
                  <a:extLst>
                    <a:ext uri="{9D8B030D-6E8A-4147-A177-3AD203B41FA5}">
                      <a16:colId xmlns:a16="http://schemas.microsoft.com/office/drawing/2014/main" val="2290295286"/>
                    </a:ext>
                  </a:extLst>
                </a:gridCol>
                <a:gridCol w="3746335">
                  <a:extLst>
                    <a:ext uri="{9D8B030D-6E8A-4147-A177-3AD203B41FA5}">
                      <a16:colId xmlns:a16="http://schemas.microsoft.com/office/drawing/2014/main" val="3264002626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3"/>
                        </a:rPr>
                        <a:t>S1-211368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China Telecom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WID on Smart Energy and Infrastructure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920886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FS</a:t>
            </a:r>
            <a:r>
              <a:rPr lang="en-US" altLang="zh-CN" dirty="0" smtClean="0"/>
              <a:t>_5GSEI</a:t>
            </a:r>
            <a:r>
              <a:rPr lang="en-GB" dirty="0" smtClean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altLang="zh-CN" dirty="0"/>
              <a:t>Planning for subsequent meetings</a:t>
            </a:r>
          </a:p>
          <a:p>
            <a:pPr lvl="1">
              <a:defRPr/>
            </a:pPr>
            <a:r>
              <a:rPr lang="en-GB" altLang="zh-CN" dirty="0" smtClean="0"/>
              <a:t>SA1#94e-BIS</a:t>
            </a:r>
            <a:r>
              <a:rPr lang="en-GB" altLang="zh-CN" dirty="0"/>
              <a:t>	(</a:t>
            </a:r>
            <a:r>
              <a:rPr lang="en-GB" altLang="zh-CN" dirty="0" smtClean="0"/>
              <a:t>07/2021</a:t>
            </a:r>
            <a:r>
              <a:rPr lang="en-GB" altLang="zh-CN" dirty="0"/>
              <a:t>): </a:t>
            </a:r>
            <a:r>
              <a:rPr lang="en-GB" altLang="zh-CN" dirty="0" smtClean="0"/>
              <a:t>50%</a:t>
            </a:r>
            <a:endParaRPr lang="en-GB" altLang="zh-CN" dirty="0"/>
          </a:p>
          <a:p>
            <a:pPr lvl="2">
              <a:defRPr/>
            </a:pPr>
            <a:r>
              <a:rPr lang="en-GB" altLang="zh-CN" dirty="0" smtClean="0"/>
              <a:t>Normative works </a:t>
            </a:r>
            <a:r>
              <a:rPr lang="en-GB" altLang="zh-CN" dirty="0"/>
              <a:t>on TS 22.104 and TS </a:t>
            </a:r>
            <a:r>
              <a:rPr lang="en-GB" altLang="zh-CN" dirty="0" smtClean="0"/>
              <a:t>22.261</a:t>
            </a:r>
            <a:endParaRPr lang="en-GB" altLang="zh-CN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341889" cy="782637"/>
          </a:xfrm>
        </p:spPr>
        <p:txBody>
          <a:bodyPr/>
          <a:lstStyle/>
          <a:p>
            <a:r>
              <a:rPr lang="en-GB" altLang="zh-CN" dirty="0" smtClean="0"/>
              <a:t>FS</a:t>
            </a:r>
            <a:r>
              <a:rPr lang="en-US" altLang="zh-CN" dirty="0" smtClean="0"/>
              <a:t>_5GSEI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altLang="zh-CN" sz="2400" dirty="0"/>
              <a:t>Current expected completion dates:</a:t>
            </a:r>
          </a:p>
          <a:p>
            <a:pPr lvl="1">
              <a:defRPr/>
            </a:pPr>
            <a:r>
              <a:rPr lang="en-GB" altLang="zh-CN" sz="2000" dirty="0" smtClean="0"/>
              <a:t>For </a:t>
            </a:r>
            <a:r>
              <a:rPr lang="en-GB" altLang="zh-CN" sz="2000" dirty="0"/>
              <a:t>approval: </a:t>
            </a:r>
            <a:r>
              <a:rPr lang="en-GB" altLang="zh-CN" sz="2000" dirty="0" smtClean="0"/>
              <a:t>SA#94 (12/2021</a:t>
            </a:r>
            <a:r>
              <a:rPr lang="en-GB" altLang="zh-CN" sz="2000" dirty="0"/>
              <a:t>)</a:t>
            </a:r>
          </a:p>
          <a:p>
            <a:pPr>
              <a:defRPr/>
            </a:pPr>
            <a:r>
              <a:rPr lang="en-GB" altLang="zh-CN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FS</a:t>
            </a:r>
            <a:r>
              <a:rPr lang="en-US" altLang="zh-CN" dirty="0" smtClean="0"/>
              <a:t>_5GSEI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SA1#94e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S1-202276 /SP-200574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altLang="zh-CN" sz="2000" dirty="0" smtClean="0"/>
              <a:t>SA1#94e-bis </a:t>
            </a:r>
            <a:r>
              <a:rPr lang="en-GB" altLang="zh-CN" sz="2000" dirty="0"/>
              <a:t>(</a:t>
            </a:r>
            <a:r>
              <a:rPr lang="en-GB" altLang="zh-CN" sz="2000" dirty="0" smtClean="0"/>
              <a:t>07/2021): 50%</a:t>
            </a:r>
            <a:endParaRPr lang="en-GB" altLang="zh-CN" sz="2000" dirty="0" smtClean="0"/>
          </a:p>
          <a:p>
            <a:pPr lvl="1">
              <a:defRPr/>
            </a:pPr>
            <a:r>
              <a:rPr lang="en-GB" altLang="zh-CN" sz="2000" dirty="0" smtClean="0"/>
              <a:t>SA1#95e (08/2020</a:t>
            </a:r>
            <a:r>
              <a:rPr lang="en-GB" altLang="zh-CN" sz="2000" dirty="0"/>
              <a:t>): </a:t>
            </a:r>
            <a:r>
              <a:rPr lang="en-GB" altLang="zh-CN" sz="2000" dirty="0" smtClean="0"/>
              <a:t>80</a:t>
            </a:r>
            <a:r>
              <a:rPr lang="en-GB" altLang="zh-CN" sz="2000" dirty="0" smtClean="0"/>
              <a:t>%</a:t>
            </a:r>
            <a:endParaRPr lang="en-GB" altLang="zh-CN" sz="2000" dirty="0"/>
          </a:p>
          <a:p>
            <a:pPr lvl="1">
              <a:defRPr/>
            </a:pPr>
            <a:r>
              <a:rPr lang="en-GB" altLang="zh-CN" sz="2000" dirty="0" smtClean="0"/>
              <a:t>SA1#96e (11/2021</a:t>
            </a:r>
            <a:r>
              <a:rPr lang="en-GB" altLang="zh-CN" sz="2000" dirty="0" smtClean="0"/>
              <a:t>): </a:t>
            </a:r>
            <a:r>
              <a:rPr lang="en-GB" altLang="zh-CN" sz="2000" dirty="0" smtClean="0"/>
              <a:t>100</a:t>
            </a:r>
            <a:r>
              <a:rPr lang="en-GB" altLang="zh-CN" sz="2000" dirty="0" smtClean="0"/>
              <a:t>%</a:t>
            </a:r>
            <a:endParaRPr lang="en-GB" altLang="zh-CN" sz="2000" dirty="0" smtClean="0"/>
          </a:p>
          <a:p>
            <a:pPr lvl="1">
              <a:defRPr/>
            </a:pPr>
            <a:endParaRPr lang="en-GB" altLang="zh-CN" sz="2000" dirty="0" smtClean="0"/>
          </a:p>
          <a:p>
            <a:pPr lvl="1">
              <a:defRPr/>
            </a:pPr>
            <a:endParaRPr lang="en-GB" altLang="zh-CN" sz="2000" dirty="0"/>
          </a:p>
          <a:p>
            <a:pPr lvl="1">
              <a:defRPr/>
            </a:pPr>
            <a:endParaRPr lang="en-GB" altLang="zh-CN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827</TotalTime>
  <Words>185</Words>
  <Application>Microsoft Office PowerPoint</Application>
  <PresentationFormat>全屏显示(4:3)</PresentationFormat>
  <Paragraphs>48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Malgun Gothic</vt:lpstr>
      <vt:lpstr>MS Mincho</vt:lpstr>
      <vt:lpstr>宋体</vt:lpstr>
      <vt:lpstr>Arial</vt:lpstr>
      <vt:lpstr>Bookman Old Style</vt:lpstr>
      <vt:lpstr>Times New Roman</vt:lpstr>
      <vt:lpstr>Blank Presentation</vt:lpstr>
      <vt:lpstr>5GSEI Status Update 5G Smart Energy and Infrastructure</vt:lpstr>
      <vt:lpstr>FS_5GSEI Progress</vt:lpstr>
      <vt:lpstr>FS_5GSEI Planning</vt:lpstr>
      <vt:lpstr>FS_5GSEI Completion Date</vt:lpstr>
      <vt:lpstr>FS_5GSEI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xiaxu-chinatelecom</cp:lastModifiedBy>
  <cp:revision>354</cp:revision>
  <cp:lastPrinted>2000-01-14T10:02:55Z</cp:lastPrinted>
  <dcterms:created xsi:type="dcterms:W3CDTF">1999-11-22T09:19:47Z</dcterms:created>
  <dcterms:modified xsi:type="dcterms:W3CDTF">2021-05-21T05:48:58Z</dcterms:modified>
  <cp:category>Presentation</cp:category>
</cp:coreProperties>
</file>