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72" r:id="rId3"/>
    <p:sldId id="256" r:id="rId4"/>
    <p:sldId id="273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1144" y="5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804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408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4664" y="2132856"/>
            <a:ext cx="8134672" cy="1470025"/>
          </a:xfrm>
        </p:spPr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&lt;</a:t>
            </a:r>
            <a:r>
              <a:rPr lang="en-US" altLang="zh-CN" dirty="0" smtClean="0">
                <a:solidFill>
                  <a:srgbClr val="FF0000"/>
                </a:solidFill>
              </a:rPr>
              <a:t>EEHPP&gt; </a:t>
            </a:r>
            <a:r>
              <a:rPr lang="en-US" altLang="zh-CN" dirty="0" smtClean="0"/>
              <a:t>Way forward proposal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</a:t>
            </a:r>
            <a:endParaRPr lang="en-US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xmlns="" id="{4E42C84E-251E-422D-99D3-29DB998DE90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5940152" cy="836712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836712"/>
            <a:ext cx="8137152" cy="5832648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GB" altLang="zh-CN" sz="2000" dirty="0"/>
              <a:t>S1-210068 WI proposal (r1 available</a:t>
            </a:r>
            <a:r>
              <a:rPr lang="en-GB" altLang="zh-CN" sz="2000" dirty="0" smtClean="0"/>
              <a:t>)</a:t>
            </a:r>
          </a:p>
          <a:p>
            <a:pPr marL="742950" lvl="2" indent="-342900"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DT supports S1-210068 and would like to co-sign it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lvl="2" indent="-342900"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Philips 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generally supportive of this new WID, but has some concerns about changing 22.261</a:t>
            </a:r>
            <a:endParaRPr lang="en-GB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2" indent="-342900">
              <a:buFont typeface="Arial" panose="020B0604020202020204" pitchFamily="34" charset="0"/>
              <a:buChar char="•"/>
              <a:defRPr/>
            </a:pPr>
            <a:r>
              <a:rPr lang="en-GB" sz="1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No negative feedback so far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GB" altLang="zh-CN" sz="2000" dirty="0"/>
              <a:t>S1-210069 22.104 CR (r1 available</a:t>
            </a:r>
            <a:r>
              <a:rPr lang="en-GB" altLang="zh-CN" sz="2000" dirty="0" smtClean="0"/>
              <a:t>)</a:t>
            </a:r>
          </a:p>
          <a:p>
            <a:pPr marL="742950" lvl="2" indent="-342900"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Both Ericsson and Qualcomm question the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mJ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/positioning fix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values in the table</a:t>
            </a:r>
          </a:p>
          <a:p>
            <a:pPr marL="742950" lvl="2" indent="-342900"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Qualcomm also ask for clarification about the consistency </a:t>
            </a:r>
            <a:r>
              <a:rPr lang="en-GB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between 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 and </a:t>
            </a:r>
            <a:r>
              <a:rPr lang="en-GB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Fraunhofer</a:t>
            </a:r>
            <a:r>
              <a:rPr lang="en-GB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contributions.</a:t>
            </a:r>
          </a:p>
          <a:p>
            <a:pPr marL="742950" lvl="2" indent="-342900"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DT pointed out the table is not fully </a:t>
            </a:r>
            <a:r>
              <a:rPr lang="en-GB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complete, more 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examples need to be added for different </a:t>
            </a:r>
            <a:r>
              <a:rPr lang="en-GB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categories</a:t>
            </a:r>
            <a:endParaRPr lang="en-GB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GB" altLang="zh-CN" sz="2000" dirty="0" smtClean="0"/>
              <a:t>S1-210077 22.261 </a:t>
            </a:r>
            <a:r>
              <a:rPr lang="en-GB" altLang="zh-CN" sz="2000" dirty="0"/>
              <a:t>CR </a:t>
            </a:r>
            <a:r>
              <a:rPr lang="en-GB" altLang="zh-CN" sz="2000" dirty="0" smtClean="0"/>
              <a:t>(no revision yet)</a:t>
            </a:r>
          </a:p>
          <a:p>
            <a:pPr marL="742950" lvl="2" indent="-342900">
              <a:buFont typeface="Arial" panose="020B0604020202020204" pitchFamily="34" charset="0"/>
              <a:buChar char="•"/>
              <a:defRPr/>
            </a:pPr>
            <a:r>
              <a:rPr lang="en-GB" altLang="zh-CN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KPN wish to have this table in 22.261, thinks power consumption is important for positioning also in other (non-CAV) use </a:t>
            </a:r>
            <a:r>
              <a:rPr lang="en-GB" altLang="zh-CN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cases</a:t>
            </a:r>
          </a:p>
          <a:p>
            <a:pPr marL="742950" lvl="2" indent="-342900">
              <a:buFont typeface="Arial" panose="020B0604020202020204" pitchFamily="34" charset="0"/>
              <a:buChar char="•"/>
              <a:defRPr/>
            </a:pPr>
            <a:r>
              <a:rPr lang="en-GB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DT </a:t>
            </a:r>
            <a:r>
              <a:rPr lang="en-GB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Philips expressed similar concerns in email discussion. </a:t>
            </a:r>
            <a:endParaRPr lang="en-GB" dirty="0"/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GB" altLang="zh-CN" sz="2000" dirty="0"/>
              <a:t>S1-210175 </a:t>
            </a:r>
            <a:r>
              <a:rPr lang="en-GB" altLang="zh-CN" sz="2000" dirty="0" err="1"/>
              <a:t>Fraunhofer</a:t>
            </a:r>
            <a:r>
              <a:rPr lang="en-GB" altLang="zh-CN" sz="2000" dirty="0"/>
              <a:t> discussion paper (no revision yet)</a:t>
            </a:r>
          </a:p>
          <a:p>
            <a:pPr marL="742950" lvl="2" indent="-342900">
              <a:buFont typeface="Arial" panose="020B0604020202020204" pitchFamily="34" charset="0"/>
              <a:buChar char="•"/>
              <a:defRPr/>
            </a:pPr>
            <a:r>
              <a:rPr lang="en-GB" altLang="zh-CN" sz="1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No negative feedback so far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GB" altLang="zh-CN" sz="2000" dirty="0" smtClean="0"/>
              <a:t>S1-210169 </a:t>
            </a:r>
            <a:r>
              <a:rPr lang="en-GB" altLang="zh-CN" sz="2000" dirty="0" err="1"/>
              <a:t>Fraunhofer</a:t>
            </a:r>
            <a:r>
              <a:rPr lang="en-GB" altLang="zh-CN" sz="2000" dirty="0"/>
              <a:t> CR for adding Annex (r1 available)</a:t>
            </a:r>
          </a:p>
          <a:p>
            <a:pPr marL="742950" lvl="2" indent="-342900">
              <a:buFont typeface="Arial" panose="020B0604020202020204" pitchFamily="34" charset="0"/>
              <a:buChar char="•"/>
              <a:defRPr/>
            </a:pPr>
            <a:r>
              <a:rPr lang="en-GB" altLang="zh-CN" sz="1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No negative feedback so far</a:t>
            </a:r>
          </a:p>
          <a:p>
            <a:pPr marL="742950" lvl="2" indent="-342900">
              <a:buFont typeface="Arial" panose="020B0604020202020204" pitchFamily="34" charset="0"/>
              <a:buChar char="•"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2" indent="-342900">
              <a:buFont typeface="Arial" panose="020B0604020202020204" pitchFamily="34" charset="0"/>
              <a:buChar char="•"/>
              <a:defRPr/>
            </a:pPr>
            <a:endParaRPr lang="en-US" sz="8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indent="0">
              <a:buFontTx/>
              <a:buNone/>
              <a:defRPr/>
            </a:pPr>
            <a:endParaRPr lang="en-US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indent="0">
              <a:buFontTx/>
              <a:buNone/>
              <a:defRPr/>
            </a:pPr>
            <a:endParaRPr lang="en-US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indent="0">
              <a:buFontTx/>
              <a:buNone/>
              <a:defRPr/>
            </a:pPr>
            <a:endParaRPr lang="en-US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xmlns="" id="{A378DFB3-83CF-4458-BC20-C3E4A719DA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512" y="116632"/>
            <a:ext cx="7053857" cy="782637"/>
          </a:xfrm>
        </p:spPr>
        <p:txBody>
          <a:bodyPr/>
          <a:lstStyle/>
          <a:p>
            <a:r>
              <a:rPr lang="en-US" altLang="zh-CN" sz="2800" dirty="0" smtClean="0"/>
              <a:t>Comments received so far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2843719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0" y="1052736"/>
            <a:ext cx="8964488" cy="5760640"/>
          </a:xfrm>
        </p:spPr>
        <p:txBody>
          <a:bodyPr/>
          <a:lstStyle/>
          <a:p>
            <a:pPr>
              <a:defRPr/>
            </a:pPr>
            <a:r>
              <a:rPr lang="en-US" altLang="zh-CN" sz="2000" dirty="0" smtClean="0"/>
              <a:t>Main Proposal</a:t>
            </a:r>
            <a:r>
              <a:rPr lang="zh-CN" altLang="en-US" sz="2000" dirty="0" smtClean="0"/>
              <a:t>：</a:t>
            </a:r>
            <a:endParaRPr lang="en-US" altLang="zh-CN" sz="2000" dirty="0" smtClean="0"/>
          </a:p>
          <a:p>
            <a:pPr lvl="1">
              <a:defRPr/>
            </a:pPr>
            <a:r>
              <a:rPr lang="en-US" altLang="zh-CN" sz="1800" dirty="0" smtClean="0"/>
              <a:t>Move forward and agree the WI (0068) and the CR from </a:t>
            </a:r>
            <a:r>
              <a:rPr lang="en-US" altLang="zh-CN" sz="1800" dirty="0" err="1" smtClean="0"/>
              <a:t>Fraunhofer</a:t>
            </a:r>
            <a:r>
              <a:rPr lang="en-US" altLang="zh-CN" sz="1800" dirty="0" smtClean="0"/>
              <a:t> </a:t>
            </a:r>
            <a:r>
              <a:rPr lang="zh-CN" altLang="en-US" sz="1800" dirty="0" smtClean="0"/>
              <a:t>（</a:t>
            </a:r>
            <a:r>
              <a:rPr lang="en-US" altLang="zh-CN" sz="1800" dirty="0" smtClean="0"/>
              <a:t>0169</a:t>
            </a:r>
            <a:r>
              <a:rPr lang="zh-CN" altLang="en-US" sz="1800" dirty="0" smtClean="0"/>
              <a:t>）（</a:t>
            </a:r>
            <a:r>
              <a:rPr lang="en-US" altLang="zh-CN" sz="1800" dirty="0" smtClean="0"/>
              <a:t>revision may </a:t>
            </a:r>
            <a:r>
              <a:rPr lang="en-US" altLang="zh-CN" sz="1800" dirty="0" smtClean="0"/>
              <a:t>need</a:t>
            </a:r>
            <a:r>
              <a:rPr lang="zh-CN" altLang="en-US" sz="1800" dirty="0" smtClean="0"/>
              <a:t>）</a:t>
            </a:r>
            <a:endParaRPr lang="en-US" altLang="zh-CN" sz="1800" dirty="0" smtClean="0"/>
          </a:p>
          <a:p>
            <a:pPr lvl="2">
              <a:defRPr/>
            </a:pPr>
            <a:r>
              <a:rPr lang="en-US" altLang="zh-CN" sz="1400" dirty="0" smtClean="0">
                <a:solidFill>
                  <a:schemeClr val="tx1"/>
                </a:solidFill>
              </a:rPr>
              <a:t>Companies </a:t>
            </a:r>
            <a:r>
              <a:rPr lang="en-US" altLang="zh-CN" sz="1400" dirty="0" smtClean="0">
                <a:solidFill>
                  <a:schemeClr val="tx1"/>
                </a:solidFill>
              </a:rPr>
              <a:t>are </a:t>
            </a:r>
            <a:r>
              <a:rPr lang="en-US" altLang="zh-CN" sz="1400" dirty="0" smtClean="0">
                <a:solidFill>
                  <a:schemeClr val="tx1"/>
                </a:solidFill>
              </a:rPr>
              <a:t>OK with it</a:t>
            </a:r>
          </a:p>
          <a:p>
            <a:pPr lvl="2">
              <a:defRPr/>
            </a:pPr>
            <a:r>
              <a:rPr lang="en-US" altLang="zh-CN" sz="1400" dirty="0" smtClean="0">
                <a:solidFill>
                  <a:srgbClr val="00B050"/>
                </a:solidFill>
              </a:rPr>
              <a:t>Decided to move forward with this way</a:t>
            </a:r>
            <a:endParaRPr lang="en-US" altLang="zh-CN" sz="1400" dirty="0" smtClean="0">
              <a:solidFill>
                <a:srgbClr val="00B050"/>
              </a:solidFill>
            </a:endParaRPr>
          </a:p>
          <a:p>
            <a:pPr lvl="1">
              <a:defRPr/>
            </a:pPr>
            <a:r>
              <a:rPr lang="en-US" altLang="zh-CN" sz="1800" dirty="0"/>
              <a:t>Change WI approval data to June 2021</a:t>
            </a:r>
            <a:r>
              <a:rPr lang="en-US" altLang="zh-CN" sz="1800" dirty="0" smtClean="0"/>
              <a:t>.</a:t>
            </a:r>
          </a:p>
          <a:p>
            <a:pPr lvl="2">
              <a:defRPr/>
            </a:pPr>
            <a:r>
              <a:rPr lang="en-US" altLang="zh-CN" sz="1400" dirty="0" smtClean="0">
                <a:solidFill>
                  <a:schemeClr val="tx1"/>
                </a:solidFill>
              </a:rPr>
              <a:t>Companies are OK with it</a:t>
            </a:r>
          </a:p>
          <a:p>
            <a:pPr lvl="2">
              <a:defRPr/>
            </a:pPr>
            <a:r>
              <a:rPr lang="en-US" altLang="zh-CN" sz="1400" dirty="0">
                <a:solidFill>
                  <a:srgbClr val="00B050"/>
                </a:solidFill>
              </a:rPr>
              <a:t>Decided to move forward with this way</a:t>
            </a:r>
            <a:endParaRPr lang="en-US" altLang="zh-CN" sz="1400" dirty="0">
              <a:solidFill>
                <a:srgbClr val="00B050"/>
              </a:solidFill>
            </a:endParaRPr>
          </a:p>
          <a:p>
            <a:pPr lvl="1">
              <a:defRPr/>
            </a:pPr>
            <a:r>
              <a:rPr lang="en-US" altLang="zh-CN" sz="1800" dirty="0" smtClean="0"/>
              <a:t>Try to find ways of reaching consensus for 22.104 CR (0069), see </a:t>
            </a:r>
            <a:r>
              <a:rPr lang="en-US" altLang="zh-CN" sz="1800" dirty="0" smtClean="0"/>
              <a:t>proposal#2</a:t>
            </a:r>
          </a:p>
          <a:p>
            <a:pPr lvl="2">
              <a:defRPr/>
            </a:pPr>
            <a:r>
              <a:rPr lang="en-US" altLang="zh-CN" sz="1400" dirty="0" smtClean="0">
                <a:solidFill>
                  <a:schemeClr val="tx1"/>
                </a:solidFill>
              </a:rPr>
              <a:t>Seems more companies in favor with Proposal#2 – option#1</a:t>
            </a:r>
          </a:p>
          <a:p>
            <a:pPr lvl="2">
              <a:defRPr/>
            </a:pPr>
            <a:r>
              <a:rPr lang="en-US" altLang="zh-CN" sz="1400" dirty="0" smtClean="0">
                <a:solidFill>
                  <a:srgbClr val="00B050"/>
                </a:solidFill>
              </a:rPr>
              <a:t>Decided to move forward with Proposal#2 – option#1, i.e., replace the table with the yellow table in 0175 (with some wording improvement suggested by Sony, Ericsson and </a:t>
            </a:r>
            <a:r>
              <a:rPr lang="en-US" altLang="zh-CN" sz="1400" dirty="0" err="1" smtClean="0">
                <a:solidFill>
                  <a:srgbClr val="00B050"/>
                </a:solidFill>
              </a:rPr>
              <a:t>Novamint</a:t>
            </a:r>
            <a:r>
              <a:rPr lang="en-US" altLang="zh-CN" sz="1400" dirty="0" smtClean="0">
                <a:solidFill>
                  <a:srgbClr val="00B050"/>
                </a:solidFill>
              </a:rPr>
              <a:t>). And</a:t>
            </a:r>
            <a:r>
              <a:rPr lang="en-US" altLang="zh-CN" sz="1400" dirty="0" smtClean="0">
                <a:solidFill>
                  <a:srgbClr val="00B050"/>
                </a:solidFill>
              </a:rPr>
              <a:t>, </a:t>
            </a:r>
            <a:r>
              <a:rPr lang="en-US" altLang="zh-CN" sz="1400" dirty="0" smtClean="0">
                <a:solidFill>
                  <a:srgbClr val="00B050"/>
                </a:solidFill>
              </a:rPr>
              <a:t>the </a:t>
            </a:r>
            <a:r>
              <a:rPr lang="en-US" altLang="zh-CN" sz="1400" dirty="0" err="1" smtClean="0">
                <a:solidFill>
                  <a:srgbClr val="00B050"/>
                </a:solidFill>
              </a:rPr>
              <a:t>mJ</a:t>
            </a:r>
            <a:r>
              <a:rPr lang="en-US" altLang="zh-CN" sz="1400" dirty="0" smtClean="0">
                <a:solidFill>
                  <a:srgbClr val="00B050"/>
                </a:solidFill>
              </a:rPr>
              <a:t> values will NOT be given in this meeting.</a:t>
            </a:r>
            <a:endParaRPr lang="en-US" altLang="zh-CN" sz="1400" dirty="0" smtClean="0">
              <a:solidFill>
                <a:srgbClr val="00B050"/>
              </a:solidFill>
            </a:endParaRPr>
          </a:p>
          <a:p>
            <a:pPr lvl="1">
              <a:defRPr/>
            </a:pPr>
            <a:r>
              <a:rPr lang="en-GB" altLang="zh-CN" sz="1800" dirty="0"/>
              <a:t>Postpone 22.261 CR (0077) to next meeting to find a better way for 22.261</a:t>
            </a:r>
            <a:r>
              <a:rPr lang="en-GB" altLang="zh-CN" sz="1800" dirty="0" smtClean="0"/>
              <a:t>.</a:t>
            </a:r>
          </a:p>
          <a:p>
            <a:pPr lvl="2">
              <a:defRPr/>
            </a:pPr>
            <a:r>
              <a:rPr lang="en-GB" altLang="zh-CN" sz="1400" dirty="0" smtClean="0">
                <a:solidFill>
                  <a:schemeClr val="tx1"/>
                </a:solidFill>
              </a:rPr>
              <a:t>Seems more companies prefer to </a:t>
            </a:r>
            <a:r>
              <a:rPr lang="en-US" altLang="zh-CN" sz="1400" dirty="0" smtClean="0">
                <a:solidFill>
                  <a:schemeClr val="tx1"/>
                </a:solidFill>
              </a:rPr>
              <a:t>include the </a:t>
            </a:r>
            <a:r>
              <a:rPr lang="en-US" altLang="zh-CN" sz="1400" dirty="0">
                <a:solidFill>
                  <a:schemeClr val="tx1"/>
                </a:solidFill>
              </a:rPr>
              <a:t>table in 22.261 as </a:t>
            </a:r>
            <a:r>
              <a:rPr lang="en-US" altLang="zh-CN" sz="1400" dirty="0" smtClean="0">
                <a:solidFill>
                  <a:schemeClr val="tx1"/>
                </a:solidFill>
              </a:rPr>
              <a:t>well, when the table in TS 22.104 is agreeable</a:t>
            </a:r>
            <a:r>
              <a:rPr lang="en-GB" altLang="zh-CN" sz="1400" dirty="0" smtClean="0">
                <a:solidFill>
                  <a:schemeClr val="tx1"/>
                </a:solidFill>
              </a:rPr>
              <a:t>. </a:t>
            </a:r>
          </a:p>
          <a:p>
            <a:pPr lvl="2">
              <a:defRPr/>
            </a:pPr>
            <a:r>
              <a:rPr lang="en-GB" altLang="zh-CN" sz="1400" dirty="0" smtClean="0">
                <a:solidFill>
                  <a:srgbClr val="00B050"/>
                </a:solidFill>
              </a:rPr>
              <a:t>Decided to move forward with this way</a:t>
            </a:r>
            <a:r>
              <a:rPr lang="en-GB" altLang="zh-CN" sz="1400" dirty="0" smtClean="0">
                <a:solidFill>
                  <a:srgbClr val="00B050"/>
                </a:solidFill>
              </a:rPr>
              <a:t>, i.e., once the table in 22.104 is agreed, 0077 can be revised accordingly based on the comment from KPN, Sony and </a:t>
            </a:r>
            <a:r>
              <a:rPr lang="en-GB" altLang="zh-CN" sz="1400" dirty="0" err="1" smtClean="0">
                <a:solidFill>
                  <a:srgbClr val="00B050"/>
                </a:solidFill>
              </a:rPr>
              <a:t>Novamint</a:t>
            </a:r>
            <a:r>
              <a:rPr lang="en-GB" altLang="zh-CN" sz="1400" dirty="0" smtClean="0">
                <a:solidFill>
                  <a:srgbClr val="00B050"/>
                </a:solidFill>
              </a:rPr>
              <a:t>. </a:t>
            </a:r>
            <a:r>
              <a:rPr lang="en-GB" altLang="zh-CN" sz="1400" dirty="0" smtClean="0">
                <a:solidFill>
                  <a:srgbClr val="00B050"/>
                </a:solidFill>
              </a:rPr>
              <a:t> </a:t>
            </a:r>
            <a:r>
              <a:rPr lang="en-US" altLang="zh-CN" sz="1400" dirty="0" smtClean="0">
                <a:solidFill>
                  <a:srgbClr val="00B050"/>
                </a:solidFill>
              </a:rPr>
              <a:t>For now, we can </a:t>
            </a:r>
            <a:r>
              <a:rPr lang="en-GB" altLang="zh-CN" sz="1400" dirty="0" smtClean="0">
                <a:solidFill>
                  <a:srgbClr val="00B050"/>
                </a:solidFill>
              </a:rPr>
              <a:t>focus on the </a:t>
            </a:r>
            <a:r>
              <a:rPr lang="en-GB" altLang="zh-CN" sz="1400" dirty="0" smtClean="0">
                <a:solidFill>
                  <a:srgbClr val="00B050"/>
                </a:solidFill>
              </a:rPr>
              <a:t>discussion for the table in 22.104</a:t>
            </a:r>
            <a:r>
              <a:rPr lang="en-US" altLang="zh-CN" sz="1400" dirty="0" smtClean="0">
                <a:solidFill>
                  <a:srgbClr val="00B050"/>
                </a:solidFill>
              </a:rPr>
              <a:t>. </a:t>
            </a:r>
            <a:endParaRPr lang="en-GB" altLang="zh-CN" sz="1400" dirty="0" smtClean="0">
              <a:solidFill>
                <a:srgbClr val="00B050"/>
              </a:solidFill>
            </a:endParaRPr>
          </a:p>
          <a:p>
            <a:pPr lvl="1">
              <a:defRPr/>
            </a:pPr>
            <a:endParaRPr lang="en-US" altLang="zh-CN" sz="18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GB" sz="20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xmlns="" id="{B9E776D7-B990-4BFE-AED6-D0D5145493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512" y="404664"/>
            <a:ext cx="7053857" cy="782637"/>
          </a:xfrm>
        </p:spPr>
        <p:txBody>
          <a:bodyPr/>
          <a:lstStyle/>
          <a:p>
            <a:r>
              <a:rPr lang="en-GB" dirty="0" smtClean="0"/>
              <a:t>Proposed Way forward 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xmlns="" id="{B9E776D7-B990-4BFE-AED6-D0D5145493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1760" y="1268760"/>
            <a:ext cx="4464496" cy="782637"/>
          </a:xfrm>
        </p:spPr>
        <p:txBody>
          <a:bodyPr/>
          <a:lstStyle/>
          <a:p>
            <a:pPr algn="ctr"/>
            <a:r>
              <a:rPr lang="en-GB" sz="2400" dirty="0" smtClean="0"/>
              <a:t>Table in S1-210175</a:t>
            </a:r>
            <a:endParaRPr lang="en-GB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14585"/>
            <a:ext cx="9144000" cy="282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05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4316</TotalTime>
  <Words>400</Words>
  <Application>Microsoft Office PowerPoint</Application>
  <PresentationFormat>全屏显示(4:3)</PresentationFormat>
  <Paragraphs>46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&lt;EEHPP&gt; Way forward proposal </vt:lpstr>
      <vt:lpstr>Comments received so far</vt:lpstr>
      <vt:lpstr>Proposed Way forward </vt:lpstr>
      <vt:lpstr>Table in S1-210175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Wangyuan (Eric)</cp:lastModifiedBy>
  <cp:revision>361</cp:revision>
  <cp:lastPrinted>2000-01-14T10:02:55Z</cp:lastPrinted>
  <dcterms:created xsi:type="dcterms:W3CDTF">1999-11-22T09:19:47Z</dcterms:created>
  <dcterms:modified xsi:type="dcterms:W3CDTF">2021-02-24T14:54:43Z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(3)qkAZpuw/Sv+hqxmsyTrDLzt5Pw504ASu4NZxluWySRH8bZfITJuwNMAFc7qRaJTSp/E8B0JC
u4Ios9UCyY2R6d3d/hhHPRVPrJTz19nwNUkDJ8Bd0Xv/1/PpbxzWVXkOUisieuJcFizdj9ZX
ELLzHLtaqcXhcluHs/GfRVn3ZdDnJXo94ZAVhg8MrIHrh+SvEVx1x1RPIlGipVxMQMXImqTU
727SFoIBvVmoPwu7BF</vt:lpwstr>
  </property>
  <property fmtid="{D5CDD505-2E9C-101B-9397-08002B2CF9AE}" pid="3" name="_2015_ms_pID_7253431">
    <vt:lpwstr>7lAOMMYPUMgKWb6drGc9c+OlxkPIeShOPO9SlNTN/zXoFSYCtmCZIy
LPNF6u2xTsRSl1rq7m8xlgmsy5VFhPsYuqOTHdSPKRoXxwk2FMWRWFZWjy3poVlnN2ISbXZ1
WirLd9+dNdeK3XicWwDL/chqM+Gc5MuIdWStt5J/SIyADOfbwsFCHWAjtg2gs0EWoOeymCtA
ZavbtVlUunXZQ2pGsQXAEOdhYNxrXHMgQTx5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1613610347</vt:lpwstr>
  </property>
  <property fmtid="{D5CDD505-2E9C-101B-9397-08002B2CF9AE}" pid="8" name="_2015_ms_pID_7253432">
    <vt:lpwstr>8IKWngyRIu5LOgoItaTxYtc=</vt:lpwstr>
  </property>
</Properties>
</file>