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6"/>
  </p:notesMasterIdLst>
  <p:sldIdLst>
    <p:sldId id="256" r:id="rId2"/>
    <p:sldId id="289" r:id="rId3"/>
    <p:sldId id="296" r:id="rId4"/>
    <p:sldId id="290" r:id="rId5"/>
    <p:sldId id="291" r:id="rId6"/>
    <p:sldId id="286" r:id="rId7"/>
    <p:sldId id="287" r:id="rId8"/>
    <p:sldId id="288" r:id="rId9"/>
    <p:sldId id="293" r:id="rId10"/>
    <p:sldId id="278" r:id="rId11"/>
    <p:sldId id="294" r:id="rId12"/>
    <p:sldId id="292" r:id="rId13"/>
    <p:sldId id="295" r:id="rId14"/>
    <p:sldId id="283" r:id="rId15"/>
  </p:sldIdLst>
  <p:sldSz cx="9144000" cy="6858000" type="screen4x3"/>
  <p:notesSz cx="7010400" cy="92964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FF"/>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44" autoAdjust="0"/>
    <p:restoredTop sz="94660"/>
  </p:normalViewPr>
  <p:slideViewPr>
    <p:cSldViewPr>
      <p:cViewPr>
        <p:scale>
          <a:sx n="86" d="100"/>
          <a:sy n="86" d="100"/>
        </p:scale>
        <p:origin x="-276" y="24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3773399-6828-4B71-8F06-CC6CCCC0939B}" type="datetimeFigureOut">
              <a:rPr lang="en-US" smtClean="0"/>
              <a:t>1/20/2016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947BEBB1-0147-47A1-BFE0-DFB25139B8EF}" type="slidenum">
              <a:rPr lang="en-US" smtClean="0"/>
              <a:t>‹#›</a:t>
            </a:fld>
            <a:endParaRPr lang="en-US"/>
          </a:p>
        </p:txBody>
      </p:sp>
    </p:spTree>
    <p:extLst>
      <p:ext uri="{BB962C8B-B14F-4D97-AF65-F5344CB8AC3E}">
        <p14:creationId xmlns:p14="http://schemas.microsoft.com/office/powerpoint/2010/main" val="10959423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a:t>
            </a:fld>
            <a:endParaRPr lang="en-US"/>
          </a:p>
        </p:txBody>
      </p:sp>
    </p:spTree>
    <p:extLst>
      <p:ext uri="{BB962C8B-B14F-4D97-AF65-F5344CB8AC3E}">
        <p14:creationId xmlns:p14="http://schemas.microsoft.com/office/powerpoint/2010/main" val="3007689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11</a:t>
            </a:fld>
            <a:endParaRPr lang="en-US"/>
          </a:p>
        </p:txBody>
      </p:sp>
    </p:spTree>
    <p:extLst>
      <p:ext uri="{BB962C8B-B14F-4D97-AF65-F5344CB8AC3E}">
        <p14:creationId xmlns:p14="http://schemas.microsoft.com/office/powerpoint/2010/main" val="10966926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12</a:t>
            </a:fld>
            <a:endParaRPr lang="en-US"/>
          </a:p>
        </p:txBody>
      </p:sp>
    </p:spTree>
    <p:extLst>
      <p:ext uri="{BB962C8B-B14F-4D97-AF65-F5344CB8AC3E}">
        <p14:creationId xmlns:p14="http://schemas.microsoft.com/office/powerpoint/2010/main" val="545093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13</a:t>
            </a:fld>
            <a:endParaRPr lang="en-US"/>
          </a:p>
        </p:txBody>
      </p:sp>
    </p:spTree>
    <p:extLst>
      <p:ext uri="{BB962C8B-B14F-4D97-AF65-F5344CB8AC3E}">
        <p14:creationId xmlns:p14="http://schemas.microsoft.com/office/powerpoint/2010/main" val="545093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14</a:t>
            </a:fld>
            <a:endParaRPr lang="en-US"/>
          </a:p>
        </p:txBody>
      </p:sp>
    </p:spTree>
    <p:extLst>
      <p:ext uri="{BB962C8B-B14F-4D97-AF65-F5344CB8AC3E}">
        <p14:creationId xmlns:p14="http://schemas.microsoft.com/office/powerpoint/2010/main" val="342777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2</a:t>
            </a:fld>
            <a:endParaRPr lang="en-US"/>
          </a:p>
        </p:txBody>
      </p:sp>
    </p:spTree>
    <p:extLst>
      <p:ext uri="{BB962C8B-B14F-4D97-AF65-F5344CB8AC3E}">
        <p14:creationId xmlns:p14="http://schemas.microsoft.com/office/powerpoint/2010/main" val="3459468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4</a:t>
            </a:fld>
            <a:endParaRPr lang="en-US"/>
          </a:p>
        </p:txBody>
      </p:sp>
    </p:spTree>
    <p:extLst>
      <p:ext uri="{BB962C8B-B14F-4D97-AF65-F5344CB8AC3E}">
        <p14:creationId xmlns:p14="http://schemas.microsoft.com/office/powerpoint/2010/main" val="3752875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5</a:t>
            </a:fld>
            <a:endParaRPr lang="en-US"/>
          </a:p>
        </p:txBody>
      </p:sp>
    </p:spTree>
    <p:extLst>
      <p:ext uri="{BB962C8B-B14F-4D97-AF65-F5344CB8AC3E}">
        <p14:creationId xmlns:p14="http://schemas.microsoft.com/office/powerpoint/2010/main" val="4165189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6</a:t>
            </a:fld>
            <a:endParaRPr lang="en-US"/>
          </a:p>
        </p:txBody>
      </p:sp>
    </p:spTree>
    <p:extLst>
      <p:ext uri="{BB962C8B-B14F-4D97-AF65-F5344CB8AC3E}">
        <p14:creationId xmlns:p14="http://schemas.microsoft.com/office/powerpoint/2010/main" val="4105819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7</a:t>
            </a:fld>
            <a:endParaRPr lang="en-US"/>
          </a:p>
        </p:txBody>
      </p:sp>
    </p:spTree>
    <p:extLst>
      <p:ext uri="{BB962C8B-B14F-4D97-AF65-F5344CB8AC3E}">
        <p14:creationId xmlns:p14="http://schemas.microsoft.com/office/powerpoint/2010/main" val="2410998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8</a:t>
            </a:fld>
            <a:endParaRPr lang="en-US"/>
          </a:p>
        </p:txBody>
      </p:sp>
    </p:spTree>
    <p:extLst>
      <p:ext uri="{BB962C8B-B14F-4D97-AF65-F5344CB8AC3E}">
        <p14:creationId xmlns:p14="http://schemas.microsoft.com/office/powerpoint/2010/main" val="42559724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9</a:t>
            </a:fld>
            <a:endParaRPr lang="en-US"/>
          </a:p>
        </p:txBody>
      </p:sp>
    </p:spTree>
    <p:extLst>
      <p:ext uri="{BB962C8B-B14F-4D97-AF65-F5344CB8AC3E}">
        <p14:creationId xmlns:p14="http://schemas.microsoft.com/office/powerpoint/2010/main" val="4255972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fld id="{947BEBB1-0147-47A1-BFE0-DFB25139B8EF}" type="slidenum">
              <a:rPr lang="en-US" smtClean="0"/>
              <a:t>10</a:t>
            </a:fld>
            <a:endParaRPr lang="en-US"/>
          </a:p>
        </p:txBody>
      </p:sp>
    </p:spTree>
    <p:extLst>
      <p:ext uri="{BB962C8B-B14F-4D97-AF65-F5344CB8AC3E}">
        <p14:creationId xmlns:p14="http://schemas.microsoft.com/office/powerpoint/2010/main" val="10966926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1DD4A163-CD8B-4853-8210-827AB5B3A0F8}" type="datetime1">
              <a:rPr lang="ko-KR" altLang="en-US" smtClean="0"/>
              <a:t>2016-01-20</a:t>
            </a:fld>
            <a:endParaRPr lang="ko-KR" altLang="en-US"/>
          </a:p>
        </p:txBody>
      </p:sp>
      <p:sp>
        <p:nvSpPr>
          <p:cNvPr id="5" name="바닥글 개체 틀 4"/>
          <p:cNvSpPr>
            <a:spLocks noGrp="1"/>
          </p:cNvSpPr>
          <p:nvPr>
            <p:ph type="ftr" sz="quarter" idx="11"/>
          </p:nvPr>
        </p:nvSpPr>
        <p:spPr/>
        <p:txBody>
          <a:bodyPr/>
          <a:lstStyle/>
          <a:p>
            <a:r>
              <a:rPr lang="en-US" altLang="ko-KR" smtClean="0"/>
              <a:t>LG Electronics Inc.</a:t>
            </a:r>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7504" y="44624"/>
            <a:ext cx="1713285" cy="926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lvl3pPr>
              <a:defRPr sz="1800"/>
            </a:lvl3pPr>
            <a:lvl4pPr>
              <a:defRPr sz="1800"/>
            </a:lvl4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10"/>
          </p:nvPr>
        </p:nvSpPr>
        <p:spPr/>
        <p:txBody>
          <a:bodyPr/>
          <a:lstStyle/>
          <a:p>
            <a:fld id="{EE1BF97E-8A0D-4CD4-BF19-CEFB5AD9F36C}" type="datetime1">
              <a:rPr lang="ko-KR" altLang="en-US" smtClean="0"/>
              <a:t>2016-01-20</a:t>
            </a:fld>
            <a:endParaRPr lang="ko-KR" altLang="en-US"/>
          </a:p>
        </p:txBody>
      </p:sp>
      <p:sp>
        <p:nvSpPr>
          <p:cNvPr id="5" name="바닥글 개체 틀 4"/>
          <p:cNvSpPr>
            <a:spLocks noGrp="1"/>
          </p:cNvSpPr>
          <p:nvPr>
            <p:ph type="ftr" sz="quarter" idx="11"/>
          </p:nvPr>
        </p:nvSpPr>
        <p:spPr/>
        <p:txBody>
          <a:bodyPr/>
          <a:lstStyle/>
          <a:p>
            <a:r>
              <a:rPr lang="en-US" altLang="ko-KR" smtClean="0"/>
              <a:t>LG Electronics Inc.</a:t>
            </a:r>
            <a:endParaRPr lang="ko-KR" altLang="en-US"/>
          </a:p>
        </p:txBody>
      </p:sp>
      <p:sp>
        <p:nvSpPr>
          <p:cNvPr id="6" name="슬라이드 번호 개체 틀 5"/>
          <p:cNvSpPr>
            <a:spLocks noGrp="1"/>
          </p:cNvSpPr>
          <p:nvPr>
            <p:ph type="sldNum" sz="quarter" idx="12"/>
          </p:nvPr>
        </p:nvSpPr>
        <p:spPr/>
        <p:txBody>
          <a:bodyPr/>
          <a:lstStyle/>
          <a:p>
            <a:fld id="{4BEDD84E-25D4-4983-8AA1-2863C96F08D9}" type="slidenum">
              <a:rPr lang="ko-KR" altLang="en-US" smtClean="0"/>
              <a:pPr/>
              <a:t>‹#›</a:t>
            </a:fld>
            <a:endParaRPr lang="ko-KR" altLang="en-US"/>
          </a:p>
        </p:txBody>
      </p:sp>
      <p:pic>
        <p:nvPicPr>
          <p:cNvPr id="8"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028384" y="44624"/>
            <a:ext cx="1008112" cy="5451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868346"/>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457200" y="1214422"/>
            <a:ext cx="8229600" cy="5143536"/>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07E7BA-8D11-45EF-BC16-411BDA0A505E}" type="datetime1">
              <a:rPr lang="ko-KR" altLang="en-US" smtClean="0"/>
              <a:t>2016-01-20</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ko-KR" smtClean="0"/>
              <a:t>LG Electronics Inc.</a:t>
            </a:r>
            <a:endParaRPr lang="ko-KR" altLang="en-US" dirty="0"/>
          </a:p>
        </p:txBody>
      </p:sp>
      <p:sp>
        <p:nvSpPr>
          <p:cNvPr id="6" name="슬라이드 번호 개체 틀 5"/>
          <p:cNvSpPr>
            <a:spLocks noGrp="1"/>
          </p:cNvSpPr>
          <p:nvPr>
            <p:ph type="sldNum" sz="quarter" idx="4"/>
          </p:nvPr>
        </p:nvSpPr>
        <p:spPr>
          <a:xfrm>
            <a:off x="6948264"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EDD84E-25D4-4983-8AA1-2863C96F08D9}" type="slidenum">
              <a:rPr lang="ko-KR" altLang="en-US" smtClean="0"/>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1" hangingPunct="1">
        <a:spcBef>
          <a:spcPct val="0"/>
        </a:spcBef>
        <a:buNone/>
        <a:defRPr sz="36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Wingdings" pitchFamily="2" charset="2"/>
        <a:buChar char="v"/>
        <a:defRPr sz="2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512913"/>
            <a:ext cx="7772400" cy="1470025"/>
          </a:xfrm>
        </p:spPr>
        <p:txBody>
          <a:bodyPr>
            <a:normAutofit/>
          </a:bodyPr>
          <a:lstStyle/>
          <a:p>
            <a:r>
              <a:rPr lang="en-US" altLang="ko-KR" b="1" dirty="0" smtClean="0"/>
              <a:t>Preparations for eV2X Rel-15</a:t>
            </a:r>
            <a:endParaRPr lang="ko-KR" altLang="en-US" sz="2400" dirty="0"/>
          </a:p>
        </p:txBody>
      </p:sp>
      <p:sp>
        <p:nvSpPr>
          <p:cNvPr id="3" name="부제목 2"/>
          <p:cNvSpPr>
            <a:spLocks noGrp="1"/>
          </p:cNvSpPr>
          <p:nvPr>
            <p:ph type="subTitle" idx="1"/>
          </p:nvPr>
        </p:nvSpPr>
        <p:spPr>
          <a:xfrm>
            <a:off x="1371600" y="4268688"/>
            <a:ext cx="6400800" cy="1752600"/>
          </a:xfrm>
        </p:spPr>
        <p:txBody>
          <a:bodyPr/>
          <a:lstStyle/>
          <a:p>
            <a:endParaRPr lang="en-US" altLang="ko-KR" dirty="0" smtClean="0"/>
          </a:p>
          <a:p>
            <a:endParaRPr lang="en-US" altLang="ko-KR" dirty="0"/>
          </a:p>
          <a:p>
            <a:r>
              <a:rPr lang="en-US" altLang="ko-KR" dirty="0" smtClean="0">
                <a:solidFill>
                  <a:srgbClr val="002060"/>
                </a:solidFill>
              </a:rPr>
              <a:t>LG Electronics Inc.</a:t>
            </a:r>
            <a:endParaRPr lang="ko-KR" altLang="en-US" dirty="0">
              <a:solidFill>
                <a:srgbClr val="002060"/>
              </a:solidFill>
            </a:endParaRPr>
          </a:p>
        </p:txBody>
      </p:sp>
      <p:sp>
        <p:nvSpPr>
          <p:cNvPr id="6" name="TextBox 5"/>
          <p:cNvSpPr txBox="1"/>
          <p:nvPr/>
        </p:nvSpPr>
        <p:spPr>
          <a:xfrm>
            <a:off x="2699792" y="174060"/>
            <a:ext cx="6048672" cy="553998"/>
          </a:xfrm>
          <a:prstGeom prst="rect">
            <a:avLst/>
          </a:prstGeom>
          <a:noFill/>
        </p:spPr>
        <p:txBody>
          <a:bodyPr wrap="square" rtlCol="0">
            <a:spAutoFit/>
          </a:bodyPr>
          <a:lstStyle/>
          <a:p>
            <a:r>
              <a:rPr lang="en-GB" sz="1400" b="1" dirty="0"/>
              <a:t>3GPP TSG-SA WG1 Meeting #</a:t>
            </a:r>
            <a:r>
              <a:rPr lang="en-GB" sz="1400" b="1" dirty="0" smtClean="0"/>
              <a:t>73</a:t>
            </a:r>
            <a:r>
              <a:rPr lang="en-GB" sz="1400" b="1" dirty="0"/>
              <a:t>	</a:t>
            </a:r>
            <a:r>
              <a:rPr lang="en-GB" sz="1400" b="1" dirty="0" smtClean="0"/>
              <a:t>	</a:t>
            </a:r>
            <a:r>
              <a:rPr lang="en-GB" sz="1600" b="1" dirty="0" smtClean="0"/>
              <a:t>S1-160111</a:t>
            </a:r>
            <a:endParaRPr lang="en-US" sz="1600" dirty="0" smtClean="0"/>
          </a:p>
          <a:p>
            <a:r>
              <a:rPr lang="en-GB" sz="1400" b="1" dirty="0" smtClean="0"/>
              <a:t>Okinawa, Japan 1-5 Feb 2016		</a:t>
            </a:r>
            <a:r>
              <a:rPr lang="en-GB" sz="1400" b="1" i="1" dirty="0" smtClean="0"/>
              <a:t>(revision of </a:t>
            </a:r>
            <a:r>
              <a:rPr lang="en-GB" sz="1400" b="1" i="1" dirty="0" smtClean="0"/>
              <a:t>S1-16xxxx</a:t>
            </a:r>
            <a:r>
              <a:rPr lang="en-GB" sz="1400" b="1" i="1" dirty="0" smtClean="0"/>
              <a:t>)</a:t>
            </a:r>
            <a:endParaRPr lang="en-US" sz="1400" dirty="0"/>
          </a:p>
        </p:txBody>
      </p:sp>
      <p:sp>
        <p:nvSpPr>
          <p:cNvPr id="7" name="TextBox 6"/>
          <p:cNvSpPr txBox="1"/>
          <p:nvPr/>
        </p:nvSpPr>
        <p:spPr>
          <a:xfrm>
            <a:off x="2267744" y="908720"/>
            <a:ext cx="6696744" cy="1323439"/>
          </a:xfrm>
          <a:prstGeom prst="rect">
            <a:avLst/>
          </a:prstGeom>
          <a:noFill/>
          <a:ln>
            <a:solidFill>
              <a:schemeClr val="accent3">
                <a:lumMod val="75000"/>
              </a:schemeClr>
            </a:solidFill>
          </a:ln>
        </p:spPr>
        <p:txBody>
          <a:bodyPr wrap="square" rtlCol="0">
            <a:spAutoFit/>
          </a:bodyPr>
          <a:lstStyle/>
          <a:p>
            <a:pPr fontAlgn="base" hangingPunct="0"/>
            <a:r>
              <a:rPr lang="en-GB" sz="1600" dirty="0"/>
              <a:t>Title:	</a:t>
            </a:r>
            <a:r>
              <a:rPr lang="en-GB" sz="1600" dirty="0" smtClean="0"/>
              <a:t>	Preparations for eV2X Rel-15</a:t>
            </a:r>
            <a:endParaRPr lang="en-US" sz="1600" dirty="0"/>
          </a:p>
          <a:p>
            <a:pPr fontAlgn="base" hangingPunct="0"/>
            <a:r>
              <a:rPr lang="en-GB" sz="1600" dirty="0"/>
              <a:t>Agenda Item:	</a:t>
            </a:r>
            <a:r>
              <a:rPr lang="en-GB" sz="1600" dirty="0" smtClean="0"/>
              <a:t>5 </a:t>
            </a:r>
            <a:endParaRPr lang="en-US" sz="1600" dirty="0"/>
          </a:p>
          <a:p>
            <a:pPr fontAlgn="base" hangingPunct="0"/>
            <a:r>
              <a:rPr lang="en-GB" sz="1600" dirty="0"/>
              <a:t>Source:	</a:t>
            </a:r>
            <a:r>
              <a:rPr lang="en-GB" sz="1600" dirty="0" smtClean="0"/>
              <a:t>	LG </a:t>
            </a:r>
            <a:r>
              <a:rPr lang="en-GB" sz="1600" dirty="0"/>
              <a:t>Electronics Inc</a:t>
            </a:r>
            <a:r>
              <a:rPr lang="en-GB" sz="1600" dirty="0" smtClean="0"/>
              <a:t>.</a:t>
            </a:r>
          </a:p>
          <a:p>
            <a:pPr fontAlgn="base" hangingPunct="0"/>
            <a:r>
              <a:rPr lang="en-GB" sz="1600" dirty="0" smtClean="0"/>
              <a:t>Purpose:</a:t>
            </a:r>
            <a:r>
              <a:rPr lang="en-GB" sz="1600" dirty="0"/>
              <a:t>		</a:t>
            </a:r>
            <a:r>
              <a:rPr lang="en-GB" sz="1600" dirty="0" smtClean="0"/>
              <a:t>Discussion</a:t>
            </a:r>
            <a:endParaRPr lang="en-US" sz="1600" dirty="0"/>
          </a:p>
          <a:p>
            <a:pPr fontAlgn="base" hangingPunct="0"/>
            <a:r>
              <a:rPr lang="en-GB" sz="1600" dirty="0"/>
              <a:t>Contact:	</a:t>
            </a:r>
            <a:r>
              <a:rPr lang="en-GB" sz="1600" dirty="0" smtClean="0"/>
              <a:t>	Ki-Dong </a:t>
            </a:r>
            <a:r>
              <a:rPr lang="en-GB" sz="1600" dirty="0"/>
              <a:t>Lee &lt;kidong.lee (at) lge.com&gt;</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Proposed Considerations (1/4)</a:t>
            </a:r>
            <a:endParaRPr lang="ko-KR" altLang="en-US" sz="2400" dirty="0"/>
          </a:p>
        </p:txBody>
      </p:sp>
      <p:sp>
        <p:nvSpPr>
          <p:cNvPr id="3" name="내용 개체 틀 2"/>
          <p:cNvSpPr>
            <a:spLocks noGrp="1"/>
          </p:cNvSpPr>
          <p:nvPr>
            <p:ph idx="1"/>
          </p:nvPr>
        </p:nvSpPr>
        <p:spPr/>
        <p:txBody>
          <a:bodyPr>
            <a:normAutofit/>
          </a:bodyPr>
          <a:lstStyle/>
          <a:p>
            <a:pPr latinLnBrk="0"/>
            <a:r>
              <a:rPr lang="en-US" altLang="ko-KR" sz="2300" b="1" dirty="0" smtClean="0"/>
              <a:t>Background:</a:t>
            </a:r>
            <a:r>
              <a:rPr lang="en-US" altLang="ko-KR" sz="2300" dirty="0" smtClean="0"/>
              <a:t> </a:t>
            </a:r>
          </a:p>
          <a:p>
            <a:pPr lvl="1" latinLnBrk="0"/>
            <a:r>
              <a:rPr lang="en-US" altLang="ko-KR" sz="1900" dirty="0" smtClean="0"/>
              <a:t>At SMARTER ad-hoc, it was decided that, V2X-related </a:t>
            </a:r>
            <a:r>
              <a:rPr lang="en-US" altLang="ko-KR" sz="1900" dirty="0"/>
              <a:t>requirements and use </a:t>
            </a:r>
            <a:r>
              <a:rPr lang="en-US" altLang="ko-KR" sz="1900" dirty="0" smtClean="0"/>
              <a:t>cases would be discussed after Rel-14 V2X is complete. Now that Rel-14 V2X is scheduled to be completed (SP-150573), it is time to begin our planning: </a:t>
            </a:r>
          </a:p>
          <a:p>
            <a:pPr lvl="2" latinLnBrk="0"/>
            <a:r>
              <a:rPr lang="en-US" altLang="ko-KR" sz="1900" dirty="0" smtClean="0"/>
              <a:t>(a) what’s been done in R14, </a:t>
            </a:r>
          </a:p>
          <a:p>
            <a:pPr lvl="2" latinLnBrk="0"/>
            <a:r>
              <a:rPr lang="en-US" altLang="ko-KR" sz="1900" dirty="0" smtClean="0"/>
              <a:t>(b) what’s been done in FS_SMARTER, </a:t>
            </a:r>
          </a:p>
          <a:p>
            <a:pPr lvl="2" latinLnBrk="0"/>
            <a:r>
              <a:rPr lang="en-US" altLang="ko-KR" sz="1900" dirty="0" smtClean="0"/>
              <a:t>(c) what’s been postponed by the Vancouver working assumption (sequential order in our working from/between Rel-14 V2X and Rel-15 V2X (mostly from SMARTER))</a:t>
            </a:r>
          </a:p>
          <a:p>
            <a:pPr lvl="1" latinLnBrk="0"/>
            <a:endParaRPr lang="en-US" altLang="ko-KR" dirty="0" smtClean="0"/>
          </a:p>
          <a:p>
            <a:pPr latinLnBrk="0"/>
            <a:endParaRPr lang="en-US" altLang="ko-KR" dirty="0" smtClean="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10</a:t>
            </a:fld>
            <a:endParaRPr lang="ko-KR" altLang="en-US"/>
          </a:p>
        </p:txBody>
      </p:sp>
    </p:spTree>
    <p:extLst>
      <p:ext uri="{BB962C8B-B14F-4D97-AF65-F5344CB8AC3E}">
        <p14:creationId xmlns:p14="http://schemas.microsoft.com/office/powerpoint/2010/main" val="989562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Proposed Considerations (2/4)</a:t>
            </a:r>
            <a:endParaRPr lang="ko-KR" altLang="en-US" sz="2400" dirty="0"/>
          </a:p>
        </p:txBody>
      </p:sp>
      <p:sp>
        <p:nvSpPr>
          <p:cNvPr id="3" name="내용 개체 틀 2"/>
          <p:cNvSpPr>
            <a:spLocks noGrp="1"/>
          </p:cNvSpPr>
          <p:nvPr>
            <p:ph idx="1"/>
          </p:nvPr>
        </p:nvSpPr>
        <p:spPr/>
        <p:txBody>
          <a:bodyPr>
            <a:normAutofit fontScale="92500" lnSpcReduction="10000"/>
          </a:bodyPr>
          <a:lstStyle/>
          <a:p>
            <a:pPr latinLnBrk="0"/>
            <a:r>
              <a:rPr lang="en-US" altLang="ko-KR" sz="2300" b="1" dirty="0" smtClean="0">
                <a:solidFill>
                  <a:srgbClr val="0000FF"/>
                </a:solidFill>
              </a:rPr>
              <a:t>To-Dos:</a:t>
            </a:r>
            <a:r>
              <a:rPr lang="en-US" altLang="ko-KR" sz="2300" dirty="0" smtClean="0">
                <a:solidFill>
                  <a:srgbClr val="0000FF"/>
                </a:solidFill>
              </a:rPr>
              <a:t> </a:t>
            </a:r>
          </a:p>
          <a:p>
            <a:pPr lvl="1" latinLnBrk="0"/>
            <a:r>
              <a:rPr lang="en-US" altLang="ko-KR" sz="1900" dirty="0" smtClean="0"/>
              <a:t>(a) Use Cases &amp; PRs in SMARTER </a:t>
            </a:r>
          </a:p>
          <a:p>
            <a:pPr lvl="1" latinLnBrk="0"/>
            <a:r>
              <a:rPr lang="en-US" altLang="ko-KR" sz="1900" dirty="0" smtClean="0"/>
              <a:t>(b) contributions submitted but put on hold (in Vancouver) </a:t>
            </a:r>
          </a:p>
          <a:p>
            <a:pPr lvl="1" latinLnBrk="0"/>
            <a:r>
              <a:rPr lang="en-US" altLang="ko-KR" sz="1900" dirty="0" smtClean="0"/>
              <a:t>(c) ideas (yet-to-be called a contribution) not  submitted due to this working assumption; </a:t>
            </a:r>
          </a:p>
          <a:p>
            <a:pPr lvl="1" latinLnBrk="0"/>
            <a:r>
              <a:rPr lang="en-US" altLang="ko-KR" sz="1900" dirty="0" smtClean="0"/>
              <a:t>all of these need to be put on table for study in Rel-15. Based on that, the gap between Rel-14 V2X requirements and requirements for V2X in next generation 3GPP system will be investigated and filled in Rel-15 time frame.</a:t>
            </a:r>
            <a:endParaRPr lang="en-US" altLang="ko-KR" sz="1900" dirty="0"/>
          </a:p>
          <a:p>
            <a:pPr latinLnBrk="0"/>
            <a:r>
              <a:rPr lang="en-US" altLang="ko-KR" sz="2300" b="1" dirty="0" smtClean="0">
                <a:solidFill>
                  <a:srgbClr val="0000FF"/>
                </a:solidFill>
              </a:rPr>
              <a:t>Enhanced support for Multi-RATs</a:t>
            </a:r>
            <a:r>
              <a:rPr lang="en-US" altLang="ko-KR" sz="2300" dirty="0" smtClean="0"/>
              <a:t>: </a:t>
            </a:r>
          </a:p>
          <a:p>
            <a:pPr lvl="1" latinLnBrk="0"/>
            <a:r>
              <a:rPr lang="en-US" altLang="ko-KR" sz="1900" dirty="0" smtClean="0"/>
              <a:t>Not only for safety but also for non-safety aspects of daily life with vehicles in the near future, a vehicle needs to communicate with other vehicles </a:t>
            </a:r>
            <a:r>
              <a:rPr lang="en-US" altLang="ko-KR" sz="1900" u="sng" dirty="0" smtClean="0"/>
              <a:t>regardless of used RAT</a:t>
            </a:r>
            <a:r>
              <a:rPr lang="en-US" altLang="ko-KR" sz="1900" dirty="0" smtClean="0"/>
              <a:t>. Accordingly, how to support communication between vehicle/RSU/application servers of different 3GPP generation needs to be studied. </a:t>
            </a:r>
            <a:endParaRPr lang="en-US" altLang="ko-KR" sz="1900" dirty="0"/>
          </a:p>
          <a:p>
            <a:pPr latinLnBrk="0"/>
            <a:r>
              <a:rPr lang="en-US" altLang="ko-KR" sz="2300" dirty="0" smtClean="0"/>
              <a:t>To fully support vertical industry, enhancement in V2X support is needed for new trend such as autonomous driving, car platooning, connected vehicle, etc.</a:t>
            </a:r>
            <a:endParaRPr lang="en-US" altLang="ko-KR" dirty="0" smtClean="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11</a:t>
            </a:fld>
            <a:endParaRPr lang="ko-KR" altLang="en-US"/>
          </a:p>
        </p:txBody>
      </p:sp>
    </p:spTree>
    <p:extLst>
      <p:ext uri="{BB962C8B-B14F-4D97-AF65-F5344CB8AC3E}">
        <p14:creationId xmlns:p14="http://schemas.microsoft.com/office/powerpoint/2010/main" val="755922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Proposed Considerations </a:t>
            </a:r>
            <a:r>
              <a:rPr lang="en-US" altLang="ko-KR" dirty="0" smtClean="0"/>
              <a:t>(3/4)</a:t>
            </a:r>
            <a:endParaRPr lang="ko-KR" altLang="en-US" sz="2400" dirty="0"/>
          </a:p>
        </p:txBody>
      </p:sp>
      <p:sp>
        <p:nvSpPr>
          <p:cNvPr id="3" name="내용 개체 틀 2"/>
          <p:cNvSpPr>
            <a:spLocks noGrp="1"/>
          </p:cNvSpPr>
          <p:nvPr>
            <p:ph idx="1"/>
          </p:nvPr>
        </p:nvSpPr>
        <p:spPr/>
        <p:txBody>
          <a:bodyPr>
            <a:normAutofit fontScale="92500" lnSpcReduction="10000"/>
          </a:bodyPr>
          <a:lstStyle/>
          <a:p>
            <a:pPr latinLnBrk="0"/>
            <a:r>
              <a:rPr lang="en-US" altLang="ko-KR" b="1" dirty="0"/>
              <a:t>What </a:t>
            </a:r>
            <a:r>
              <a:rPr lang="en-US" altLang="ko-KR" b="1" dirty="0" smtClean="0"/>
              <a:t>To </a:t>
            </a:r>
            <a:r>
              <a:rPr lang="en-US" altLang="ko-KR" b="1" dirty="0"/>
              <a:t>D</a:t>
            </a:r>
            <a:r>
              <a:rPr lang="en-US" altLang="ko-KR" b="1" dirty="0" smtClean="0"/>
              <a:t>o Next [</a:t>
            </a:r>
            <a:r>
              <a:rPr lang="en-US" altLang="ko-KR" b="1" u="sng" dirty="0" smtClean="0">
                <a:solidFill>
                  <a:srgbClr val="0000FF"/>
                </a:solidFill>
              </a:rPr>
              <a:t>draft</a:t>
            </a:r>
            <a:r>
              <a:rPr lang="en-US" altLang="ko-KR" b="1" dirty="0" smtClean="0"/>
              <a:t>]:</a:t>
            </a:r>
          </a:p>
          <a:p>
            <a:pPr lvl="1" latinLnBrk="0"/>
            <a:r>
              <a:rPr lang="en-US" altLang="ko-KR" dirty="0" smtClean="0"/>
              <a:t>What SA1 to do next is </a:t>
            </a:r>
            <a:r>
              <a:rPr lang="en-US" altLang="ko-KR" dirty="0"/>
              <a:t>to specify service requirements to enhance 3GPP support for V2X service in the following </a:t>
            </a:r>
            <a:r>
              <a:rPr lang="en-US" altLang="ko-KR" dirty="0" smtClean="0"/>
              <a:t>areas:</a:t>
            </a:r>
            <a:endParaRPr lang="en-US" altLang="ko-KR" dirty="0"/>
          </a:p>
          <a:p>
            <a:pPr lvl="2" latinLnBrk="0"/>
            <a:r>
              <a:rPr lang="en-US" altLang="ko-KR" dirty="0" smtClean="0"/>
              <a:t>Requirements </a:t>
            </a:r>
            <a:r>
              <a:rPr lang="en-US" altLang="ko-KR" dirty="0"/>
              <a:t>and use cases included in the Rel-14 SMARTER SI and categorized as belonging to eV2X </a:t>
            </a:r>
            <a:r>
              <a:rPr lang="en-US" altLang="ko-KR" dirty="0" smtClean="0"/>
              <a:t>group</a:t>
            </a:r>
          </a:p>
          <a:p>
            <a:pPr lvl="2" latinLnBrk="0"/>
            <a:r>
              <a:rPr lang="en-US" altLang="ko-KR" dirty="0" smtClean="0"/>
              <a:t>Interoperability </a:t>
            </a:r>
            <a:r>
              <a:rPr lang="en-US" altLang="ko-KR" dirty="0"/>
              <a:t>and mobility between LTE support for V2X and 5G support for </a:t>
            </a:r>
            <a:r>
              <a:rPr lang="en-US" altLang="ko-KR" dirty="0" smtClean="0"/>
              <a:t>V2X</a:t>
            </a:r>
          </a:p>
          <a:p>
            <a:pPr lvl="2" latinLnBrk="0"/>
            <a:r>
              <a:rPr lang="en-US" altLang="ko-KR" dirty="0" smtClean="0"/>
              <a:t>Enhanced </a:t>
            </a:r>
            <a:r>
              <a:rPr lang="en-US" altLang="ko-KR" dirty="0"/>
              <a:t>non-safety V2X services (e.g. connected vehicle, mobile high-speed entertainment, mobile hot-spot</a:t>
            </a:r>
            <a:r>
              <a:rPr lang="en-US" altLang="ko-KR" dirty="0" smtClean="0"/>
              <a:t>)</a:t>
            </a:r>
          </a:p>
          <a:p>
            <a:pPr lvl="2" latinLnBrk="0"/>
            <a:r>
              <a:rPr lang="en-US" altLang="ko-KR" dirty="0" smtClean="0"/>
              <a:t>Enhanced </a:t>
            </a:r>
            <a:r>
              <a:rPr lang="en-US" altLang="ko-KR" dirty="0"/>
              <a:t>safety-related V2X services (e.g. autonomous driving, car </a:t>
            </a:r>
            <a:r>
              <a:rPr lang="en-US" altLang="ko-KR" dirty="0" smtClean="0"/>
              <a:t>platooning)</a:t>
            </a:r>
          </a:p>
          <a:p>
            <a:pPr lvl="2" latinLnBrk="0"/>
            <a:endParaRPr lang="en-US" altLang="ko-KR" dirty="0"/>
          </a:p>
          <a:p>
            <a:pPr lvl="1" latinLnBrk="0"/>
            <a:r>
              <a:rPr lang="en-US" altLang="ko-KR" dirty="0" smtClean="0"/>
              <a:t>Note: 5G will cover licensed and unlicensed spectrum usage [3GPP RAN WS, Phoenix, AZ, Sept. 2015]. The interoperability use cases and/or requirements to be investigated in Rel-15 includes, of course, those spectra of 3GPP’s interests but also includes some spectra which automotive industry have interested in. SA1 is expecting to receive feedback from automotive industry in response to SA’s LS sent in SA#70.</a:t>
            </a:r>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12</a:t>
            </a:fld>
            <a:endParaRPr lang="ko-KR" altLang="en-US"/>
          </a:p>
        </p:txBody>
      </p:sp>
    </p:spTree>
    <p:extLst>
      <p:ext uri="{BB962C8B-B14F-4D97-AF65-F5344CB8AC3E}">
        <p14:creationId xmlns:p14="http://schemas.microsoft.com/office/powerpoint/2010/main" val="4193045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Proposed Considerations </a:t>
            </a:r>
            <a:r>
              <a:rPr lang="en-US" altLang="ko-KR" dirty="0" smtClean="0"/>
              <a:t>(4/4)</a:t>
            </a:r>
            <a:endParaRPr lang="ko-KR" altLang="en-US" sz="2400" dirty="0"/>
          </a:p>
        </p:txBody>
      </p:sp>
      <p:sp>
        <p:nvSpPr>
          <p:cNvPr id="3" name="내용 개체 틀 2"/>
          <p:cNvSpPr>
            <a:spLocks noGrp="1"/>
          </p:cNvSpPr>
          <p:nvPr>
            <p:ph idx="1"/>
          </p:nvPr>
        </p:nvSpPr>
        <p:spPr/>
        <p:txBody>
          <a:bodyPr>
            <a:normAutofit/>
          </a:bodyPr>
          <a:lstStyle/>
          <a:p>
            <a:pPr latinLnBrk="0"/>
            <a:r>
              <a:rPr lang="en-US" altLang="ko-KR" b="1" dirty="0" smtClean="0"/>
              <a:t>Time</a:t>
            </a:r>
            <a:r>
              <a:rPr lang="en-US" altLang="ko-KR" b="1" dirty="0"/>
              <a:t>: </a:t>
            </a:r>
          </a:p>
          <a:p>
            <a:pPr lvl="1" latinLnBrk="0"/>
            <a:r>
              <a:rPr lang="en-US" altLang="ko-KR" dirty="0" smtClean="0"/>
              <a:t>Target completion by (NLT) </a:t>
            </a:r>
            <a:r>
              <a:rPr lang="en-US" altLang="ko-KR" dirty="0" smtClean="0">
                <a:solidFill>
                  <a:srgbClr val="FF0000"/>
                </a:solidFill>
              </a:rPr>
              <a:t>SA#76 (06/2017*; SA1#78) TBC</a:t>
            </a:r>
            <a:endParaRPr lang="en-US" altLang="ko-KR" dirty="0">
              <a:solidFill>
                <a:srgbClr val="FF0000"/>
              </a:solidFill>
            </a:endParaRPr>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13</a:t>
            </a:fld>
            <a:endParaRPr lang="ko-KR" altLang="en-US"/>
          </a:p>
        </p:txBody>
      </p:sp>
      <p:grpSp>
        <p:nvGrpSpPr>
          <p:cNvPr id="6" name="Group 5"/>
          <p:cNvGrpSpPr/>
          <p:nvPr/>
        </p:nvGrpSpPr>
        <p:grpSpPr>
          <a:xfrm>
            <a:off x="827583" y="2492896"/>
            <a:ext cx="7488833" cy="1250919"/>
            <a:chOff x="827583" y="5130409"/>
            <a:chExt cx="7488833" cy="1250919"/>
          </a:xfrm>
        </p:grpSpPr>
        <p:sp>
          <p:nvSpPr>
            <p:cNvPr id="7" name="모서리가 둥근 직사각형 1"/>
            <p:cNvSpPr>
              <a:spLocks noChangeArrowheads="1"/>
            </p:cNvSpPr>
            <p:nvPr/>
          </p:nvSpPr>
          <p:spPr bwMode="auto">
            <a:xfrm>
              <a:off x="827583" y="5971301"/>
              <a:ext cx="720081" cy="288131"/>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800" b="1" dirty="0" smtClean="0">
                  <a:solidFill>
                    <a:schemeClr val="bg1"/>
                  </a:solidFill>
                  <a:latin typeface="Arial" charset="0"/>
                  <a:ea typeface="굴림" pitchFamily="50" charset="-127"/>
                </a:rPr>
                <a:t>SA1</a:t>
              </a:r>
              <a:endParaRPr lang="ko-KR" altLang="en-US" sz="1800" b="1" dirty="0">
                <a:solidFill>
                  <a:schemeClr val="bg1"/>
                </a:solidFill>
                <a:latin typeface="Arial" charset="0"/>
                <a:ea typeface="굴림" pitchFamily="50" charset="-127"/>
              </a:endParaRPr>
            </a:p>
          </p:txBody>
        </p:sp>
        <p:sp>
          <p:nvSpPr>
            <p:cNvPr id="8" name="오른쪽 화살표 21"/>
            <p:cNvSpPr>
              <a:spLocks noChangeArrowheads="1"/>
            </p:cNvSpPr>
            <p:nvPr/>
          </p:nvSpPr>
          <p:spPr bwMode="auto">
            <a:xfrm>
              <a:off x="1713288" y="5805264"/>
              <a:ext cx="6603128" cy="576064"/>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9" name="TextBox 44"/>
            <p:cNvSpPr txBox="1">
              <a:spLocks noChangeArrowheads="1"/>
            </p:cNvSpPr>
            <p:nvPr/>
          </p:nvSpPr>
          <p:spPr bwMode="auto">
            <a:xfrm>
              <a:off x="1592422" y="5137755"/>
              <a:ext cx="99097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SA1#74</a:t>
              </a:r>
            </a:p>
            <a:p>
              <a:pPr algn="ctr" eaLnBrk="1" hangingPunct="1">
                <a:spcBef>
                  <a:spcPct val="0"/>
                </a:spcBef>
                <a:buSzTx/>
                <a:buFontTx/>
                <a:buNone/>
              </a:pPr>
              <a:r>
                <a:rPr lang="en-US" altLang="ko-KR" sz="1100" dirty="0" smtClean="0">
                  <a:latin typeface="Arial" charset="0"/>
                  <a:ea typeface="굴림" pitchFamily="50" charset="-127"/>
                </a:rPr>
                <a:t>2016/05</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WID agree &amp;</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Start</a:t>
              </a:r>
              <a:endParaRPr lang="en-US" altLang="ko-KR" sz="1100" dirty="0">
                <a:latin typeface="Arial" charset="0"/>
                <a:ea typeface="굴림" pitchFamily="50" charset="-127"/>
              </a:endParaRPr>
            </a:p>
          </p:txBody>
        </p:sp>
        <p:sp>
          <p:nvSpPr>
            <p:cNvPr id="10" name="이등변 삼각형 45"/>
            <p:cNvSpPr/>
            <p:nvPr/>
          </p:nvSpPr>
          <p:spPr bwMode="auto">
            <a:xfrm>
              <a:off x="3327793" y="597224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1" name="TextBox 44"/>
            <p:cNvSpPr txBox="1">
              <a:spLocks noChangeArrowheads="1"/>
            </p:cNvSpPr>
            <p:nvPr/>
          </p:nvSpPr>
          <p:spPr bwMode="auto">
            <a:xfrm>
              <a:off x="3033295" y="5137755"/>
              <a:ext cx="69442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SA1#75</a:t>
              </a:r>
            </a:p>
            <a:p>
              <a:pPr algn="ctr" eaLnBrk="1" hangingPunct="1">
                <a:spcBef>
                  <a:spcPct val="0"/>
                </a:spcBef>
                <a:buSzTx/>
                <a:buFontTx/>
                <a:buNone/>
              </a:pPr>
              <a:r>
                <a:rPr lang="en-US" altLang="ko-KR" sz="1100" dirty="0" smtClean="0">
                  <a:latin typeface="Arial" charset="0"/>
                  <a:ea typeface="굴림" pitchFamily="50" charset="-127"/>
                </a:rPr>
                <a:t>2016/08</a:t>
              </a:r>
            </a:p>
          </p:txBody>
        </p:sp>
        <p:sp>
          <p:nvSpPr>
            <p:cNvPr id="12" name="TextBox 44"/>
            <p:cNvSpPr txBox="1">
              <a:spLocks noChangeArrowheads="1"/>
            </p:cNvSpPr>
            <p:nvPr/>
          </p:nvSpPr>
          <p:spPr bwMode="auto">
            <a:xfrm>
              <a:off x="4449199" y="5137755"/>
              <a:ext cx="69442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SA1#76</a:t>
              </a:r>
            </a:p>
            <a:p>
              <a:pPr algn="ctr" eaLnBrk="1" hangingPunct="1">
                <a:spcBef>
                  <a:spcPct val="0"/>
                </a:spcBef>
                <a:buSzTx/>
                <a:buFontTx/>
                <a:buNone/>
              </a:pPr>
              <a:r>
                <a:rPr lang="en-US" altLang="ko-KR" sz="1100" dirty="0" smtClean="0">
                  <a:latin typeface="Arial" charset="0"/>
                  <a:ea typeface="굴림" pitchFamily="50" charset="-127"/>
                </a:rPr>
                <a:t>2016/11</a:t>
              </a:r>
            </a:p>
            <a:p>
              <a:pPr algn="ctr" eaLnBrk="1" hangingPunct="1">
                <a:spcBef>
                  <a:spcPct val="0"/>
                </a:spcBef>
                <a:buSzTx/>
                <a:buFontTx/>
                <a:buNone/>
              </a:pPr>
              <a:endParaRPr lang="en-US" altLang="ko-KR" sz="1100" dirty="0">
                <a:solidFill>
                  <a:srgbClr val="FF0000"/>
                </a:solidFill>
                <a:latin typeface="Arial" charset="0"/>
                <a:ea typeface="굴림" pitchFamily="50" charset="-127"/>
              </a:endParaRPr>
            </a:p>
          </p:txBody>
        </p:sp>
        <p:sp>
          <p:nvSpPr>
            <p:cNvPr id="13" name="TextBox 44"/>
            <p:cNvSpPr txBox="1">
              <a:spLocks noChangeArrowheads="1"/>
            </p:cNvSpPr>
            <p:nvPr/>
          </p:nvSpPr>
          <p:spPr bwMode="auto">
            <a:xfrm>
              <a:off x="5845616" y="5137755"/>
              <a:ext cx="69442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SA1#77</a:t>
              </a:r>
            </a:p>
            <a:p>
              <a:pPr algn="ctr" eaLnBrk="1" hangingPunct="1">
                <a:spcBef>
                  <a:spcPct val="0"/>
                </a:spcBef>
                <a:buSzTx/>
                <a:buFontTx/>
                <a:buNone/>
              </a:pPr>
              <a:r>
                <a:rPr lang="en-US" altLang="ko-KR" sz="1100" b="1" u="sng" dirty="0" smtClean="0">
                  <a:latin typeface="Arial" charset="0"/>
                  <a:ea typeface="굴림" pitchFamily="50" charset="-127"/>
                </a:rPr>
                <a:t>2017</a:t>
              </a:r>
              <a:r>
                <a:rPr lang="en-US" altLang="ko-KR" sz="1100" dirty="0" smtClean="0">
                  <a:latin typeface="Arial" charset="0"/>
                  <a:ea typeface="굴림" pitchFamily="50" charset="-127"/>
                </a:rPr>
                <a:t>/02</a:t>
              </a:r>
            </a:p>
            <a:p>
              <a:pPr algn="ctr" eaLnBrk="1" hangingPunct="1">
                <a:spcBef>
                  <a:spcPct val="0"/>
                </a:spcBef>
                <a:buSzTx/>
                <a:buFontTx/>
                <a:buNone/>
              </a:pPr>
              <a:endParaRPr lang="en-US" altLang="ko-KR" sz="1100" dirty="0">
                <a:latin typeface="Arial" charset="0"/>
                <a:ea typeface="굴림" pitchFamily="50" charset="-127"/>
              </a:endParaRPr>
            </a:p>
          </p:txBody>
        </p:sp>
        <p:sp>
          <p:nvSpPr>
            <p:cNvPr id="14" name="이등변 삼각형 45"/>
            <p:cNvSpPr/>
            <p:nvPr/>
          </p:nvSpPr>
          <p:spPr bwMode="auto">
            <a:xfrm>
              <a:off x="1891320" y="597224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5" name="이등변 삼각형 45"/>
            <p:cNvSpPr/>
            <p:nvPr/>
          </p:nvSpPr>
          <p:spPr bwMode="auto">
            <a:xfrm>
              <a:off x="4737104" y="597224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6" name="Rectangle 15"/>
            <p:cNvSpPr/>
            <p:nvPr/>
          </p:nvSpPr>
          <p:spPr>
            <a:xfrm>
              <a:off x="1902799" y="5972516"/>
              <a:ext cx="2924315" cy="231123"/>
            </a:xfrm>
            <a:prstGeom prst="rect">
              <a:avLst/>
            </a:prstGeom>
            <a:solidFill>
              <a:srgbClr val="FFFF00">
                <a:alpha val="35000"/>
              </a:srgbClr>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bg1">
                      <a:lumMod val="50000"/>
                    </a:schemeClr>
                  </a:solidFill>
                </a:rPr>
                <a:t>Rel-15 V2X</a:t>
              </a:r>
              <a:endParaRPr lang="en-US" sz="1000" i="1" dirty="0">
                <a:solidFill>
                  <a:schemeClr val="bg1">
                    <a:lumMod val="50000"/>
                  </a:schemeClr>
                </a:solidFill>
              </a:endParaRPr>
            </a:p>
          </p:txBody>
        </p:sp>
        <p:sp>
          <p:nvSpPr>
            <p:cNvPr id="17" name="이등변 삼각형 37"/>
            <p:cNvSpPr/>
            <p:nvPr/>
          </p:nvSpPr>
          <p:spPr bwMode="auto">
            <a:xfrm>
              <a:off x="7416316" y="5983147"/>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8" name="TextBox 44"/>
            <p:cNvSpPr txBox="1">
              <a:spLocks noChangeArrowheads="1"/>
            </p:cNvSpPr>
            <p:nvPr/>
          </p:nvSpPr>
          <p:spPr bwMode="auto">
            <a:xfrm>
              <a:off x="7126374" y="5130409"/>
              <a:ext cx="69442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SA1#78</a:t>
              </a:r>
            </a:p>
            <a:p>
              <a:pPr algn="ctr" eaLnBrk="1" hangingPunct="1">
                <a:spcBef>
                  <a:spcPct val="0"/>
                </a:spcBef>
                <a:buSzTx/>
                <a:buFontTx/>
                <a:buNone/>
              </a:pPr>
              <a:r>
                <a:rPr lang="en-US" altLang="ko-KR" sz="1100" dirty="0" smtClean="0">
                  <a:latin typeface="Arial" charset="0"/>
                  <a:ea typeface="굴림" pitchFamily="50" charset="-127"/>
                </a:rPr>
                <a:t>2017/05</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 </a:t>
              </a:r>
              <a:endParaRPr lang="en-US" altLang="ko-KR" sz="1100" dirty="0">
                <a:latin typeface="Arial" charset="0"/>
                <a:ea typeface="굴림" pitchFamily="50" charset="-127"/>
              </a:endParaRPr>
            </a:p>
          </p:txBody>
        </p:sp>
        <p:sp>
          <p:nvSpPr>
            <p:cNvPr id="19" name="이등변 삼각형 37"/>
            <p:cNvSpPr/>
            <p:nvPr/>
          </p:nvSpPr>
          <p:spPr bwMode="auto">
            <a:xfrm>
              <a:off x="6136104" y="597224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grpSp>
      <p:sp>
        <p:nvSpPr>
          <p:cNvPr id="20" name="TextBox 19"/>
          <p:cNvSpPr txBox="1"/>
          <p:nvPr/>
        </p:nvSpPr>
        <p:spPr>
          <a:xfrm>
            <a:off x="827583" y="5303303"/>
            <a:ext cx="4396588" cy="276999"/>
          </a:xfrm>
          <a:prstGeom prst="rect">
            <a:avLst/>
          </a:prstGeom>
          <a:noFill/>
        </p:spPr>
        <p:txBody>
          <a:bodyPr wrap="none" rtlCol="0">
            <a:spAutoFit/>
          </a:bodyPr>
          <a:lstStyle/>
          <a:p>
            <a:r>
              <a:rPr lang="en-US" sz="1200" dirty="0" smtClean="0"/>
              <a:t>*: Based on </a:t>
            </a:r>
            <a:r>
              <a:rPr lang="en-US" sz="1200" dirty="0"/>
              <a:t>tentative </a:t>
            </a:r>
            <a:r>
              <a:rPr lang="en-US" sz="1200" dirty="0" smtClean="0"/>
              <a:t>Future Release milestone (SP-150828) </a:t>
            </a:r>
            <a:endParaRPr lang="en-US" sz="1200" dirty="0"/>
          </a:p>
        </p:txBody>
      </p:sp>
    </p:spTree>
    <p:extLst>
      <p:ext uri="{BB962C8B-B14F-4D97-AF65-F5344CB8AC3E}">
        <p14:creationId xmlns:p14="http://schemas.microsoft.com/office/powerpoint/2010/main" val="20189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Others</a:t>
            </a:r>
            <a:endParaRPr lang="ko-KR" altLang="en-US" sz="2400" dirty="0"/>
          </a:p>
        </p:txBody>
      </p:sp>
      <p:sp>
        <p:nvSpPr>
          <p:cNvPr id="3" name="내용 개체 틀 2"/>
          <p:cNvSpPr>
            <a:spLocks noGrp="1"/>
          </p:cNvSpPr>
          <p:nvPr>
            <p:ph idx="1"/>
          </p:nvPr>
        </p:nvSpPr>
        <p:spPr/>
        <p:txBody>
          <a:bodyPr/>
          <a:lstStyle/>
          <a:p>
            <a:pPr latinLnBrk="0"/>
            <a:r>
              <a:rPr lang="en-US" altLang="ko-KR" dirty="0" smtClean="0"/>
              <a:t>Other Issues:</a:t>
            </a:r>
          </a:p>
          <a:p>
            <a:pPr lvl="1" latinLnBrk="0"/>
            <a:r>
              <a:rPr lang="en-US" altLang="ko-KR" dirty="0" smtClean="0"/>
              <a:t>For information and discussion: </a:t>
            </a:r>
            <a:r>
              <a:rPr lang="en-US" altLang="ko-KR" dirty="0" err="1" smtClean="0"/>
              <a:t>SungDuck</a:t>
            </a:r>
            <a:r>
              <a:rPr lang="en-US" altLang="ko-KR" dirty="0" smtClean="0"/>
              <a:t> Chun (sungduck.chun@lge.com)</a:t>
            </a:r>
            <a:endParaRPr lang="en-US" altLang="ko-KR" dirty="0"/>
          </a:p>
          <a:p>
            <a:pPr lvl="1" latinLnBrk="0"/>
            <a:endParaRPr lang="en-US" altLang="ko-KR" dirty="0" smtClean="0"/>
          </a:p>
          <a:p>
            <a:pPr lvl="1" latinLnBrk="0"/>
            <a:endParaRPr lang="en-US" altLang="ko-KR" dirty="0"/>
          </a:p>
          <a:p>
            <a:pPr lvl="1" latinLnBrk="0"/>
            <a:endParaRPr lang="en-US" altLang="ko-KR" dirty="0" smtClean="0"/>
          </a:p>
          <a:p>
            <a:pPr lvl="1" latinLnBrk="0"/>
            <a:endParaRPr lang="en-US" altLang="ko-KR" dirty="0" smtClean="0"/>
          </a:p>
          <a:p>
            <a:pPr marL="0" indent="0" algn="ctr" latinLnBrk="0">
              <a:buNone/>
            </a:pPr>
            <a:r>
              <a:rPr lang="en-US" altLang="ko-KR" sz="5400" b="1" dirty="0" smtClean="0">
                <a:latin typeface="Californian FB" panose="0207040306080B030204" pitchFamily="18" charset="0"/>
              </a:rPr>
              <a:t>Thank you!</a:t>
            </a:r>
            <a:endParaRPr lang="en-US" altLang="ko-KR" sz="5400" b="1" dirty="0">
              <a:latin typeface="Californian FB" panose="0207040306080B030204" pitchFamily="18" charset="0"/>
            </a:endParaRPr>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14</a:t>
            </a:fld>
            <a:endParaRPr lang="ko-KR" altLang="en-US"/>
          </a:p>
        </p:txBody>
      </p:sp>
    </p:spTree>
    <p:extLst>
      <p:ext uri="{BB962C8B-B14F-4D97-AF65-F5344CB8AC3E}">
        <p14:creationId xmlns:p14="http://schemas.microsoft.com/office/powerpoint/2010/main" val="33729000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Contents</a:t>
            </a:r>
            <a:endParaRPr lang="ko-KR" altLang="en-US" sz="2400" dirty="0"/>
          </a:p>
        </p:txBody>
      </p:sp>
      <p:sp>
        <p:nvSpPr>
          <p:cNvPr id="3" name="내용 개체 틀 2"/>
          <p:cNvSpPr>
            <a:spLocks noGrp="1"/>
          </p:cNvSpPr>
          <p:nvPr>
            <p:ph idx="1"/>
          </p:nvPr>
        </p:nvSpPr>
        <p:spPr/>
        <p:txBody>
          <a:bodyPr/>
          <a:lstStyle/>
          <a:p>
            <a:pPr marL="457200" indent="-457200" latinLnBrk="0">
              <a:buFont typeface="+mj-lt"/>
              <a:buAutoNum type="arabicPeriod"/>
            </a:pPr>
            <a:r>
              <a:rPr lang="en-US" altLang="ko-KR" dirty="0" smtClean="0"/>
              <a:t>Review of Rel-14 V2X (based on CPRs in TR*)</a:t>
            </a:r>
          </a:p>
          <a:p>
            <a:pPr marL="857250" lvl="1" indent="-457200" latinLnBrk="0">
              <a:buFont typeface="+mj-lt"/>
              <a:buAutoNum type="alphaLcPeriod"/>
            </a:pPr>
            <a:r>
              <a:rPr lang="en-US" altLang="ko-KR" dirty="0" smtClean="0"/>
              <a:t>what we have in R14 V2X </a:t>
            </a:r>
          </a:p>
          <a:p>
            <a:pPr marL="857250" lvl="1" indent="-457200" latinLnBrk="0">
              <a:buFont typeface="+mj-lt"/>
              <a:buAutoNum type="alphaLcPeriod"/>
            </a:pPr>
            <a:r>
              <a:rPr lang="en-US" altLang="ko-KR" dirty="0" smtClean="0"/>
              <a:t>what we don’t in R14 V2X and what we will have in SMARTER</a:t>
            </a:r>
          </a:p>
          <a:p>
            <a:pPr marL="457200" indent="-457200" latinLnBrk="0">
              <a:buFont typeface="+mj-lt"/>
              <a:buAutoNum type="arabicPeriod"/>
            </a:pPr>
            <a:r>
              <a:rPr lang="en-US" altLang="ko-KR" dirty="0" smtClean="0"/>
              <a:t>Preparations for Rel-15</a:t>
            </a:r>
          </a:p>
          <a:p>
            <a:pPr marL="857250" lvl="1" indent="-457200" latinLnBrk="0">
              <a:buFont typeface="+mj-lt"/>
              <a:buAutoNum type="alphaLcPeriod"/>
            </a:pPr>
            <a:r>
              <a:rPr lang="en-US" altLang="ko-KR" dirty="0"/>
              <a:t>Scope (</a:t>
            </a:r>
            <a:r>
              <a:rPr lang="en-US" altLang="ko-KR" dirty="0" smtClean="0"/>
              <a:t>expected)</a:t>
            </a:r>
          </a:p>
          <a:p>
            <a:pPr marL="857250" lvl="1" indent="-457200" latinLnBrk="0">
              <a:buFont typeface="+mj-lt"/>
              <a:buAutoNum type="alphaLcPeriod"/>
            </a:pPr>
            <a:r>
              <a:rPr lang="en-US" altLang="ko-KR" dirty="0" smtClean="0"/>
              <a:t>Time schedule</a:t>
            </a:r>
          </a:p>
          <a:p>
            <a:pPr lvl="1" latinLnBrk="0"/>
            <a:endParaRPr lang="en-US" altLang="ko-KR" dirty="0"/>
          </a:p>
          <a:p>
            <a:pPr lvl="1" latinLnBrk="0"/>
            <a:endParaRPr lang="en-US" altLang="ko-KR" dirty="0" smtClean="0"/>
          </a:p>
          <a:p>
            <a:pPr lvl="1" latinLnBrk="0"/>
            <a:endParaRPr lang="en-US" altLang="ko-KR" dirty="0"/>
          </a:p>
          <a:p>
            <a:pPr lvl="1" latinLnBrk="0"/>
            <a:endParaRPr lang="en-US" altLang="ko-KR" dirty="0" smtClean="0"/>
          </a:p>
          <a:p>
            <a:pPr lvl="1" latinLnBrk="0"/>
            <a:endParaRPr lang="en-US" altLang="ko-KR" dirty="0" smtClean="0"/>
          </a:p>
          <a:p>
            <a:pPr lvl="1"/>
            <a:r>
              <a:rPr lang="en-US" altLang="ko-KR" sz="1200" dirty="0" smtClean="0"/>
              <a:t>Note [*]: as of Jan’16 when this contribution is </a:t>
            </a:r>
            <a:r>
              <a:rPr lang="en-US" altLang="ko-KR" sz="1200" dirty="0" smtClean="0"/>
              <a:t>prepared, </a:t>
            </a:r>
            <a:r>
              <a:rPr lang="en-US" altLang="ko-KR" sz="1200" dirty="0" smtClean="0"/>
              <a:t>V2X Normative Work is not complete. The “review of Rel-14 V2X” is therefore based on the outcome of Study (FS_V2XLTE), which is tentatively providing an initial set of CPRs to generate </a:t>
            </a:r>
            <a:r>
              <a:rPr lang="en-US" altLang="ko-KR" sz="1200" smtClean="0"/>
              <a:t>Normative </a:t>
            </a:r>
            <a:r>
              <a:rPr lang="en-US" altLang="ko-KR" sz="1200" smtClean="0"/>
              <a:t>Requirements for V2X Work (V2XLTE).</a:t>
            </a:r>
            <a:endParaRPr lang="ko-KR" altLang="en-US" sz="1200"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2</a:t>
            </a:fld>
            <a:endParaRPr lang="ko-KR" altLang="en-US"/>
          </a:p>
        </p:txBody>
      </p:sp>
    </p:spTree>
    <p:extLst>
      <p:ext uri="{BB962C8B-B14F-4D97-AF65-F5344CB8AC3E}">
        <p14:creationId xmlns:p14="http://schemas.microsoft.com/office/powerpoint/2010/main" val="4057760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Prologue</a:t>
            </a:r>
            <a:endParaRPr lang="en-US" dirty="0"/>
          </a:p>
        </p:txBody>
      </p:sp>
      <p:sp>
        <p:nvSpPr>
          <p:cNvPr id="3" name="Content Placeholder 2"/>
          <p:cNvSpPr>
            <a:spLocks noGrp="1"/>
          </p:cNvSpPr>
          <p:nvPr>
            <p:ph idx="1"/>
          </p:nvPr>
        </p:nvSpPr>
        <p:spPr/>
        <p:txBody>
          <a:bodyPr>
            <a:normAutofit/>
          </a:bodyPr>
          <a:lstStyle/>
          <a:p>
            <a:r>
              <a:rPr lang="en-US" sz="2000" dirty="0"/>
              <a:t>SP-150573 (WID for V2XLTE) has its target completion date of 03/2016 and SA1#72 has completed the Study (FS_V2XLTE) with a compact set of 33 CPRs (consolidated potential requirements). This set of CPRs, which were carefully chosen by many companies involved through multiple iterations of discussions, will be ready to go for its Normative form of requirements in the new TS 22.V2X (</a:t>
            </a:r>
            <a:r>
              <a:rPr lang="en-US" sz="2000" dirty="0" err="1"/>
              <a:t>Tdoc</a:t>
            </a:r>
            <a:r>
              <a:rPr lang="en-US" sz="2000" dirty="0"/>
              <a:t> # not assigned yet). If the Work (V2XLTE) is complete at SA1#73, we will continue to investigate the issues that have been discussed in SMARTER and other issues that have put on hold due to the Vancouver working assumption. This paper intends to provide the overview on what's done and what's pending and to kick off the discussion for preparation for the next step in May.</a:t>
            </a:r>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3</a:t>
            </a:fld>
            <a:endParaRPr lang="ko-KR" altLang="en-US"/>
          </a:p>
        </p:txBody>
      </p:sp>
    </p:spTree>
    <p:extLst>
      <p:ext uri="{BB962C8B-B14F-4D97-AF65-F5344CB8AC3E}">
        <p14:creationId xmlns:p14="http://schemas.microsoft.com/office/powerpoint/2010/main" val="3981655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Review of Rel-14 </a:t>
            </a:r>
            <a:r>
              <a:rPr lang="en-US" altLang="ko-KR" dirty="0" smtClean="0"/>
              <a:t>V2X (1/2)</a:t>
            </a:r>
            <a:endParaRPr lang="ko-KR" altLang="en-US" sz="2400" dirty="0"/>
          </a:p>
        </p:txBody>
      </p:sp>
      <p:sp>
        <p:nvSpPr>
          <p:cNvPr id="3" name="내용 개체 틀 2"/>
          <p:cNvSpPr>
            <a:spLocks noGrp="1"/>
          </p:cNvSpPr>
          <p:nvPr>
            <p:ph idx="1"/>
          </p:nvPr>
        </p:nvSpPr>
        <p:spPr/>
        <p:txBody>
          <a:bodyPr>
            <a:normAutofit/>
          </a:bodyPr>
          <a:lstStyle/>
          <a:p>
            <a:pPr latinLnBrk="0"/>
            <a:r>
              <a:rPr lang="en-US" altLang="ko-KR" dirty="0" smtClean="0"/>
              <a:t>Summary of V2X Study/Work* (FS_V2XLTE)</a:t>
            </a:r>
          </a:p>
          <a:p>
            <a:pPr lvl="1" latinLnBrk="0"/>
            <a:endParaRPr lang="en-US" altLang="ko-KR" dirty="0" smtClean="0"/>
          </a:p>
          <a:p>
            <a:pPr lvl="1" latinLnBrk="0"/>
            <a:endParaRPr lang="en-US" altLang="ko-KR" dirty="0"/>
          </a:p>
          <a:p>
            <a:pPr lvl="1" latinLnBrk="0"/>
            <a:endParaRPr lang="en-US" altLang="ko-KR" dirty="0" smtClean="0"/>
          </a:p>
          <a:p>
            <a:pPr lvl="1" latinLnBrk="0"/>
            <a:endParaRPr lang="en-US" altLang="ko-KR" dirty="0"/>
          </a:p>
          <a:p>
            <a:pPr lvl="1" latinLnBrk="0"/>
            <a:endParaRPr lang="en-US" altLang="ko-KR" dirty="0" smtClean="0"/>
          </a:p>
          <a:p>
            <a:pPr lvl="1" latinLnBrk="0"/>
            <a:endParaRPr lang="en-US" altLang="ko-KR" dirty="0" smtClean="0"/>
          </a:p>
          <a:p>
            <a:pPr lvl="1" latinLnBrk="0"/>
            <a:r>
              <a:rPr lang="en-US" altLang="ko-KR" dirty="0" smtClean="0"/>
              <a:t>TR 22.885 v1.1.0 [S1-154458, outcome of SA1#72 (11/2015)]; This [v2.0.0] was submitted to SA#70 for approval [SP-150765] contains</a:t>
            </a:r>
          </a:p>
          <a:p>
            <a:pPr lvl="2" latinLnBrk="0"/>
            <a:r>
              <a:rPr lang="en-US" altLang="ko-KR" dirty="0" smtClean="0"/>
              <a:t>27 Use Cases regarding both safety and non-safety aspects in three categories of V2X (V2V, V2I/N, and V2P), and </a:t>
            </a:r>
          </a:p>
          <a:p>
            <a:pPr lvl="2" latinLnBrk="0"/>
            <a:r>
              <a:rPr lang="en-US" altLang="ko-KR" dirty="0" smtClean="0"/>
              <a:t>142 PRs</a:t>
            </a:r>
          </a:p>
          <a:p>
            <a:pPr lvl="2" latinLnBrk="0"/>
            <a:r>
              <a:rPr lang="en-US" altLang="ko-KR" dirty="0" smtClean="0"/>
              <a:t>Thirty-three (33) CPRs [S1-154610]</a:t>
            </a:r>
          </a:p>
          <a:p>
            <a:pPr lvl="1" latinLnBrk="0"/>
            <a:r>
              <a:rPr lang="en-US" altLang="ko-KR" dirty="0" smtClean="0"/>
              <a:t>TR 22.885 v14.0.0: approved @ SA#70 (12/2015)</a:t>
            </a:r>
          </a:p>
          <a:p>
            <a:pPr marL="457200" lvl="1" indent="0">
              <a:buNone/>
            </a:pPr>
            <a:endParaRPr lang="en-US" altLang="ko-KR" sz="1400" dirty="0" smtClean="0"/>
          </a:p>
          <a:p>
            <a:pPr marL="457200" lvl="1" indent="0">
              <a:buNone/>
            </a:pPr>
            <a:r>
              <a:rPr lang="en-US" altLang="ko-KR" sz="1400" dirty="0" smtClean="0"/>
              <a:t>*: based on the V2X SID/WID timeline (target completion is assumed to be met)</a:t>
            </a:r>
            <a:endParaRPr lang="ko-KR" altLang="en-US" sz="1400"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4</a:t>
            </a:fld>
            <a:endParaRPr lang="ko-KR" altLang="en-US"/>
          </a:p>
        </p:txBody>
      </p:sp>
      <p:grpSp>
        <p:nvGrpSpPr>
          <p:cNvPr id="26" name="Group 25"/>
          <p:cNvGrpSpPr/>
          <p:nvPr/>
        </p:nvGrpSpPr>
        <p:grpSpPr>
          <a:xfrm>
            <a:off x="827583" y="1890049"/>
            <a:ext cx="7488833" cy="1538951"/>
            <a:chOff x="827583" y="1890049"/>
            <a:chExt cx="7488833" cy="1538951"/>
          </a:xfrm>
        </p:grpSpPr>
        <p:sp>
          <p:nvSpPr>
            <p:cNvPr id="6" name="모서리가 둥근 직사각형 1"/>
            <p:cNvSpPr>
              <a:spLocks noChangeArrowheads="1"/>
            </p:cNvSpPr>
            <p:nvPr/>
          </p:nvSpPr>
          <p:spPr bwMode="auto">
            <a:xfrm>
              <a:off x="827583" y="2730941"/>
              <a:ext cx="720081" cy="576262"/>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800" b="1" dirty="0" smtClean="0">
                  <a:solidFill>
                    <a:schemeClr val="bg1"/>
                  </a:solidFill>
                  <a:latin typeface="Arial" charset="0"/>
                  <a:ea typeface="굴림" pitchFamily="50" charset="-127"/>
                </a:rPr>
                <a:t>SA1</a:t>
              </a:r>
              <a:endParaRPr lang="ko-KR" altLang="en-US" sz="1800" b="1" dirty="0">
                <a:solidFill>
                  <a:schemeClr val="bg1"/>
                </a:solidFill>
                <a:latin typeface="Arial" charset="0"/>
                <a:ea typeface="굴림" pitchFamily="50" charset="-127"/>
              </a:endParaRPr>
            </a:p>
          </p:txBody>
        </p:sp>
        <p:sp>
          <p:nvSpPr>
            <p:cNvPr id="7" name="오른쪽 화살표 21"/>
            <p:cNvSpPr>
              <a:spLocks noChangeArrowheads="1"/>
            </p:cNvSpPr>
            <p:nvPr/>
          </p:nvSpPr>
          <p:spPr bwMode="auto">
            <a:xfrm>
              <a:off x="1713288" y="2497559"/>
              <a:ext cx="6603128" cy="931441"/>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9" name="TextBox 44"/>
            <p:cNvSpPr txBox="1">
              <a:spLocks noChangeArrowheads="1"/>
            </p:cNvSpPr>
            <p:nvPr/>
          </p:nvSpPr>
          <p:spPr bwMode="auto">
            <a:xfrm>
              <a:off x="1619672" y="1897395"/>
              <a:ext cx="9364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SA1#69</a:t>
              </a:r>
            </a:p>
            <a:p>
              <a:pPr algn="ctr" eaLnBrk="1" hangingPunct="1">
                <a:spcBef>
                  <a:spcPct val="0"/>
                </a:spcBef>
                <a:buSzTx/>
                <a:buFontTx/>
                <a:buNone/>
              </a:pPr>
              <a:r>
                <a:rPr lang="en-US" altLang="ko-KR" sz="1100" dirty="0" smtClean="0">
                  <a:latin typeface="Arial" charset="0"/>
                  <a:ea typeface="굴림" pitchFamily="50" charset="-127"/>
                </a:rPr>
                <a:t>2015/02</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SID agreed;</a:t>
              </a:r>
            </a:p>
            <a:p>
              <a:pPr algn="ctr" eaLnBrk="1" hangingPunct="1">
                <a:spcBef>
                  <a:spcPct val="0"/>
                </a:spcBef>
                <a:buSzTx/>
                <a:buFontTx/>
                <a:buNone/>
              </a:pPr>
              <a:r>
                <a:rPr lang="en-US" altLang="ko-KR" sz="1100" dirty="0" smtClean="0">
                  <a:latin typeface="Arial" charset="0"/>
                  <a:ea typeface="굴림" pitchFamily="50" charset="-127"/>
                </a:rPr>
                <a:t>9 UCs</a:t>
              </a:r>
              <a:endParaRPr lang="en-US" altLang="ko-KR" sz="1100" dirty="0">
                <a:latin typeface="Arial" charset="0"/>
                <a:ea typeface="굴림" pitchFamily="50" charset="-127"/>
              </a:endParaRPr>
            </a:p>
          </p:txBody>
        </p:sp>
        <p:sp>
          <p:nvSpPr>
            <p:cNvPr id="10" name="이등변 삼각형 45"/>
            <p:cNvSpPr/>
            <p:nvPr/>
          </p:nvSpPr>
          <p:spPr bwMode="auto">
            <a:xfrm>
              <a:off x="3327793"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1" name="TextBox 44"/>
            <p:cNvSpPr txBox="1">
              <a:spLocks noChangeArrowheads="1"/>
            </p:cNvSpPr>
            <p:nvPr/>
          </p:nvSpPr>
          <p:spPr bwMode="auto">
            <a:xfrm>
              <a:off x="3033295" y="1897395"/>
              <a:ext cx="69442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SA1#70</a:t>
              </a:r>
            </a:p>
            <a:p>
              <a:pPr algn="ctr" eaLnBrk="1" hangingPunct="1">
                <a:spcBef>
                  <a:spcPct val="0"/>
                </a:spcBef>
                <a:buSzTx/>
                <a:buFontTx/>
                <a:buNone/>
              </a:pPr>
              <a:r>
                <a:rPr lang="en-US" altLang="ko-KR" sz="1100" dirty="0" smtClean="0">
                  <a:latin typeface="Arial" charset="0"/>
                  <a:ea typeface="굴림" pitchFamily="50" charset="-127"/>
                </a:rPr>
                <a:t>2015/04</a:t>
              </a:r>
            </a:p>
            <a:p>
              <a:pPr algn="ctr" eaLnBrk="1" hangingPunct="1">
                <a:spcBef>
                  <a:spcPct val="0"/>
                </a:spcBef>
                <a:buSzTx/>
                <a:buFontTx/>
                <a:buNone/>
              </a:pPr>
              <a:r>
                <a:rPr lang="en-US" altLang="ko-KR" sz="1100" dirty="0" smtClean="0">
                  <a:latin typeface="Arial" charset="0"/>
                  <a:ea typeface="굴림" pitchFamily="50" charset="-127"/>
                </a:rPr>
                <a:t>18 UCs</a:t>
              </a:r>
              <a:endParaRPr lang="en-US" altLang="ko-KR" sz="1100" dirty="0">
                <a:latin typeface="Arial" charset="0"/>
                <a:ea typeface="굴림" pitchFamily="50" charset="-127"/>
              </a:endParaRPr>
            </a:p>
          </p:txBody>
        </p:sp>
        <p:sp>
          <p:nvSpPr>
            <p:cNvPr id="12" name="TextBox 44"/>
            <p:cNvSpPr txBox="1">
              <a:spLocks noChangeArrowheads="1"/>
            </p:cNvSpPr>
            <p:nvPr/>
          </p:nvSpPr>
          <p:spPr bwMode="auto">
            <a:xfrm>
              <a:off x="4328172" y="1897395"/>
              <a:ext cx="9364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SA1#71</a:t>
              </a:r>
            </a:p>
            <a:p>
              <a:pPr algn="ctr" eaLnBrk="1" hangingPunct="1">
                <a:spcBef>
                  <a:spcPct val="0"/>
                </a:spcBef>
                <a:buSzTx/>
                <a:buFontTx/>
                <a:buNone/>
              </a:pPr>
              <a:r>
                <a:rPr lang="en-US" altLang="ko-KR" sz="1100" dirty="0" smtClean="0">
                  <a:latin typeface="Arial" charset="0"/>
                  <a:ea typeface="굴림" pitchFamily="50" charset="-127"/>
                </a:rPr>
                <a:t>2015/08</a:t>
              </a:r>
            </a:p>
            <a:p>
              <a:pPr algn="ctr" eaLnBrk="1" hangingPunct="1">
                <a:spcBef>
                  <a:spcPct val="0"/>
                </a:spcBef>
                <a:buSzTx/>
                <a:buFontTx/>
                <a:buNone/>
              </a:pPr>
              <a:r>
                <a:rPr lang="en-US" altLang="ko-KR" sz="1100" dirty="0" smtClean="0">
                  <a:latin typeface="Arial" charset="0"/>
                  <a:ea typeface="굴림" pitchFamily="50" charset="-127"/>
                </a:rPr>
                <a:t>24 UCs</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WID agreed</a:t>
              </a:r>
              <a:endParaRPr lang="en-US" altLang="ko-KR" sz="1100" dirty="0">
                <a:solidFill>
                  <a:srgbClr val="FF0000"/>
                </a:solidFill>
                <a:latin typeface="Arial" charset="0"/>
                <a:ea typeface="굴림" pitchFamily="50" charset="-127"/>
              </a:endParaRPr>
            </a:p>
          </p:txBody>
        </p:sp>
        <p:sp>
          <p:nvSpPr>
            <p:cNvPr id="13" name="TextBox 44"/>
            <p:cNvSpPr txBox="1">
              <a:spLocks noChangeArrowheads="1"/>
            </p:cNvSpPr>
            <p:nvPr/>
          </p:nvSpPr>
          <p:spPr bwMode="auto">
            <a:xfrm>
              <a:off x="5638027" y="1897395"/>
              <a:ext cx="110959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SA1#72</a:t>
              </a:r>
            </a:p>
            <a:p>
              <a:pPr algn="ctr" eaLnBrk="1" hangingPunct="1">
                <a:spcBef>
                  <a:spcPct val="0"/>
                </a:spcBef>
                <a:buSzTx/>
                <a:buFontTx/>
                <a:buNone/>
              </a:pPr>
              <a:r>
                <a:rPr lang="en-US" altLang="ko-KR" sz="1100" dirty="0" smtClean="0">
                  <a:latin typeface="Arial" charset="0"/>
                  <a:ea typeface="굴림" pitchFamily="50" charset="-127"/>
                </a:rPr>
                <a:t>2015/11</a:t>
              </a:r>
            </a:p>
            <a:p>
              <a:pPr algn="ctr" eaLnBrk="1" hangingPunct="1">
                <a:spcBef>
                  <a:spcPct val="0"/>
                </a:spcBef>
                <a:buSzTx/>
                <a:buFontTx/>
                <a:buNone/>
              </a:pPr>
              <a:r>
                <a:rPr lang="en-US" altLang="ko-KR" sz="1100" dirty="0" smtClean="0">
                  <a:latin typeface="Arial" charset="0"/>
                  <a:ea typeface="굴림" pitchFamily="50" charset="-127"/>
                </a:rPr>
                <a:t>27 </a:t>
              </a:r>
              <a:r>
                <a:rPr lang="en-US" altLang="ko-KR" sz="1100" dirty="0" err="1" smtClean="0">
                  <a:latin typeface="Arial" charset="0"/>
                  <a:ea typeface="굴림" pitchFamily="50" charset="-127"/>
                </a:rPr>
                <a:t>Ucs</a:t>
              </a:r>
              <a:endParaRPr lang="en-US" altLang="ko-KR" sz="1100" dirty="0" smtClean="0">
                <a:latin typeface="Arial" charset="0"/>
                <a:ea typeface="굴림" pitchFamily="50" charset="-127"/>
              </a:endParaRPr>
            </a:p>
            <a:p>
              <a:pPr algn="ctr" eaLnBrk="1" hangingPunct="1">
                <a:spcBef>
                  <a:spcPct val="0"/>
                </a:spcBef>
                <a:buSzTx/>
                <a:buFontTx/>
                <a:buNone/>
              </a:pPr>
              <a:r>
                <a:rPr lang="en-US" altLang="ko-KR" sz="1100" dirty="0" smtClean="0">
                  <a:latin typeface="Arial" charset="0"/>
                  <a:ea typeface="굴림" pitchFamily="50" charset="-127"/>
                </a:rPr>
                <a:t>SID completed</a:t>
              </a:r>
              <a:endParaRPr lang="en-US" altLang="ko-KR" sz="1100" dirty="0">
                <a:latin typeface="Arial" charset="0"/>
                <a:ea typeface="굴림" pitchFamily="50" charset="-127"/>
              </a:endParaRPr>
            </a:p>
          </p:txBody>
        </p:sp>
        <p:sp>
          <p:nvSpPr>
            <p:cNvPr id="14" name="이등변 삼각형 45"/>
            <p:cNvSpPr/>
            <p:nvPr/>
          </p:nvSpPr>
          <p:spPr bwMode="auto">
            <a:xfrm>
              <a:off x="1891320"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5" name="이등변 삼각형 45"/>
            <p:cNvSpPr/>
            <p:nvPr/>
          </p:nvSpPr>
          <p:spPr bwMode="auto">
            <a:xfrm>
              <a:off x="4737104"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6" name="Rectangle 15"/>
            <p:cNvSpPr/>
            <p:nvPr/>
          </p:nvSpPr>
          <p:spPr>
            <a:xfrm>
              <a:off x="1902799" y="2732156"/>
              <a:ext cx="4323316" cy="231123"/>
            </a:xfrm>
            <a:prstGeom prst="rect">
              <a:avLst/>
            </a:prstGeom>
            <a:solidFill>
              <a:srgbClr val="FFFF0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bg1">
                      <a:lumMod val="50000"/>
                    </a:schemeClr>
                  </a:solidFill>
                </a:rPr>
                <a:t>Rel-14 V2X Study</a:t>
              </a:r>
              <a:endParaRPr lang="en-US" sz="1000" i="1" dirty="0">
                <a:solidFill>
                  <a:schemeClr val="bg1">
                    <a:lumMod val="50000"/>
                  </a:schemeClr>
                </a:solidFill>
              </a:endParaRPr>
            </a:p>
          </p:txBody>
        </p:sp>
        <p:sp>
          <p:nvSpPr>
            <p:cNvPr id="22" name="이등변 삼각형 37"/>
            <p:cNvSpPr/>
            <p:nvPr/>
          </p:nvSpPr>
          <p:spPr bwMode="auto">
            <a:xfrm>
              <a:off x="7416316" y="2742787"/>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23" name="TextBox 44"/>
            <p:cNvSpPr txBox="1">
              <a:spLocks noChangeArrowheads="1"/>
            </p:cNvSpPr>
            <p:nvPr/>
          </p:nvSpPr>
          <p:spPr bwMode="auto">
            <a:xfrm>
              <a:off x="6797759" y="1890049"/>
              <a:ext cx="135165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SA1#73</a:t>
              </a:r>
            </a:p>
            <a:p>
              <a:pPr algn="ctr" eaLnBrk="1" hangingPunct="1">
                <a:spcBef>
                  <a:spcPct val="0"/>
                </a:spcBef>
                <a:buSzTx/>
                <a:buFontTx/>
                <a:buNone/>
              </a:pPr>
              <a:r>
                <a:rPr lang="en-US" altLang="ko-KR" sz="1100" b="1" u="sng" dirty="0" smtClean="0">
                  <a:latin typeface="Arial" charset="0"/>
                  <a:ea typeface="굴림" pitchFamily="50" charset="-127"/>
                </a:rPr>
                <a:t>2016</a:t>
              </a:r>
              <a:r>
                <a:rPr lang="en-US" altLang="ko-KR" sz="1100" dirty="0" smtClean="0">
                  <a:latin typeface="Arial" charset="0"/>
                  <a:ea typeface="굴림" pitchFamily="50" charset="-127"/>
                </a:rPr>
                <a:t>/02</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Target completion</a:t>
              </a:r>
            </a:p>
            <a:p>
              <a:pPr algn="ctr" eaLnBrk="1" hangingPunct="1">
                <a:spcBef>
                  <a:spcPct val="0"/>
                </a:spcBef>
                <a:buSzTx/>
                <a:buFontTx/>
                <a:buNone/>
              </a:pPr>
              <a:r>
                <a:rPr lang="en-US" altLang="ko-KR" sz="1100" dirty="0" smtClean="0">
                  <a:latin typeface="Arial" charset="0"/>
                  <a:ea typeface="굴림" pitchFamily="50" charset="-127"/>
                </a:rPr>
                <a:t>of WID</a:t>
              </a:r>
              <a:endParaRPr lang="en-US" altLang="ko-KR" sz="1100" dirty="0">
                <a:latin typeface="Arial" charset="0"/>
                <a:ea typeface="굴림" pitchFamily="50" charset="-127"/>
              </a:endParaRPr>
            </a:p>
          </p:txBody>
        </p:sp>
        <p:sp>
          <p:nvSpPr>
            <p:cNvPr id="8" name="이등변 삼각형 37"/>
            <p:cNvSpPr/>
            <p:nvPr/>
          </p:nvSpPr>
          <p:spPr bwMode="auto">
            <a:xfrm>
              <a:off x="6136104"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25" name="Rectangle 24"/>
            <p:cNvSpPr/>
            <p:nvPr/>
          </p:nvSpPr>
          <p:spPr>
            <a:xfrm>
              <a:off x="6121714" y="2963085"/>
              <a:ext cx="1384611" cy="231123"/>
            </a:xfrm>
            <a:prstGeom prst="rect">
              <a:avLst/>
            </a:prstGeom>
            <a:solidFill>
              <a:srgbClr val="FFCCFF">
                <a:alpha val="7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i="1" dirty="0">
                <a:solidFill>
                  <a:schemeClr val="bg1">
                    <a:lumMod val="50000"/>
                  </a:schemeClr>
                </a:solidFill>
              </a:endParaRPr>
            </a:p>
          </p:txBody>
        </p:sp>
        <p:sp>
          <p:nvSpPr>
            <p:cNvPr id="21" name="Rectangle 20"/>
            <p:cNvSpPr/>
            <p:nvPr/>
          </p:nvSpPr>
          <p:spPr>
            <a:xfrm>
              <a:off x="4737104" y="2963085"/>
              <a:ext cx="2769222" cy="231123"/>
            </a:xfrm>
            <a:prstGeom prst="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i="1" dirty="0" smtClean="0">
                  <a:solidFill>
                    <a:schemeClr val="bg1">
                      <a:lumMod val="50000"/>
                    </a:schemeClr>
                  </a:solidFill>
                </a:rPr>
                <a:t>Rel-14 Normative Work</a:t>
              </a:r>
              <a:endParaRPr lang="en-US" sz="1000" i="1" dirty="0">
                <a:solidFill>
                  <a:schemeClr val="bg1">
                    <a:lumMod val="50000"/>
                  </a:schemeClr>
                </a:solidFill>
              </a:endParaRPr>
            </a:p>
          </p:txBody>
        </p:sp>
      </p:grpSp>
    </p:spTree>
    <p:extLst>
      <p:ext uri="{BB962C8B-B14F-4D97-AF65-F5344CB8AC3E}">
        <p14:creationId xmlns:p14="http://schemas.microsoft.com/office/powerpoint/2010/main" val="968002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a:t>Review of Rel-14 </a:t>
            </a:r>
            <a:r>
              <a:rPr lang="en-US" altLang="ko-KR" dirty="0" smtClean="0"/>
              <a:t>V2X (2/2)</a:t>
            </a:r>
            <a:endParaRPr lang="ko-KR" altLang="en-US" sz="2400" dirty="0"/>
          </a:p>
        </p:txBody>
      </p:sp>
      <p:sp>
        <p:nvSpPr>
          <p:cNvPr id="3" name="내용 개체 틀 2"/>
          <p:cNvSpPr>
            <a:spLocks noGrp="1"/>
          </p:cNvSpPr>
          <p:nvPr>
            <p:ph idx="1"/>
          </p:nvPr>
        </p:nvSpPr>
        <p:spPr/>
        <p:txBody>
          <a:bodyPr>
            <a:normAutofit/>
          </a:bodyPr>
          <a:lstStyle/>
          <a:p>
            <a:pPr latinLnBrk="0"/>
            <a:r>
              <a:rPr lang="en-US" altLang="ko-KR" dirty="0" smtClean="0"/>
              <a:t>Downstream WGs</a:t>
            </a:r>
          </a:p>
          <a:p>
            <a:pPr lvl="1" latinLnBrk="0"/>
            <a:endParaRPr lang="en-US" altLang="ko-KR" dirty="0" smtClean="0"/>
          </a:p>
          <a:p>
            <a:pPr lvl="1" latinLnBrk="0"/>
            <a:endParaRPr lang="en-US" altLang="ko-KR" dirty="0"/>
          </a:p>
          <a:p>
            <a:pPr lvl="1" latinLnBrk="0"/>
            <a:endParaRPr lang="en-US" altLang="ko-KR" dirty="0" smtClean="0"/>
          </a:p>
          <a:p>
            <a:pPr lvl="1" latinLnBrk="0"/>
            <a:endParaRPr lang="en-US" altLang="ko-KR" dirty="0"/>
          </a:p>
          <a:p>
            <a:pPr lvl="1" latinLnBrk="0"/>
            <a:endParaRPr lang="en-US" altLang="ko-KR" dirty="0" smtClean="0"/>
          </a:p>
          <a:p>
            <a:pPr lvl="1" latinLnBrk="0"/>
            <a:endParaRPr lang="en-US" altLang="ko-KR" dirty="0" smtClean="0"/>
          </a:p>
          <a:p>
            <a:pPr lvl="1" latinLnBrk="0"/>
            <a:endParaRPr lang="en-US" altLang="ko-KR" dirty="0" smtClean="0"/>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5</a:t>
            </a:fld>
            <a:endParaRPr lang="ko-KR" altLang="en-US"/>
          </a:p>
        </p:txBody>
      </p:sp>
      <p:sp>
        <p:nvSpPr>
          <p:cNvPr id="6" name="모서리가 둥근 직사각형 1"/>
          <p:cNvSpPr>
            <a:spLocks noChangeArrowheads="1"/>
          </p:cNvSpPr>
          <p:nvPr/>
        </p:nvSpPr>
        <p:spPr bwMode="auto">
          <a:xfrm>
            <a:off x="611560" y="2569566"/>
            <a:ext cx="720081" cy="499591"/>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600" b="1" dirty="0" smtClean="0">
                <a:solidFill>
                  <a:schemeClr val="bg1"/>
                </a:solidFill>
                <a:latin typeface="Arial" charset="0"/>
                <a:ea typeface="굴림" pitchFamily="50" charset="-127"/>
              </a:rPr>
              <a:t>SA1</a:t>
            </a:r>
            <a:endParaRPr lang="ko-KR" altLang="en-US" sz="1600" b="1" dirty="0">
              <a:solidFill>
                <a:schemeClr val="bg1"/>
              </a:solidFill>
              <a:latin typeface="Arial" charset="0"/>
              <a:ea typeface="굴림" pitchFamily="50" charset="-127"/>
            </a:endParaRPr>
          </a:p>
        </p:txBody>
      </p:sp>
      <p:sp>
        <p:nvSpPr>
          <p:cNvPr id="7" name="오른쪽 화살표 21"/>
          <p:cNvSpPr>
            <a:spLocks noChangeArrowheads="1"/>
          </p:cNvSpPr>
          <p:nvPr/>
        </p:nvSpPr>
        <p:spPr bwMode="auto">
          <a:xfrm>
            <a:off x="1497265" y="2569567"/>
            <a:ext cx="6603128" cy="571401"/>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9" name="TextBox 44"/>
          <p:cNvSpPr txBox="1">
            <a:spLocks noChangeArrowheads="1"/>
          </p:cNvSpPr>
          <p:nvPr/>
        </p:nvSpPr>
        <p:spPr bwMode="auto">
          <a:xfrm rot="18900000">
            <a:off x="1415285" y="2003838"/>
            <a:ext cx="11576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SA#67 2015/03</a:t>
            </a:r>
          </a:p>
          <a:p>
            <a:pPr eaLnBrk="1" hangingPunct="1">
              <a:spcBef>
                <a:spcPct val="0"/>
              </a:spcBef>
              <a:buSzTx/>
              <a:buFontTx/>
              <a:buNone/>
            </a:pPr>
            <a:r>
              <a:rPr lang="en-US" altLang="ko-KR" sz="1100" dirty="0" smtClean="0">
                <a:solidFill>
                  <a:srgbClr val="FF0000"/>
                </a:solidFill>
                <a:latin typeface="Arial" charset="0"/>
                <a:ea typeface="굴림" pitchFamily="50" charset="-127"/>
              </a:rPr>
              <a:t>SID approved;</a:t>
            </a:r>
          </a:p>
        </p:txBody>
      </p:sp>
      <p:sp>
        <p:nvSpPr>
          <p:cNvPr id="10" name="이등변 삼각형 45"/>
          <p:cNvSpPr/>
          <p:nvPr/>
        </p:nvSpPr>
        <p:spPr bwMode="auto">
          <a:xfrm>
            <a:off x="2346219"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1" name="TextBox 44"/>
          <p:cNvSpPr txBox="1">
            <a:spLocks noChangeArrowheads="1"/>
          </p:cNvSpPr>
          <p:nvPr/>
        </p:nvSpPr>
        <p:spPr bwMode="auto">
          <a:xfrm rot="18900000">
            <a:off x="2162375" y="2066671"/>
            <a:ext cx="119616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SA#68 2015/06 </a:t>
            </a:r>
            <a:endParaRPr lang="en-US" altLang="ko-KR" sz="1100" dirty="0">
              <a:latin typeface="Arial" charset="0"/>
              <a:ea typeface="굴림" pitchFamily="50" charset="-127"/>
            </a:endParaRPr>
          </a:p>
        </p:txBody>
      </p:sp>
      <p:sp>
        <p:nvSpPr>
          <p:cNvPr id="12" name="TextBox 44"/>
          <p:cNvSpPr txBox="1">
            <a:spLocks noChangeArrowheads="1"/>
          </p:cNvSpPr>
          <p:nvPr/>
        </p:nvSpPr>
        <p:spPr bwMode="auto">
          <a:xfrm rot="18900000">
            <a:off x="2826610" y="1982033"/>
            <a:ext cx="11576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SA#69 2015/09</a:t>
            </a:r>
          </a:p>
          <a:p>
            <a:pPr eaLnBrk="1" hangingPunct="1">
              <a:spcBef>
                <a:spcPct val="0"/>
              </a:spcBef>
              <a:buSzTx/>
              <a:buFontTx/>
              <a:buNone/>
            </a:pPr>
            <a:r>
              <a:rPr lang="en-US" altLang="ko-KR" sz="1100" dirty="0" smtClean="0">
                <a:solidFill>
                  <a:srgbClr val="FF0000"/>
                </a:solidFill>
                <a:latin typeface="Arial" charset="0"/>
                <a:ea typeface="굴림" pitchFamily="50" charset="-127"/>
              </a:rPr>
              <a:t>WID approved</a:t>
            </a:r>
            <a:endParaRPr lang="en-US" altLang="ko-KR" sz="1100" dirty="0">
              <a:solidFill>
                <a:srgbClr val="FF0000"/>
              </a:solidFill>
              <a:latin typeface="Arial" charset="0"/>
              <a:ea typeface="굴림" pitchFamily="50" charset="-127"/>
            </a:endParaRPr>
          </a:p>
        </p:txBody>
      </p:sp>
      <p:sp>
        <p:nvSpPr>
          <p:cNvPr id="13" name="TextBox 44"/>
          <p:cNvSpPr txBox="1">
            <a:spLocks noChangeArrowheads="1"/>
          </p:cNvSpPr>
          <p:nvPr/>
        </p:nvSpPr>
        <p:spPr bwMode="auto">
          <a:xfrm rot="18900000">
            <a:off x="3474682" y="2003838"/>
            <a:ext cx="11576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SA#70 2015/12</a:t>
            </a:r>
          </a:p>
          <a:p>
            <a:pPr eaLnBrk="1" hangingPunct="1">
              <a:spcBef>
                <a:spcPct val="0"/>
              </a:spcBef>
              <a:buSzTx/>
              <a:buFontTx/>
              <a:buNone/>
            </a:pPr>
            <a:r>
              <a:rPr lang="en-US" altLang="ko-KR" sz="1100" dirty="0" smtClean="0">
                <a:latin typeface="Arial" charset="0"/>
                <a:ea typeface="굴림" pitchFamily="50" charset="-127"/>
              </a:rPr>
              <a:t>TR approved</a:t>
            </a:r>
            <a:endParaRPr lang="en-US" altLang="ko-KR" sz="1100" dirty="0">
              <a:latin typeface="Arial" charset="0"/>
              <a:ea typeface="굴림" pitchFamily="50" charset="-127"/>
            </a:endParaRPr>
          </a:p>
        </p:txBody>
      </p:sp>
      <p:sp>
        <p:nvSpPr>
          <p:cNvPr id="14" name="이등변 삼각형 45"/>
          <p:cNvSpPr/>
          <p:nvPr/>
        </p:nvSpPr>
        <p:spPr bwMode="auto">
          <a:xfrm>
            <a:off x="1675297"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5" name="이등변 삼각형 45"/>
          <p:cNvSpPr/>
          <p:nvPr/>
        </p:nvSpPr>
        <p:spPr bwMode="auto">
          <a:xfrm>
            <a:off x="3021478"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23" name="TextBox 44"/>
          <p:cNvSpPr txBox="1">
            <a:spLocks noChangeArrowheads="1"/>
          </p:cNvSpPr>
          <p:nvPr/>
        </p:nvSpPr>
        <p:spPr bwMode="auto">
          <a:xfrm rot="18900000">
            <a:off x="4117059" y="1802557"/>
            <a:ext cx="16882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SA#71 </a:t>
            </a:r>
            <a:r>
              <a:rPr lang="en-US" altLang="ko-KR" sz="1100" b="1" u="sng" dirty="0" smtClean="0">
                <a:latin typeface="Arial" charset="0"/>
                <a:ea typeface="굴림" pitchFamily="50" charset="-127"/>
              </a:rPr>
              <a:t>2016</a:t>
            </a:r>
            <a:r>
              <a:rPr lang="en-US" altLang="ko-KR" sz="1100" dirty="0" smtClean="0">
                <a:latin typeface="Arial" charset="0"/>
                <a:ea typeface="굴림" pitchFamily="50" charset="-127"/>
              </a:rPr>
              <a:t>/03 (</a:t>
            </a:r>
            <a:r>
              <a:rPr lang="en-US" altLang="ko-KR" sz="1100" b="1" dirty="0" smtClean="0">
                <a:latin typeface="Arial" charset="0"/>
                <a:ea typeface="굴림" pitchFamily="50" charset="-127"/>
              </a:rPr>
              <a:t>SA1</a:t>
            </a:r>
            <a:r>
              <a:rPr lang="en-US" altLang="ko-KR" sz="1100" dirty="0" smtClean="0">
                <a:latin typeface="Arial" charset="0"/>
                <a:ea typeface="굴림" pitchFamily="50" charset="-127"/>
              </a:rPr>
              <a:t>)</a:t>
            </a:r>
          </a:p>
          <a:p>
            <a:pPr eaLnBrk="1" hangingPunct="1">
              <a:spcBef>
                <a:spcPct val="0"/>
              </a:spcBef>
              <a:buSzTx/>
              <a:buFontTx/>
              <a:buNone/>
            </a:pPr>
            <a:r>
              <a:rPr lang="en-US" altLang="ko-KR" sz="1100" dirty="0" smtClean="0">
                <a:solidFill>
                  <a:srgbClr val="FF0000"/>
                </a:solidFill>
                <a:latin typeface="Arial" charset="0"/>
                <a:ea typeface="굴림" pitchFamily="50" charset="-127"/>
              </a:rPr>
              <a:t>Target completion </a:t>
            </a:r>
            <a:r>
              <a:rPr lang="en-US" altLang="ko-KR" sz="1100" dirty="0" smtClean="0">
                <a:latin typeface="Arial" charset="0"/>
                <a:ea typeface="굴림" pitchFamily="50" charset="-127"/>
              </a:rPr>
              <a:t>of TS</a:t>
            </a:r>
            <a:endParaRPr lang="en-US" altLang="ko-KR" sz="1100" dirty="0">
              <a:latin typeface="Arial" charset="0"/>
              <a:ea typeface="굴림" pitchFamily="50" charset="-127"/>
            </a:endParaRPr>
          </a:p>
        </p:txBody>
      </p:sp>
      <p:sp>
        <p:nvSpPr>
          <p:cNvPr id="8" name="이등변 삼각형 37"/>
          <p:cNvSpPr/>
          <p:nvPr/>
        </p:nvSpPr>
        <p:spPr bwMode="auto">
          <a:xfrm>
            <a:off x="3735932" y="2731883"/>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42" name="모서리가 둥근 직사각형 1"/>
          <p:cNvSpPr>
            <a:spLocks noChangeArrowheads="1"/>
          </p:cNvSpPr>
          <p:nvPr/>
        </p:nvSpPr>
        <p:spPr bwMode="auto">
          <a:xfrm>
            <a:off x="611561" y="3361654"/>
            <a:ext cx="720081" cy="499591"/>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600" b="1" dirty="0" smtClean="0">
                <a:solidFill>
                  <a:schemeClr val="bg1"/>
                </a:solidFill>
                <a:latin typeface="Arial" charset="0"/>
                <a:ea typeface="굴림" pitchFamily="50" charset="-127"/>
              </a:rPr>
              <a:t>SA2</a:t>
            </a:r>
            <a:endParaRPr lang="ko-KR" altLang="en-US" sz="1600" b="1" dirty="0">
              <a:solidFill>
                <a:schemeClr val="bg1"/>
              </a:solidFill>
              <a:latin typeface="Arial" charset="0"/>
              <a:ea typeface="굴림" pitchFamily="50" charset="-127"/>
            </a:endParaRPr>
          </a:p>
        </p:txBody>
      </p:sp>
      <p:sp>
        <p:nvSpPr>
          <p:cNvPr id="43" name="오른쪽 화살표 21"/>
          <p:cNvSpPr>
            <a:spLocks noChangeArrowheads="1"/>
          </p:cNvSpPr>
          <p:nvPr/>
        </p:nvSpPr>
        <p:spPr bwMode="auto">
          <a:xfrm>
            <a:off x="1497266" y="3361655"/>
            <a:ext cx="6603128" cy="571401"/>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49" name="모서리가 둥근 직사각형 1"/>
          <p:cNvSpPr>
            <a:spLocks noChangeArrowheads="1"/>
          </p:cNvSpPr>
          <p:nvPr/>
        </p:nvSpPr>
        <p:spPr bwMode="auto">
          <a:xfrm>
            <a:off x="611561" y="4149660"/>
            <a:ext cx="720081" cy="503674"/>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600" b="1" dirty="0" smtClean="0">
                <a:solidFill>
                  <a:schemeClr val="bg1"/>
                </a:solidFill>
                <a:latin typeface="Arial" charset="0"/>
                <a:ea typeface="굴림" pitchFamily="50" charset="-127"/>
              </a:rPr>
              <a:t>SA3</a:t>
            </a:r>
            <a:endParaRPr lang="ko-KR" altLang="en-US" sz="1600" b="1" dirty="0">
              <a:solidFill>
                <a:schemeClr val="bg1"/>
              </a:solidFill>
              <a:latin typeface="Arial" charset="0"/>
              <a:ea typeface="굴림" pitchFamily="50" charset="-127"/>
            </a:endParaRPr>
          </a:p>
        </p:txBody>
      </p:sp>
      <p:sp>
        <p:nvSpPr>
          <p:cNvPr id="50" name="오른쪽 화살표 21"/>
          <p:cNvSpPr>
            <a:spLocks noChangeArrowheads="1"/>
          </p:cNvSpPr>
          <p:nvPr/>
        </p:nvSpPr>
        <p:spPr bwMode="auto">
          <a:xfrm>
            <a:off x="1497266" y="4153743"/>
            <a:ext cx="6603128" cy="571401"/>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57" name="TextBox 44"/>
          <p:cNvSpPr txBox="1">
            <a:spLocks noChangeArrowheads="1"/>
          </p:cNvSpPr>
          <p:nvPr/>
        </p:nvSpPr>
        <p:spPr bwMode="auto">
          <a:xfrm rot="19692728">
            <a:off x="4835965" y="2677507"/>
            <a:ext cx="16962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SA#72 </a:t>
            </a:r>
            <a:r>
              <a:rPr lang="en-US" altLang="ko-KR" sz="1100" b="1" dirty="0" smtClean="0">
                <a:latin typeface="Arial" charset="0"/>
                <a:ea typeface="굴림" pitchFamily="50" charset="-127"/>
              </a:rPr>
              <a:t>2016</a:t>
            </a:r>
            <a:r>
              <a:rPr lang="en-US" altLang="ko-KR" sz="1100" dirty="0" smtClean="0">
                <a:latin typeface="Arial" charset="0"/>
                <a:ea typeface="굴림" pitchFamily="50" charset="-127"/>
              </a:rPr>
              <a:t>/06 (</a:t>
            </a:r>
            <a:r>
              <a:rPr lang="en-US" altLang="ko-KR" sz="1100" b="1" u="sng" dirty="0" smtClean="0">
                <a:solidFill>
                  <a:srgbClr val="7030A0"/>
                </a:solidFill>
                <a:latin typeface="Arial" charset="0"/>
                <a:ea typeface="굴림" pitchFamily="50" charset="-127"/>
              </a:rPr>
              <a:t>SA2</a:t>
            </a:r>
            <a:r>
              <a:rPr lang="en-US" altLang="ko-KR" sz="1100" dirty="0" smtClean="0">
                <a:latin typeface="Arial" charset="0"/>
                <a:ea typeface="굴림" pitchFamily="50" charset="-127"/>
              </a:rPr>
              <a:t>)</a:t>
            </a:r>
          </a:p>
          <a:p>
            <a:pPr eaLnBrk="1" hangingPunct="1">
              <a:spcBef>
                <a:spcPct val="0"/>
              </a:spcBef>
              <a:buSzTx/>
              <a:buFontTx/>
              <a:buNone/>
            </a:pPr>
            <a:r>
              <a:rPr lang="en-US" altLang="ko-KR" sz="1100" dirty="0" smtClean="0">
                <a:solidFill>
                  <a:srgbClr val="FF0000"/>
                </a:solidFill>
                <a:latin typeface="Arial" charset="0"/>
                <a:ea typeface="굴림" pitchFamily="50" charset="-127"/>
              </a:rPr>
              <a:t>Target completion </a:t>
            </a:r>
            <a:r>
              <a:rPr lang="en-US" altLang="ko-KR" sz="1100" dirty="0" smtClean="0">
                <a:latin typeface="Arial" charset="0"/>
                <a:ea typeface="굴림" pitchFamily="50" charset="-127"/>
              </a:rPr>
              <a:t>of TR</a:t>
            </a:r>
            <a:endParaRPr lang="en-US" altLang="ko-KR" sz="1100" dirty="0">
              <a:latin typeface="Arial" charset="0"/>
              <a:ea typeface="굴림" pitchFamily="50" charset="-127"/>
            </a:endParaRPr>
          </a:p>
        </p:txBody>
      </p:sp>
      <p:sp>
        <p:nvSpPr>
          <p:cNvPr id="58" name="이등변 삼각형 37"/>
          <p:cNvSpPr/>
          <p:nvPr/>
        </p:nvSpPr>
        <p:spPr bwMode="auto">
          <a:xfrm>
            <a:off x="5182538" y="3527790"/>
            <a:ext cx="180019" cy="261249"/>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61" name="TextBox 44"/>
          <p:cNvSpPr txBox="1">
            <a:spLocks noChangeArrowheads="1"/>
          </p:cNvSpPr>
          <p:nvPr/>
        </p:nvSpPr>
        <p:spPr bwMode="auto">
          <a:xfrm rot="19593271">
            <a:off x="5564065" y="3469595"/>
            <a:ext cx="16962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SA#73 </a:t>
            </a:r>
            <a:r>
              <a:rPr lang="en-US" altLang="ko-KR" sz="1100" b="1" dirty="0" smtClean="0">
                <a:latin typeface="Arial" charset="0"/>
                <a:ea typeface="굴림" pitchFamily="50" charset="-127"/>
              </a:rPr>
              <a:t>2016</a:t>
            </a:r>
            <a:r>
              <a:rPr lang="en-US" altLang="ko-KR" sz="1100" dirty="0" smtClean="0">
                <a:latin typeface="Arial" charset="0"/>
                <a:ea typeface="굴림" pitchFamily="50" charset="-127"/>
              </a:rPr>
              <a:t>/09 (</a:t>
            </a:r>
            <a:r>
              <a:rPr lang="en-US" altLang="ko-KR" sz="1100" b="1" u="sng" dirty="0" smtClean="0">
                <a:solidFill>
                  <a:srgbClr val="C00000"/>
                </a:solidFill>
                <a:latin typeface="Arial" charset="0"/>
                <a:ea typeface="굴림" pitchFamily="50" charset="-127"/>
              </a:rPr>
              <a:t>SA3</a:t>
            </a:r>
            <a:r>
              <a:rPr lang="en-US" altLang="ko-KR" sz="1100" dirty="0" smtClean="0">
                <a:latin typeface="Arial" charset="0"/>
                <a:ea typeface="굴림" pitchFamily="50" charset="-127"/>
              </a:rPr>
              <a:t>)</a:t>
            </a:r>
          </a:p>
          <a:p>
            <a:pPr eaLnBrk="1" hangingPunct="1">
              <a:spcBef>
                <a:spcPct val="0"/>
              </a:spcBef>
              <a:buSzTx/>
              <a:buFontTx/>
              <a:buNone/>
            </a:pPr>
            <a:r>
              <a:rPr lang="en-US" altLang="ko-KR" sz="1100" dirty="0" smtClean="0">
                <a:solidFill>
                  <a:srgbClr val="FF0000"/>
                </a:solidFill>
                <a:latin typeface="Arial" charset="0"/>
                <a:ea typeface="굴림" pitchFamily="50" charset="-127"/>
              </a:rPr>
              <a:t>Target completion </a:t>
            </a:r>
            <a:r>
              <a:rPr lang="en-US" altLang="ko-KR" sz="1100" dirty="0" smtClean="0">
                <a:latin typeface="Arial" charset="0"/>
                <a:ea typeface="굴림" pitchFamily="50" charset="-127"/>
              </a:rPr>
              <a:t>of TR</a:t>
            </a:r>
            <a:endParaRPr lang="en-US" altLang="ko-KR" sz="1100" dirty="0">
              <a:latin typeface="Arial" charset="0"/>
              <a:ea typeface="굴림" pitchFamily="50" charset="-127"/>
            </a:endParaRPr>
          </a:p>
        </p:txBody>
      </p:sp>
      <p:sp>
        <p:nvSpPr>
          <p:cNvPr id="63" name="이등변 삼각형 37"/>
          <p:cNvSpPr/>
          <p:nvPr/>
        </p:nvSpPr>
        <p:spPr bwMode="auto">
          <a:xfrm>
            <a:off x="5910638" y="4319878"/>
            <a:ext cx="180020" cy="261249"/>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17" name="TextBox 16"/>
          <p:cNvSpPr txBox="1"/>
          <p:nvPr/>
        </p:nvSpPr>
        <p:spPr>
          <a:xfrm>
            <a:off x="249957" y="6249240"/>
            <a:ext cx="3990195" cy="246221"/>
          </a:xfrm>
          <a:prstGeom prst="rect">
            <a:avLst/>
          </a:prstGeom>
          <a:noFill/>
        </p:spPr>
        <p:txBody>
          <a:bodyPr wrap="none" rtlCol="0">
            <a:spAutoFit/>
          </a:bodyPr>
          <a:lstStyle/>
          <a:p>
            <a:r>
              <a:rPr lang="en-US" sz="1000" dirty="0" smtClean="0"/>
              <a:t>Source: For SA2/SA3, SP-150715 V2X Study; For RAN, RP-151941;</a:t>
            </a:r>
            <a:endParaRPr lang="en-US" sz="1000" dirty="0"/>
          </a:p>
        </p:txBody>
      </p:sp>
      <p:sp>
        <p:nvSpPr>
          <p:cNvPr id="69" name="TextBox 44"/>
          <p:cNvSpPr txBox="1">
            <a:spLocks noChangeArrowheads="1"/>
          </p:cNvSpPr>
          <p:nvPr/>
        </p:nvSpPr>
        <p:spPr bwMode="auto">
          <a:xfrm>
            <a:off x="3131840" y="3142129"/>
            <a:ext cx="131478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SA2#111 2015/10</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SA2 SID agreed</a:t>
            </a:r>
            <a:endParaRPr lang="en-US" altLang="ko-KR" sz="1100" dirty="0">
              <a:solidFill>
                <a:srgbClr val="FF0000"/>
              </a:solidFill>
              <a:latin typeface="Arial" charset="0"/>
              <a:ea typeface="굴림" pitchFamily="50" charset="-127"/>
            </a:endParaRPr>
          </a:p>
        </p:txBody>
      </p:sp>
      <p:sp>
        <p:nvSpPr>
          <p:cNvPr id="70" name="이등변 삼각형 37"/>
          <p:cNvSpPr/>
          <p:nvPr/>
        </p:nvSpPr>
        <p:spPr bwMode="auto">
          <a:xfrm>
            <a:off x="3347864" y="3539149"/>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71" name="이등변 삼각형 37"/>
          <p:cNvSpPr/>
          <p:nvPr/>
        </p:nvSpPr>
        <p:spPr bwMode="auto">
          <a:xfrm>
            <a:off x="3563888" y="4331237"/>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72" name="TextBox 44"/>
          <p:cNvSpPr txBox="1">
            <a:spLocks noChangeArrowheads="1"/>
          </p:cNvSpPr>
          <p:nvPr/>
        </p:nvSpPr>
        <p:spPr bwMode="auto">
          <a:xfrm>
            <a:off x="3361285" y="3934217"/>
            <a:ext cx="12827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eaLnBrk="1" hangingPunct="1">
              <a:spcBef>
                <a:spcPct val="0"/>
              </a:spcBef>
              <a:buSzTx/>
              <a:buFontTx/>
              <a:buNone/>
            </a:pPr>
            <a:r>
              <a:rPr lang="en-US" altLang="ko-KR" sz="1100" dirty="0" smtClean="0">
                <a:latin typeface="Arial" charset="0"/>
                <a:ea typeface="굴림" pitchFamily="50" charset="-127"/>
              </a:rPr>
              <a:t>SA3#81 2015/11</a:t>
            </a:r>
          </a:p>
          <a:p>
            <a:pPr algn="ctr" eaLnBrk="1" hangingPunct="1">
              <a:spcBef>
                <a:spcPct val="0"/>
              </a:spcBef>
              <a:buSzTx/>
              <a:buFontTx/>
              <a:buNone/>
            </a:pPr>
            <a:r>
              <a:rPr lang="en-US" altLang="ko-KR" sz="1100" dirty="0" smtClean="0">
                <a:solidFill>
                  <a:srgbClr val="FF0000"/>
                </a:solidFill>
                <a:latin typeface="Arial" charset="0"/>
                <a:ea typeface="굴림" pitchFamily="50" charset="-127"/>
              </a:rPr>
              <a:t>SA3 SID agreed</a:t>
            </a:r>
            <a:endParaRPr lang="en-US" altLang="ko-KR" sz="1100" dirty="0">
              <a:solidFill>
                <a:srgbClr val="FF0000"/>
              </a:solidFill>
              <a:latin typeface="Arial" charset="0"/>
              <a:ea typeface="굴림" pitchFamily="50" charset="-127"/>
            </a:endParaRPr>
          </a:p>
        </p:txBody>
      </p:sp>
      <p:sp>
        <p:nvSpPr>
          <p:cNvPr id="73" name="모서리가 둥근 직사각형 1"/>
          <p:cNvSpPr>
            <a:spLocks noChangeArrowheads="1"/>
          </p:cNvSpPr>
          <p:nvPr/>
        </p:nvSpPr>
        <p:spPr bwMode="auto">
          <a:xfrm>
            <a:off x="611560" y="4941748"/>
            <a:ext cx="720081" cy="503674"/>
          </a:xfrm>
          <a:prstGeom prst="roundRect">
            <a:avLst>
              <a:gd name="adj" fmla="val 16667"/>
            </a:avLst>
          </a:prstGeom>
          <a:solidFill>
            <a:srgbClr val="72AF2F"/>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lgn="ctr">
              <a:spcBef>
                <a:spcPct val="0"/>
              </a:spcBef>
              <a:buSzTx/>
              <a:buFontTx/>
              <a:buNone/>
            </a:pPr>
            <a:r>
              <a:rPr lang="en-US" altLang="ko-KR" sz="1600" b="1" dirty="0" smtClean="0">
                <a:solidFill>
                  <a:schemeClr val="bg1"/>
                </a:solidFill>
                <a:latin typeface="Arial" charset="0"/>
                <a:ea typeface="굴림" pitchFamily="50" charset="-127"/>
              </a:rPr>
              <a:t>RAN1</a:t>
            </a:r>
            <a:endParaRPr lang="ko-KR" altLang="en-US" sz="1600" b="1" dirty="0">
              <a:solidFill>
                <a:schemeClr val="bg1"/>
              </a:solidFill>
              <a:latin typeface="Arial" charset="0"/>
              <a:ea typeface="굴림" pitchFamily="50" charset="-127"/>
            </a:endParaRPr>
          </a:p>
        </p:txBody>
      </p:sp>
      <p:sp>
        <p:nvSpPr>
          <p:cNvPr id="74" name="오른쪽 화살표 21"/>
          <p:cNvSpPr>
            <a:spLocks noChangeArrowheads="1"/>
          </p:cNvSpPr>
          <p:nvPr/>
        </p:nvSpPr>
        <p:spPr bwMode="auto">
          <a:xfrm>
            <a:off x="1497265" y="4945831"/>
            <a:ext cx="6603128" cy="571401"/>
          </a:xfrm>
          <a:prstGeom prst="rightArrow">
            <a:avLst>
              <a:gd name="adj1" fmla="val 50000"/>
              <a:gd name="adj2" fmla="val 50038"/>
            </a:avLst>
          </a:prstGeom>
          <a:solidFill>
            <a:srgbClr val="CCFF66"/>
          </a:solidFill>
          <a:ln w="9525" algn="ctr">
            <a:noFill/>
            <a:round/>
            <a:headEnd/>
            <a:tailEnd/>
          </a:ln>
        </p:spPr>
        <p:txBody>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a:spcBef>
                <a:spcPct val="0"/>
              </a:spcBef>
              <a:buSzTx/>
              <a:buFontTx/>
              <a:buNone/>
            </a:pPr>
            <a:endParaRPr lang="ko-KR" altLang="en-US" sz="1000">
              <a:latin typeface="Arial" charset="0"/>
              <a:ea typeface="굴림" pitchFamily="50" charset="-127"/>
            </a:endParaRPr>
          </a:p>
        </p:txBody>
      </p:sp>
      <p:sp>
        <p:nvSpPr>
          <p:cNvPr id="76" name="이등변 삼각형 37"/>
          <p:cNvSpPr/>
          <p:nvPr/>
        </p:nvSpPr>
        <p:spPr bwMode="auto">
          <a:xfrm>
            <a:off x="5182537" y="5111966"/>
            <a:ext cx="180020" cy="261249"/>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79" name="이등변 삼각형 37"/>
          <p:cNvSpPr/>
          <p:nvPr/>
        </p:nvSpPr>
        <p:spPr bwMode="auto">
          <a:xfrm>
            <a:off x="2339752" y="5123325"/>
            <a:ext cx="180020" cy="144016"/>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
        <p:nvSpPr>
          <p:cNvPr id="80" name="TextBox 44"/>
          <p:cNvSpPr txBox="1">
            <a:spLocks noChangeArrowheads="1"/>
          </p:cNvSpPr>
          <p:nvPr/>
        </p:nvSpPr>
        <p:spPr bwMode="auto">
          <a:xfrm rot="21354168">
            <a:off x="2425835" y="4753554"/>
            <a:ext cx="126829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RAN#68 2015/06</a:t>
            </a:r>
          </a:p>
          <a:p>
            <a:pPr eaLnBrk="1" hangingPunct="1">
              <a:spcBef>
                <a:spcPct val="0"/>
              </a:spcBef>
              <a:buSzTx/>
              <a:buFontTx/>
              <a:buNone/>
            </a:pPr>
            <a:r>
              <a:rPr lang="en-US" altLang="ko-KR" sz="1100" dirty="0" smtClean="0">
                <a:solidFill>
                  <a:srgbClr val="FF0000"/>
                </a:solidFill>
                <a:latin typeface="Arial" charset="0"/>
                <a:ea typeface="굴림" pitchFamily="50" charset="-127"/>
              </a:rPr>
              <a:t>SID approved</a:t>
            </a:r>
            <a:endParaRPr lang="en-US" altLang="ko-KR" sz="1100" dirty="0">
              <a:solidFill>
                <a:srgbClr val="FF0000"/>
              </a:solidFill>
              <a:latin typeface="Arial" charset="0"/>
              <a:ea typeface="굴림" pitchFamily="50" charset="-127"/>
            </a:endParaRPr>
          </a:p>
        </p:txBody>
      </p:sp>
      <p:sp>
        <p:nvSpPr>
          <p:cNvPr id="81" name="TextBox 44"/>
          <p:cNvSpPr txBox="1">
            <a:spLocks noChangeArrowheads="1"/>
          </p:cNvSpPr>
          <p:nvPr/>
        </p:nvSpPr>
        <p:spPr bwMode="auto">
          <a:xfrm rot="21228286">
            <a:off x="5238130" y="4675811"/>
            <a:ext cx="177805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35000"/>
              </a:spcBef>
              <a:buSzPct val="70000"/>
              <a:buBlip>
                <a:blip r:embed="rId3"/>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0"/>
              </a:spcBef>
              <a:buSzTx/>
              <a:buFontTx/>
              <a:buNone/>
            </a:pPr>
            <a:r>
              <a:rPr lang="en-US" altLang="ko-KR" sz="1100" dirty="0" smtClean="0">
                <a:latin typeface="Arial" charset="0"/>
                <a:ea typeface="굴림" pitchFamily="50" charset="-127"/>
              </a:rPr>
              <a:t>RAN#72 </a:t>
            </a:r>
            <a:r>
              <a:rPr lang="en-US" altLang="ko-KR" sz="1100" b="1" dirty="0" smtClean="0">
                <a:latin typeface="Arial" charset="0"/>
                <a:ea typeface="굴림" pitchFamily="50" charset="-127"/>
              </a:rPr>
              <a:t>2016</a:t>
            </a:r>
            <a:r>
              <a:rPr lang="en-US" altLang="ko-KR" sz="1100" dirty="0" smtClean="0">
                <a:latin typeface="Arial" charset="0"/>
                <a:ea typeface="굴림" pitchFamily="50" charset="-127"/>
              </a:rPr>
              <a:t>/06 (</a:t>
            </a:r>
            <a:r>
              <a:rPr lang="en-US" altLang="ko-KR" sz="1100" b="1" dirty="0" smtClean="0">
                <a:solidFill>
                  <a:srgbClr val="0000FF"/>
                </a:solidFill>
                <a:latin typeface="Arial" charset="0"/>
                <a:ea typeface="굴림" pitchFamily="50" charset="-127"/>
              </a:rPr>
              <a:t>RAN1</a:t>
            </a:r>
            <a:r>
              <a:rPr lang="en-US" altLang="ko-KR" sz="1100" dirty="0" smtClean="0">
                <a:latin typeface="Arial" charset="0"/>
                <a:ea typeface="굴림" pitchFamily="50" charset="-127"/>
              </a:rPr>
              <a:t>)</a:t>
            </a:r>
          </a:p>
          <a:p>
            <a:pPr eaLnBrk="1" hangingPunct="1">
              <a:spcBef>
                <a:spcPct val="0"/>
              </a:spcBef>
              <a:buSzTx/>
              <a:buFontTx/>
              <a:buNone/>
            </a:pPr>
            <a:r>
              <a:rPr lang="en-US" altLang="ko-KR" sz="1100" dirty="0" smtClean="0">
                <a:solidFill>
                  <a:srgbClr val="FF0000"/>
                </a:solidFill>
                <a:latin typeface="Arial" charset="0"/>
                <a:ea typeface="굴림" pitchFamily="50" charset="-127"/>
              </a:rPr>
              <a:t>Target completion </a:t>
            </a:r>
            <a:r>
              <a:rPr lang="en-US" altLang="ko-KR" sz="1100" dirty="0" smtClean="0">
                <a:latin typeface="Arial" charset="0"/>
                <a:ea typeface="굴림" pitchFamily="50" charset="-127"/>
              </a:rPr>
              <a:t>of TR</a:t>
            </a:r>
            <a:endParaRPr lang="en-US" altLang="ko-KR" sz="1100" dirty="0">
              <a:latin typeface="Arial" charset="0"/>
              <a:ea typeface="굴림" pitchFamily="50" charset="-127"/>
            </a:endParaRPr>
          </a:p>
        </p:txBody>
      </p:sp>
      <p:sp>
        <p:nvSpPr>
          <p:cNvPr id="82" name="이등변 삼각형 37"/>
          <p:cNvSpPr/>
          <p:nvPr/>
        </p:nvSpPr>
        <p:spPr bwMode="auto">
          <a:xfrm>
            <a:off x="4446078" y="2704555"/>
            <a:ext cx="180020" cy="261249"/>
          </a:xfrm>
          <a:prstGeom prst="triangle">
            <a:avLst/>
          </a:prstGeom>
          <a:solidFill>
            <a:srgbClr val="FF0000"/>
          </a:solidFill>
          <a:ln w="9525" cap="flat" cmpd="sng" algn="ctr">
            <a:solidFill>
              <a:schemeClr val="tx1"/>
            </a:solidFill>
            <a:prstDash val="solid"/>
            <a:round/>
            <a:headEnd type="none" w="med" len="med"/>
            <a:tailEnd type="none" w="med" len="med"/>
          </a:ln>
          <a:effectLst/>
          <a:scene3d>
            <a:camera prst="orthographicFront">
              <a:rot lat="0" lon="0" rev="10799999"/>
            </a:camera>
            <a:lightRig rig="threePt" dir="t"/>
          </a:scene3d>
        </p:spPr>
        <p:txBody>
          <a:bodyPr/>
          <a:lstStyle/>
          <a:p>
            <a:pPr eaLnBrk="0" hangingPunct="0">
              <a:defRPr/>
            </a:pPr>
            <a:endParaRPr lang="ko-KR" altLang="en-US"/>
          </a:p>
        </p:txBody>
      </p:sp>
    </p:spTree>
    <p:extLst>
      <p:ext uri="{BB962C8B-B14F-4D97-AF65-F5344CB8AC3E}">
        <p14:creationId xmlns:p14="http://schemas.microsoft.com/office/powerpoint/2010/main" val="27033344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What </a:t>
            </a:r>
            <a:r>
              <a:rPr lang="en-US" altLang="ko-KR" dirty="0"/>
              <a:t>We Have in R14 </a:t>
            </a:r>
            <a:r>
              <a:rPr lang="en-US" altLang="ko-KR" dirty="0" smtClean="0"/>
              <a:t>V2X</a:t>
            </a:r>
            <a:endParaRPr lang="ko-KR" altLang="en-US" dirty="0"/>
          </a:p>
        </p:txBody>
      </p:sp>
      <p:sp>
        <p:nvSpPr>
          <p:cNvPr id="3" name="내용 개체 틀 2"/>
          <p:cNvSpPr>
            <a:spLocks noGrp="1"/>
          </p:cNvSpPr>
          <p:nvPr>
            <p:ph idx="1"/>
          </p:nvPr>
        </p:nvSpPr>
        <p:spPr/>
        <p:txBody>
          <a:bodyPr/>
          <a:lstStyle/>
          <a:p>
            <a:pPr latinLnBrk="0"/>
            <a:r>
              <a:rPr lang="en-US" altLang="ko-KR" dirty="0" smtClean="0"/>
              <a:t>Brief Review on Rel-14 V2X</a:t>
            </a:r>
          </a:p>
          <a:p>
            <a:pPr lvl="1" latinLnBrk="0"/>
            <a:r>
              <a:rPr lang="en-US" altLang="ko-KR" dirty="0" smtClean="0"/>
              <a:t>Both for </a:t>
            </a:r>
            <a:r>
              <a:rPr lang="en-US" altLang="ko-KR" b="1" dirty="0" smtClean="0"/>
              <a:t>safety</a:t>
            </a:r>
            <a:r>
              <a:rPr lang="en-US" altLang="ko-KR" dirty="0" smtClean="0"/>
              <a:t> and </a:t>
            </a:r>
            <a:r>
              <a:rPr lang="en-US" altLang="ko-KR" b="1" dirty="0" smtClean="0"/>
              <a:t>non-safety</a:t>
            </a:r>
            <a:r>
              <a:rPr lang="en-US" altLang="ko-KR" dirty="0" smtClean="0"/>
              <a:t> aspects: 27 Use cases</a:t>
            </a:r>
          </a:p>
          <a:p>
            <a:pPr lvl="1" latinLnBrk="0"/>
            <a:r>
              <a:rPr lang="en-US" altLang="ko-KR" dirty="0" smtClean="0"/>
              <a:t>Types of V2X: </a:t>
            </a:r>
          </a:p>
          <a:p>
            <a:pPr lvl="2" latinLnBrk="0"/>
            <a:r>
              <a:rPr lang="en-US" altLang="ko-KR" dirty="0" smtClean="0"/>
              <a:t>V2V</a:t>
            </a:r>
            <a:r>
              <a:rPr lang="en-US" altLang="ko-KR" dirty="0"/>
              <a:t>: covering LTE-based communication between </a:t>
            </a:r>
            <a:r>
              <a:rPr lang="en-US" altLang="ko-KR" dirty="0" smtClean="0"/>
              <a:t>vehicles</a:t>
            </a:r>
          </a:p>
          <a:p>
            <a:pPr lvl="2" latinLnBrk="0"/>
            <a:r>
              <a:rPr lang="en-US" altLang="ko-KR" dirty="0" smtClean="0"/>
              <a:t>V2P</a:t>
            </a:r>
            <a:r>
              <a:rPr lang="en-US" altLang="ko-KR" dirty="0"/>
              <a:t>: covering LTE-based communication between a vehicle and a device carried by an </a:t>
            </a:r>
            <a:r>
              <a:rPr lang="en-US" altLang="ko-KR" dirty="0" smtClean="0"/>
              <a:t>individual</a:t>
            </a:r>
            <a:endParaRPr lang="en-US" altLang="ko-KR" dirty="0"/>
          </a:p>
          <a:p>
            <a:pPr lvl="2" latinLnBrk="0"/>
            <a:r>
              <a:rPr lang="en-US" altLang="ko-KR" dirty="0" smtClean="0"/>
              <a:t>V2I/V2N: </a:t>
            </a:r>
            <a:r>
              <a:rPr lang="en-US" altLang="ko-KR" dirty="0"/>
              <a:t>covering LTE-based communication between a vehicle and a roadside </a:t>
            </a:r>
            <a:r>
              <a:rPr lang="en-US" altLang="ko-KR" dirty="0" smtClean="0"/>
              <a:t>unit </a:t>
            </a:r>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6</a:t>
            </a:fld>
            <a:endParaRPr lang="ko-KR" altLang="en-US"/>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9952" y="3867031"/>
            <a:ext cx="3672408" cy="2370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81971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What </a:t>
            </a:r>
            <a:r>
              <a:rPr lang="en-US" altLang="ko-KR" dirty="0"/>
              <a:t>We Don’t in R14 </a:t>
            </a:r>
            <a:r>
              <a:rPr lang="en-US" altLang="ko-KR" dirty="0" smtClean="0"/>
              <a:t>V2X</a:t>
            </a:r>
            <a:endParaRPr lang="ko-KR" altLang="en-US" dirty="0"/>
          </a:p>
        </p:txBody>
      </p:sp>
      <p:sp>
        <p:nvSpPr>
          <p:cNvPr id="3" name="내용 개체 틀 2"/>
          <p:cNvSpPr>
            <a:spLocks noGrp="1"/>
          </p:cNvSpPr>
          <p:nvPr>
            <p:ph idx="1"/>
          </p:nvPr>
        </p:nvSpPr>
        <p:spPr/>
        <p:txBody>
          <a:bodyPr>
            <a:normAutofit/>
          </a:bodyPr>
          <a:lstStyle/>
          <a:p>
            <a:pPr latinLnBrk="0"/>
            <a:r>
              <a:rPr lang="en-US" altLang="ko-KR" dirty="0" smtClean="0"/>
              <a:t>Brief Review on What’s not included in Rel-14</a:t>
            </a:r>
          </a:p>
          <a:p>
            <a:pPr lvl="1" latinLnBrk="0"/>
            <a:r>
              <a:rPr lang="en-US" altLang="ko-KR" dirty="0" smtClean="0"/>
              <a:t>Not only drivers but also passengers need information on-the-move</a:t>
            </a:r>
          </a:p>
          <a:p>
            <a:pPr lvl="1" latinLnBrk="0"/>
            <a:r>
              <a:rPr lang="en-US" altLang="ko-KR" dirty="0" smtClean="0"/>
              <a:t>The types of information include, but not limited to:</a:t>
            </a:r>
          </a:p>
          <a:p>
            <a:pPr lvl="2" latinLnBrk="0"/>
            <a:r>
              <a:rPr lang="en-US" altLang="ko-KR" dirty="0" smtClean="0"/>
              <a:t>Value-added information</a:t>
            </a:r>
          </a:p>
          <a:p>
            <a:pPr lvl="2" latinLnBrk="0"/>
            <a:r>
              <a:rPr lang="en-US" altLang="ko-KR" dirty="0" smtClean="0"/>
              <a:t>Mobile entertainment: in SA1#71b ad hoc, this part was discussed to be handled in </a:t>
            </a:r>
            <a:r>
              <a:rPr lang="en-US" altLang="ko-KR" dirty="0" err="1" smtClean="0"/>
              <a:t>eMBB</a:t>
            </a:r>
            <a:r>
              <a:rPr lang="en-US" altLang="ko-KR" dirty="0" smtClean="0"/>
              <a:t> BB of FS_SMARTER and the priority handling b/w </a:t>
            </a:r>
            <a:r>
              <a:rPr lang="en-US" altLang="ko-KR" dirty="0" err="1" smtClean="0"/>
              <a:t>eMBB</a:t>
            </a:r>
            <a:r>
              <a:rPr lang="en-US" altLang="ko-KR" dirty="0" smtClean="0"/>
              <a:t> traffic and V2X traffic (e.g., safety or mechatronics control-related info) to be handled in V2X Rel-15.</a:t>
            </a:r>
          </a:p>
          <a:p>
            <a:pPr lvl="1" latinLnBrk="0"/>
            <a:r>
              <a:rPr lang="en-US" altLang="ko-KR" dirty="0" smtClean="0"/>
              <a:t>Use Cases: </a:t>
            </a:r>
          </a:p>
          <a:p>
            <a:pPr lvl="2" latinLnBrk="0"/>
            <a:r>
              <a:rPr lang="en-US" altLang="ko-KR" dirty="0" smtClean="0"/>
              <a:t>Connected Vehicles</a:t>
            </a:r>
          </a:p>
          <a:p>
            <a:pPr lvl="2" latinLnBrk="0"/>
            <a:r>
              <a:rPr lang="en-US" altLang="ko-KR" dirty="0" smtClean="0"/>
              <a:t>High-speed mobile </a:t>
            </a:r>
            <a:r>
              <a:rPr lang="en-US" altLang="ko-KR" dirty="0" err="1" smtClean="0"/>
              <a:t>eNB</a:t>
            </a:r>
            <a:r>
              <a:rPr lang="en-US" altLang="ko-KR" dirty="0" smtClean="0"/>
              <a:t> or mobile hot-spot (business or personal)</a:t>
            </a:r>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7</a:t>
            </a:fld>
            <a:endParaRPr lang="ko-KR" altLang="en-US"/>
          </a:p>
        </p:txBody>
      </p:sp>
    </p:spTree>
    <p:extLst>
      <p:ext uri="{BB962C8B-B14F-4D97-AF65-F5344CB8AC3E}">
        <p14:creationId xmlns:p14="http://schemas.microsoft.com/office/powerpoint/2010/main" val="182327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What </a:t>
            </a:r>
            <a:r>
              <a:rPr lang="en-US" altLang="ko-KR" dirty="0"/>
              <a:t>We Work on in SMARTER </a:t>
            </a:r>
            <a:r>
              <a:rPr lang="en-US" altLang="ko-KR" dirty="0" smtClean="0"/>
              <a:t>(1/2)</a:t>
            </a:r>
            <a:endParaRPr lang="ko-KR" altLang="en-US" dirty="0"/>
          </a:p>
        </p:txBody>
      </p:sp>
      <p:sp>
        <p:nvSpPr>
          <p:cNvPr id="3" name="내용 개체 틀 2"/>
          <p:cNvSpPr>
            <a:spLocks noGrp="1"/>
          </p:cNvSpPr>
          <p:nvPr>
            <p:ph idx="1"/>
          </p:nvPr>
        </p:nvSpPr>
        <p:spPr/>
        <p:txBody>
          <a:bodyPr/>
          <a:lstStyle/>
          <a:p>
            <a:pPr latinLnBrk="0"/>
            <a:r>
              <a:rPr lang="en-US" altLang="ko-KR" dirty="0" smtClean="0"/>
              <a:t>SMARTER items related to V2X</a:t>
            </a:r>
          </a:p>
          <a:p>
            <a:pPr lvl="1" latinLnBrk="0"/>
            <a:r>
              <a:rPr lang="en-US" altLang="ko-KR" dirty="0">
                <a:solidFill>
                  <a:srgbClr val="0000FF"/>
                </a:solidFill>
              </a:rPr>
              <a:t>5.33	Connected vehicles</a:t>
            </a:r>
          </a:p>
          <a:p>
            <a:pPr latinLnBrk="0"/>
            <a:r>
              <a:rPr lang="en-US" altLang="ko-KR" dirty="0" smtClean="0"/>
              <a:t>UCs need further considerations for V2X Rel-15</a:t>
            </a:r>
          </a:p>
          <a:p>
            <a:pPr lvl="1" latinLnBrk="0"/>
            <a:r>
              <a:rPr lang="en-US" altLang="ko-KR" dirty="0" smtClean="0"/>
              <a:t>UCs not specifically included but need further study in particular aspects of </a:t>
            </a:r>
            <a:r>
              <a:rPr lang="en-US" altLang="ko-KR" u="sng" dirty="0" smtClean="0"/>
              <a:t>priority handling</a:t>
            </a:r>
            <a:r>
              <a:rPr lang="en-US" altLang="ko-KR" dirty="0" smtClean="0"/>
              <a:t> b/w </a:t>
            </a:r>
            <a:r>
              <a:rPr lang="en-US" altLang="ko-KR" dirty="0" err="1" smtClean="0"/>
              <a:t>eMBB</a:t>
            </a:r>
            <a:r>
              <a:rPr lang="en-US" altLang="ko-KR" dirty="0" smtClean="0"/>
              <a:t> and V2X under various types of conditions, e.g., high speed condition, heavy user traffic condition (HD video, etc.):</a:t>
            </a:r>
          </a:p>
          <a:p>
            <a:pPr lvl="2" latinLnBrk="0"/>
            <a:r>
              <a:rPr lang="en-US" altLang="ko-KR" dirty="0" smtClean="0"/>
              <a:t>5.10 </a:t>
            </a:r>
            <a:r>
              <a:rPr lang="en-US" altLang="ko-KR" dirty="0"/>
              <a:t>	Mobile broadband services with seamless wide-area </a:t>
            </a:r>
            <a:r>
              <a:rPr lang="en-US" altLang="ko-KR" dirty="0" smtClean="0"/>
              <a:t>coverage</a:t>
            </a:r>
          </a:p>
          <a:p>
            <a:pPr lvl="2" latinLnBrk="0"/>
            <a:r>
              <a:rPr lang="en-US" altLang="ko-KR" dirty="0" smtClean="0"/>
              <a:t>5.29</a:t>
            </a:r>
            <a:r>
              <a:rPr lang="en-US" altLang="ko-KR" dirty="0"/>
              <a:t>	Higher User </a:t>
            </a:r>
            <a:r>
              <a:rPr lang="en-US" altLang="ko-KR" dirty="0" smtClean="0"/>
              <a:t>Mobility</a:t>
            </a:r>
          </a:p>
          <a:p>
            <a:pPr lvl="2" latinLnBrk="0"/>
            <a:r>
              <a:rPr lang="en-US" altLang="ko-KR" dirty="0" smtClean="0"/>
              <a:t>5.32</a:t>
            </a:r>
            <a:r>
              <a:rPr lang="en-US" altLang="ko-KR" dirty="0"/>
              <a:t>	Improvement of network capabilities for vehicular case</a:t>
            </a:r>
          </a:p>
          <a:p>
            <a:pPr lvl="2" latinLnBrk="0"/>
            <a:r>
              <a:rPr lang="en-US" altLang="ko-KR" dirty="0" smtClean="0"/>
              <a:t>5.53</a:t>
            </a:r>
            <a:r>
              <a:rPr lang="en-US" altLang="ko-KR" dirty="0"/>
              <a:t>	Vehicular Internet &amp; infotainment</a:t>
            </a:r>
          </a:p>
          <a:p>
            <a:pPr lvl="2" latinLnBrk="0"/>
            <a:endParaRPr lang="en-US" altLang="ko-KR" dirty="0" smtClean="0"/>
          </a:p>
          <a:p>
            <a:endParaRPr lang="en-US" altLang="ko-KR" dirty="0" smtClean="0"/>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8</a:t>
            </a:fld>
            <a:endParaRPr lang="ko-KR" altLang="en-US"/>
          </a:p>
        </p:txBody>
      </p:sp>
    </p:spTree>
    <p:extLst>
      <p:ext uri="{BB962C8B-B14F-4D97-AF65-F5344CB8AC3E}">
        <p14:creationId xmlns:p14="http://schemas.microsoft.com/office/powerpoint/2010/main" val="2635446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dirty="0" smtClean="0"/>
              <a:t>What </a:t>
            </a:r>
            <a:r>
              <a:rPr lang="en-US" altLang="ko-KR" dirty="0"/>
              <a:t>We Work on in SMARTER </a:t>
            </a:r>
            <a:r>
              <a:rPr lang="en-US" altLang="ko-KR" dirty="0" smtClean="0"/>
              <a:t>(2/2)</a:t>
            </a:r>
            <a:endParaRPr lang="ko-KR" altLang="en-US" dirty="0"/>
          </a:p>
        </p:txBody>
      </p:sp>
      <p:sp>
        <p:nvSpPr>
          <p:cNvPr id="3" name="내용 개체 틀 2"/>
          <p:cNvSpPr>
            <a:spLocks noGrp="1"/>
          </p:cNvSpPr>
          <p:nvPr>
            <p:ph idx="1"/>
          </p:nvPr>
        </p:nvSpPr>
        <p:spPr/>
        <p:txBody>
          <a:bodyPr>
            <a:normAutofit/>
          </a:bodyPr>
          <a:lstStyle/>
          <a:p>
            <a:pPr latinLnBrk="0"/>
            <a:r>
              <a:rPr lang="en-US" altLang="ko-KR" dirty="0" smtClean="0"/>
              <a:t>This slide contains:</a:t>
            </a:r>
          </a:p>
          <a:p>
            <a:pPr lvl="1" latinLnBrk="0"/>
            <a:r>
              <a:rPr lang="en-US" altLang="ko-KR" dirty="0" smtClean="0"/>
              <a:t>What we stopped at w.r.t. V2X in SMARTER due to the working assumption of making orderly alignment with ongoing R14 V2X (see working assumption @ Vancouver meeting)</a:t>
            </a:r>
          </a:p>
          <a:p>
            <a:pPr latinLnBrk="0"/>
            <a:r>
              <a:rPr lang="en-US" altLang="ko-KR" dirty="0" smtClean="0"/>
              <a:t>Discussion </a:t>
            </a:r>
            <a:r>
              <a:rPr lang="en-US" altLang="ko-KR" dirty="0"/>
              <a:t>or </a:t>
            </a:r>
            <a:r>
              <a:rPr lang="en-US" altLang="ko-KR" u="sng" dirty="0" smtClean="0"/>
              <a:t>Postponed </a:t>
            </a:r>
            <a:r>
              <a:rPr lang="en-US" altLang="ko-KR" u="sng" dirty="0" err="1" smtClean="0"/>
              <a:t>Tdocs</a:t>
            </a:r>
            <a:r>
              <a:rPr lang="en-US" altLang="ko-KR" dirty="0" smtClean="0"/>
              <a:t> </a:t>
            </a:r>
            <a:r>
              <a:rPr lang="en-US" altLang="ko-KR" dirty="0"/>
              <a:t>from SA1#71b ad hoc (5G)</a:t>
            </a:r>
          </a:p>
          <a:p>
            <a:pPr lvl="1" latinLnBrk="0"/>
            <a:r>
              <a:rPr lang="en-US" altLang="ko-KR" dirty="0"/>
              <a:t>S1-153074: Automated Cooperative Driving, </a:t>
            </a:r>
            <a:r>
              <a:rPr lang="en-US" altLang="ko-KR" dirty="0" smtClean="0"/>
              <a:t>Qualcomm</a:t>
            </a:r>
          </a:p>
          <a:p>
            <a:pPr lvl="1" latinLnBrk="0"/>
            <a:r>
              <a:rPr lang="en-US" altLang="ko-KR" dirty="0"/>
              <a:t>S1-153076: Sensor and State Map </a:t>
            </a:r>
            <a:r>
              <a:rPr lang="en-US" altLang="ko-KR" dirty="0" smtClean="0"/>
              <a:t>Sharing, Qualcomm</a:t>
            </a:r>
          </a:p>
          <a:p>
            <a:pPr lvl="1" latinLnBrk="0"/>
            <a:r>
              <a:rPr lang="en-US" altLang="ko-KR" dirty="0" smtClean="0"/>
              <a:t>S1-153081: See-through </a:t>
            </a:r>
            <a:r>
              <a:rPr lang="en-US" altLang="ko-KR" dirty="0"/>
              <a:t>for assisted </a:t>
            </a:r>
            <a:r>
              <a:rPr lang="en-US" altLang="ko-KR" dirty="0" smtClean="0"/>
              <a:t>overtaking, Huawei</a:t>
            </a:r>
          </a:p>
          <a:p>
            <a:pPr lvl="1" latinLnBrk="0"/>
            <a:endParaRPr lang="en-US" altLang="ko-KR" dirty="0"/>
          </a:p>
          <a:p>
            <a:endParaRPr lang="en-US" altLang="ko-KR" dirty="0" smtClean="0"/>
          </a:p>
          <a:p>
            <a:pPr lvl="1"/>
            <a:endParaRPr lang="ko-KR" altLang="en-US" dirty="0"/>
          </a:p>
        </p:txBody>
      </p:sp>
      <p:sp>
        <p:nvSpPr>
          <p:cNvPr id="4" name="Footer Placeholder 3"/>
          <p:cNvSpPr>
            <a:spLocks noGrp="1"/>
          </p:cNvSpPr>
          <p:nvPr>
            <p:ph type="ftr" sz="quarter" idx="11"/>
          </p:nvPr>
        </p:nvSpPr>
        <p:spPr/>
        <p:txBody>
          <a:bodyPr/>
          <a:lstStyle/>
          <a:p>
            <a:r>
              <a:rPr lang="en-US" altLang="ko-KR" smtClean="0"/>
              <a:t>LG Electronics Inc.</a:t>
            </a:r>
            <a:endParaRPr lang="ko-KR" altLang="en-US"/>
          </a:p>
        </p:txBody>
      </p:sp>
      <p:sp>
        <p:nvSpPr>
          <p:cNvPr id="5" name="Slide Number Placeholder 4"/>
          <p:cNvSpPr>
            <a:spLocks noGrp="1"/>
          </p:cNvSpPr>
          <p:nvPr>
            <p:ph type="sldNum" sz="quarter" idx="12"/>
          </p:nvPr>
        </p:nvSpPr>
        <p:spPr/>
        <p:txBody>
          <a:bodyPr/>
          <a:lstStyle/>
          <a:p>
            <a:fld id="{4BEDD84E-25D4-4983-8AA1-2863C96F08D9}" type="slidenum">
              <a:rPr lang="ko-KR" altLang="en-US" smtClean="0"/>
              <a:pPr/>
              <a:t>9</a:t>
            </a:fld>
            <a:endParaRPr lang="ko-KR" altLang="en-US"/>
          </a:p>
        </p:txBody>
      </p:sp>
    </p:spTree>
    <p:extLst>
      <p:ext uri="{BB962C8B-B14F-4D97-AF65-F5344CB8AC3E}">
        <p14:creationId xmlns:p14="http://schemas.microsoft.com/office/powerpoint/2010/main" val="208786239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11886</TotalTime>
  <Words>1313</Words>
  <Application>Microsoft Office PowerPoint</Application>
  <PresentationFormat>On-screen Show (4:3)</PresentationFormat>
  <Paragraphs>221</Paragraphs>
  <Slides>14</Slides>
  <Notes>13</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테마</vt:lpstr>
      <vt:lpstr>Preparations for eV2X Rel-15</vt:lpstr>
      <vt:lpstr>Contents</vt:lpstr>
      <vt:lpstr>Prologue</vt:lpstr>
      <vt:lpstr>Review of Rel-14 V2X (1/2)</vt:lpstr>
      <vt:lpstr>Review of Rel-14 V2X (2/2)</vt:lpstr>
      <vt:lpstr>What We Have in R14 V2X</vt:lpstr>
      <vt:lpstr>What We Don’t in R14 V2X</vt:lpstr>
      <vt:lpstr>What We Work on in SMARTER (1/2)</vt:lpstr>
      <vt:lpstr>What We Work on in SMARTER (2/2)</vt:lpstr>
      <vt:lpstr>Proposed Considerations (1/4)</vt:lpstr>
      <vt:lpstr>Proposed Considerations (2/4)</vt:lpstr>
      <vt:lpstr>Proposed Considerations (3/4)</vt:lpstr>
      <vt:lpstr>Proposed Considerations (4/4)</vt:lpstr>
      <vt:lpstr>Others</vt:lpstr>
    </vt:vector>
  </TitlesOfParts>
  <Company>R&amp;D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Microsoft Corporation</dc:creator>
  <cp:lastModifiedBy>KDLee</cp:lastModifiedBy>
  <cp:revision>223</cp:revision>
  <cp:lastPrinted>2015-10-05T23:09:23Z</cp:lastPrinted>
  <dcterms:created xsi:type="dcterms:W3CDTF">2006-10-05T04:04:58Z</dcterms:created>
  <dcterms:modified xsi:type="dcterms:W3CDTF">2016-01-21T05:23:30Z</dcterms:modified>
</cp:coreProperties>
</file>