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21"/>
  </p:notesMasterIdLst>
  <p:sldIdLst>
    <p:sldId id="378" r:id="rId4"/>
    <p:sldId id="372" r:id="rId5"/>
    <p:sldId id="379" r:id="rId6"/>
    <p:sldId id="380" r:id="rId7"/>
    <p:sldId id="384" r:id="rId8"/>
    <p:sldId id="385" r:id="rId9"/>
    <p:sldId id="381" r:id="rId10"/>
    <p:sldId id="383" r:id="rId11"/>
    <p:sldId id="386" r:id="rId12"/>
    <p:sldId id="391" r:id="rId13"/>
    <p:sldId id="388" r:id="rId14"/>
    <p:sldId id="387" r:id="rId15"/>
    <p:sldId id="389" r:id="rId16"/>
    <p:sldId id="390" r:id="rId17"/>
    <p:sldId id="392" r:id="rId18"/>
    <p:sldId id="393" r:id="rId19"/>
    <p:sldId id="377" r:id="rId20"/>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68" autoAdjust="0"/>
    <p:restoredTop sz="94660"/>
  </p:normalViewPr>
  <p:slideViewPr>
    <p:cSldViewPr snapToGrid="0">
      <p:cViewPr varScale="1">
        <p:scale>
          <a:sx n="77" d="100"/>
          <a:sy n="77" d="100"/>
        </p:scale>
        <p:origin x="16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7878FE-EFE5-429F-9F8A-BB9D8C20A5F3}" type="datetimeFigureOut">
              <a:rPr lang="zh-TW" altLang="en-US" smtClean="0"/>
              <a:t>2015/11/6</a:t>
            </a:fld>
            <a:endParaRPr lang="zh-TW" altLang="en-US"/>
          </a:p>
        </p:txBody>
      </p:sp>
      <p:sp>
        <p:nvSpPr>
          <p:cNvPr id="4" name="投影片圖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91DD2F-4754-4165-A556-992B3EFEB100}" type="slidenum">
              <a:rPr lang="zh-TW" altLang="en-US" smtClean="0"/>
              <a:t>‹#›</a:t>
            </a:fld>
            <a:endParaRPr lang="zh-TW" altLang="en-US"/>
          </a:p>
        </p:txBody>
      </p:sp>
    </p:spTree>
    <p:extLst>
      <p:ext uri="{BB962C8B-B14F-4D97-AF65-F5344CB8AC3E}">
        <p14:creationId xmlns:p14="http://schemas.microsoft.com/office/powerpoint/2010/main" val="2837674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9F91DD2F-4754-4165-A556-992B3EFEB100}" type="slidenum">
              <a:rPr lang="zh-TW" altLang="en-US" smtClean="0"/>
              <a:t>2</a:t>
            </a:fld>
            <a:endParaRPr lang="zh-TW" altLang="en-US"/>
          </a:p>
        </p:txBody>
      </p:sp>
    </p:spTree>
    <p:extLst>
      <p:ext uri="{BB962C8B-B14F-4D97-AF65-F5344CB8AC3E}">
        <p14:creationId xmlns:p14="http://schemas.microsoft.com/office/powerpoint/2010/main" val="4083802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9F91DD2F-4754-4165-A556-992B3EFEB100}" type="slidenum">
              <a:rPr lang="zh-TW" altLang="en-US" smtClean="0"/>
              <a:t>15</a:t>
            </a:fld>
            <a:endParaRPr lang="zh-TW" altLang="en-US"/>
          </a:p>
        </p:txBody>
      </p:sp>
    </p:spTree>
    <p:extLst>
      <p:ext uri="{BB962C8B-B14F-4D97-AF65-F5344CB8AC3E}">
        <p14:creationId xmlns:p14="http://schemas.microsoft.com/office/powerpoint/2010/main" val="2551064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2130426"/>
            <a:ext cx="10363200" cy="1470025"/>
          </a:xfrm>
        </p:spPr>
        <p:txBody>
          <a:bodyPr/>
          <a:lstStyle>
            <a:lvl1pPr>
              <a:defRPr sz="4400">
                <a:solidFill>
                  <a:srgbClr val="FF0000"/>
                </a:solidFill>
                <a:latin typeface="Arial Black" pitchFamily="34" charset="0"/>
              </a:defRPr>
            </a:lvl1pPr>
          </a:lstStyle>
          <a:p>
            <a:r>
              <a:rPr lang="zh-TW" altLang="en-US" smtClean="0"/>
              <a:t>按一下以編輯母片標題樣式</a:t>
            </a:r>
            <a:endParaRPr lang="zh-TW" altLang="en-US" dirty="0"/>
          </a:p>
        </p:txBody>
      </p:sp>
      <p:sp>
        <p:nvSpPr>
          <p:cNvPr id="3" name="副標題 2"/>
          <p:cNvSpPr>
            <a:spLocks noGrp="1"/>
          </p:cNvSpPr>
          <p:nvPr>
            <p:ph type="subTitle" idx="1"/>
          </p:nvPr>
        </p:nvSpPr>
        <p:spPr>
          <a:xfrm>
            <a:off x="1841989" y="3645024"/>
            <a:ext cx="8534400" cy="1752600"/>
          </a:xfrm>
        </p:spPr>
        <p:txBody>
          <a:bodyPr/>
          <a:lstStyle>
            <a:lvl1pPr marL="0" indent="0" algn="ctr">
              <a:buNone/>
              <a:defRPr>
                <a:solidFill>
                  <a:srgbClr val="0000FF"/>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dirty="0"/>
          </a:p>
        </p:txBody>
      </p:sp>
      <p:sp>
        <p:nvSpPr>
          <p:cNvPr id="4" name="日期版面配置區 3"/>
          <p:cNvSpPr>
            <a:spLocks noGrp="1"/>
          </p:cNvSpPr>
          <p:nvPr>
            <p:ph type="dt" sz="half" idx="10"/>
          </p:nvPr>
        </p:nvSpPr>
        <p:spPr/>
        <p:txBody>
          <a:bodyPr/>
          <a:lstStyle>
            <a:lvl1pPr>
              <a:defRPr/>
            </a:lvl1pPr>
          </a:lstStyle>
          <a:p>
            <a:endParaRPr lang="zh-TW" altLang="en-US"/>
          </a:p>
        </p:txBody>
      </p:sp>
      <p:sp>
        <p:nvSpPr>
          <p:cNvPr id="5" name="頁尾版面配置區 4"/>
          <p:cNvSpPr>
            <a:spLocks noGrp="1"/>
          </p:cNvSpPr>
          <p:nvPr>
            <p:ph type="ftr" sz="quarter" idx="11"/>
          </p:nvPr>
        </p:nvSpPr>
        <p:spPr>
          <a:xfrm>
            <a:off x="4146062" y="6524625"/>
            <a:ext cx="3860800" cy="268288"/>
          </a:xfrm>
        </p:spPr>
        <p:txBody>
          <a:bodyPr/>
          <a:lstStyle>
            <a:lvl1pPr>
              <a:defRPr/>
            </a:lvl1pPr>
          </a:lstStyle>
          <a:p>
            <a:endParaRPr lang="zh-TW" altLang="en-US"/>
          </a:p>
        </p:txBody>
      </p:sp>
      <p:sp>
        <p:nvSpPr>
          <p:cNvPr id="6" name="投影片編號版面配置區 5"/>
          <p:cNvSpPr>
            <a:spLocks noGrp="1"/>
          </p:cNvSpPr>
          <p:nvPr>
            <p:ph type="sldNum" sz="quarter" idx="12"/>
          </p:nvPr>
        </p:nvSpPr>
        <p:spPr/>
        <p:txBody>
          <a:bodyPr/>
          <a:lstStyle>
            <a:lvl1pPr>
              <a:defRPr/>
            </a:lvl1pPr>
          </a:lstStyle>
          <a:p>
            <a:fld id="{30A0CEA1-B0F3-4F5F-9DE1-C05A4CBC7ADB}" type="slidenum">
              <a:rPr lang="zh-TW" altLang="en-US" smtClean="0"/>
              <a:t>‹#›</a:t>
            </a:fld>
            <a:endParaRPr lang="zh-TW" altLang="en-US"/>
          </a:p>
        </p:txBody>
      </p:sp>
      <p:pic>
        <p:nvPicPr>
          <p:cNvPr id="7" name="Picture 2" descr="https://upload.wikimedia.org/wikipedia/commons/6/6e/TKU_logo.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99382" y="0"/>
            <a:ext cx="840320" cy="835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21965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2495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845063" y="274638"/>
            <a:ext cx="2745153" cy="54483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609601" y="274638"/>
            <a:ext cx="8047893" cy="54483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3106503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2130426"/>
            <a:ext cx="10363200" cy="1470025"/>
          </a:xfrm>
        </p:spPr>
        <p:txBody>
          <a:bodyPr/>
          <a:lstStyle/>
          <a:p>
            <a:r>
              <a:rPr lang="zh-TW" altLang="en-US" smtClean="0"/>
              <a:t>按一下以編輯母片標題樣式</a:t>
            </a:r>
            <a:endParaRPr lang="zh-TW" altLang="en-US"/>
          </a:p>
        </p:txBody>
      </p:sp>
      <p:sp>
        <p:nvSpPr>
          <p:cNvPr id="3" name="子標題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
        <p:nvSpPr>
          <p:cNvPr id="4" name="Text Box 3"/>
          <p:cNvSpPr txBox="1">
            <a:spLocks noGrp="1" noChangeArrowheads="1"/>
          </p:cNvSpPr>
          <p:nvPr>
            <p:ph type="sldNum" sz="quarter" idx="10"/>
          </p:nvPr>
        </p:nvSpPr>
        <p:spPr/>
        <p:txBody>
          <a:bodyPr/>
          <a:lstStyle>
            <a:lvl1pPr algn="l">
              <a:defRPr kumimoji="1"/>
            </a:lvl1pPr>
          </a:lstStyle>
          <a:p>
            <a:pPr>
              <a:defRPr/>
            </a:pPr>
            <a:fld id="{CF2926CD-EFC1-495C-AB94-1F8FEE38DBAA}" type="slidenum">
              <a:rPr lang="en-US" altLang="zh-TW"/>
              <a:pPr>
                <a:defRPr/>
              </a:pPr>
              <a:t>‹#›</a:t>
            </a:fld>
            <a:endParaRPr lang="en-US" altLang="zh-TW" dirty="0"/>
          </a:p>
        </p:txBody>
      </p:sp>
    </p:spTree>
    <p:extLst>
      <p:ext uri="{BB962C8B-B14F-4D97-AF65-F5344CB8AC3E}">
        <p14:creationId xmlns:p14="http://schemas.microsoft.com/office/powerpoint/2010/main" val="209859824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Text Box 3"/>
          <p:cNvSpPr txBox="1">
            <a:spLocks noGrp="1" noChangeArrowheads="1"/>
          </p:cNvSpPr>
          <p:nvPr>
            <p:ph type="sldNum" sz="quarter" idx="10"/>
          </p:nvPr>
        </p:nvSpPr>
        <p:spPr/>
        <p:txBody>
          <a:bodyPr/>
          <a:lstStyle>
            <a:lvl1pPr algn="l">
              <a:defRPr kumimoji="1"/>
            </a:lvl1pPr>
          </a:lstStyle>
          <a:p>
            <a:pPr>
              <a:defRPr/>
            </a:pPr>
            <a:fld id="{AFF525B5-CBC5-479F-8D41-72FE37C1FF01}" type="slidenum">
              <a:rPr lang="en-US" altLang="zh-TW"/>
              <a:pPr>
                <a:defRPr/>
              </a:pPr>
              <a:t>‹#›</a:t>
            </a:fld>
            <a:endParaRPr lang="en-US" altLang="zh-TW" dirty="0"/>
          </a:p>
        </p:txBody>
      </p:sp>
    </p:spTree>
    <p:extLst>
      <p:ext uri="{BB962C8B-B14F-4D97-AF65-F5344CB8AC3E}">
        <p14:creationId xmlns:p14="http://schemas.microsoft.com/office/powerpoint/2010/main" val="11330441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區段標頭">
    <p:spTree>
      <p:nvGrpSpPr>
        <p:cNvPr id="1" name=""/>
        <p:cNvGrpSpPr/>
        <p:nvPr/>
      </p:nvGrpSpPr>
      <p:grpSpPr>
        <a:xfrm>
          <a:off x="0" y="0"/>
          <a:ext cx="0" cy="0"/>
          <a:chOff x="0" y="0"/>
          <a:chExt cx="0" cy="0"/>
        </a:xfrm>
      </p:grpSpPr>
      <p:sp>
        <p:nvSpPr>
          <p:cNvPr id="2" name="標題 1"/>
          <p:cNvSpPr>
            <a:spLocks noGrp="1"/>
          </p:cNvSpPr>
          <p:nvPr>
            <p:ph type="title"/>
          </p:nvPr>
        </p:nvSpPr>
        <p:spPr>
          <a:xfrm>
            <a:off x="963247" y="4406901"/>
            <a:ext cx="103632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Text Box 3"/>
          <p:cNvSpPr txBox="1">
            <a:spLocks noGrp="1" noChangeArrowheads="1"/>
          </p:cNvSpPr>
          <p:nvPr>
            <p:ph type="sldNum" sz="quarter" idx="10"/>
          </p:nvPr>
        </p:nvSpPr>
        <p:spPr/>
        <p:txBody>
          <a:bodyPr/>
          <a:lstStyle>
            <a:lvl1pPr algn="l">
              <a:defRPr kumimoji="1"/>
            </a:lvl1pPr>
          </a:lstStyle>
          <a:p>
            <a:pPr>
              <a:defRPr/>
            </a:pPr>
            <a:fld id="{A03BDE24-7109-41D5-AC50-1045C5CE8625}" type="slidenum">
              <a:rPr lang="en-US" altLang="zh-TW"/>
              <a:pPr>
                <a:defRPr/>
              </a:pPr>
              <a:t>‹#›</a:t>
            </a:fld>
            <a:endParaRPr lang="en-US" altLang="zh-TW" dirty="0"/>
          </a:p>
        </p:txBody>
      </p:sp>
    </p:spTree>
    <p:extLst>
      <p:ext uri="{BB962C8B-B14F-4D97-AF65-F5344CB8AC3E}">
        <p14:creationId xmlns:p14="http://schemas.microsoft.com/office/powerpoint/2010/main" val="350869462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617416" y="1195388"/>
            <a:ext cx="5392615" cy="566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6197600" y="1195388"/>
            <a:ext cx="5392615" cy="566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Text Box 3"/>
          <p:cNvSpPr txBox="1">
            <a:spLocks noGrp="1" noChangeArrowheads="1"/>
          </p:cNvSpPr>
          <p:nvPr>
            <p:ph type="sldNum" sz="quarter" idx="10"/>
          </p:nvPr>
        </p:nvSpPr>
        <p:spPr/>
        <p:txBody>
          <a:bodyPr/>
          <a:lstStyle>
            <a:lvl1pPr algn="l">
              <a:defRPr kumimoji="1"/>
            </a:lvl1pPr>
          </a:lstStyle>
          <a:p>
            <a:pPr>
              <a:defRPr/>
            </a:pPr>
            <a:fld id="{DF17E755-767D-4A4F-9B02-F1F7C8505915}" type="slidenum">
              <a:rPr lang="en-US" altLang="zh-TW"/>
              <a:pPr>
                <a:defRPr/>
              </a:pPr>
              <a:t>‹#›</a:t>
            </a:fld>
            <a:endParaRPr lang="en-US" altLang="zh-TW" dirty="0"/>
          </a:p>
        </p:txBody>
      </p:sp>
    </p:spTree>
    <p:extLst>
      <p:ext uri="{BB962C8B-B14F-4D97-AF65-F5344CB8AC3E}">
        <p14:creationId xmlns:p14="http://schemas.microsoft.com/office/powerpoint/2010/main" val="244348017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標題 1"/>
          <p:cNvSpPr>
            <a:spLocks noGrp="1"/>
          </p:cNvSpPr>
          <p:nvPr>
            <p:ph type="title"/>
          </p:nvPr>
        </p:nvSpPr>
        <p:spPr>
          <a:xfrm>
            <a:off x="609600" y="274638"/>
            <a:ext cx="109728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609600" y="1535113"/>
            <a:ext cx="538675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6193693"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6193693"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Text Box 3"/>
          <p:cNvSpPr txBox="1">
            <a:spLocks noGrp="1" noChangeArrowheads="1"/>
          </p:cNvSpPr>
          <p:nvPr>
            <p:ph type="sldNum" sz="quarter" idx="10"/>
          </p:nvPr>
        </p:nvSpPr>
        <p:spPr/>
        <p:txBody>
          <a:bodyPr/>
          <a:lstStyle>
            <a:lvl1pPr algn="l">
              <a:defRPr kumimoji="1"/>
            </a:lvl1pPr>
          </a:lstStyle>
          <a:p>
            <a:pPr>
              <a:defRPr/>
            </a:pPr>
            <a:fld id="{AC5C8E1B-C08A-4490-8132-B1F438E3FD9C}" type="slidenum">
              <a:rPr lang="en-US" altLang="zh-TW"/>
              <a:pPr>
                <a:defRPr/>
              </a:pPr>
              <a:t>‹#›</a:t>
            </a:fld>
            <a:endParaRPr lang="en-US" altLang="zh-TW" dirty="0"/>
          </a:p>
        </p:txBody>
      </p:sp>
    </p:spTree>
    <p:extLst>
      <p:ext uri="{BB962C8B-B14F-4D97-AF65-F5344CB8AC3E}">
        <p14:creationId xmlns:p14="http://schemas.microsoft.com/office/powerpoint/2010/main" val="350645639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Text Box 3"/>
          <p:cNvSpPr txBox="1">
            <a:spLocks noGrp="1" noChangeArrowheads="1"/>
          </p:cNvSpPr>
          <p:nvPr>
            <p:ph type="sldNum" sz="quarter" idx="10"/>
          </p:nvPr>
        </p:nvSpPr>
        <p:spPr/>
        <p:txBody>
          <a:bodyPr/>
          <a:lstStyle>
            <a:lvl1pPr algn="l">
              <a:defRPr kumimoji="1"/>
            </a:lvl1pPr>
          </a:lstStyle>
          <a:p>
            <a:pPr>
              <a:defRPr/>
            </a:pPr>
            <a:fld id="{D69F68C2-0415-4200-B50E-5132C2D22671}" type="slidenum">
              <a:rPr lang="en-US" altLang="zh-TW"/>
              <a:pPr>
                <a:defRPr/>
              </a:pPr>
              <a:t>‹#›</a:t>
            </a:fld>
            <a:endParaRPr lang="en-US" altLang="zh-TW" dirty="0"/>
          </a:p>
        </p:txBody>
      </p:sp>
    </p:spTree>
    <p:extLst>
      <p:ext uri="{BB962C8B-B14F-4D97-AF65-F5344CB8AC3E}">
        <p14:creationId xmlns:p14="http://schemas.microsoft.com/office/powerpoint/2010/main" val="129677472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Text Box 3"/>
          <p:cNvSpPr txBox="1">
            <a:spLocks noGrp="1" noChangeArrowheads="1"/>
          </p:cNvSpPr>
          <p:nvPr>
            <p:ph type="sldNum" sz="quarter" idx="10"/>
          </p:nvPr>
        </p:nvSpPr>
        <p:spPr/>
        <p:txBody>
          <a:bodyPr/>
          <a:lstStyle>
            <a:lvl1pPr algn="l">
              <a:defRPr kumimoji="1"/>
            </a:lvl1pPr>
          </a:lstStyle>
          <a:p>
            <a:pPr>
              <a:defRPr/>
            </a:pPr>
            <a:fld id="{24186548-A063-4E60-89F3-7A66F2EF0904}" type="slidenum">
              <a:rPr lang="en-US" altLang="zh-TW"/>
              <a:pPr>
                <a:defRPr/>
              </a:pPr>
              <a:t>‹#›</a:t>
            </a:fld>
            <a:endParaRPr lang="en-US" altLang="zh-TW" dirty="0"/>
          </a:p>
        </p:txBody>
      </p:sp>
    </p:spTree>
    <p:extLst>
      <p:ext uri="{BB962C8B-B14F-4D97-AF65-F5344CB8AC3E}">
        <p14:creationId xmlns:p14="http://schemas.microsoft.com/office/powerpoint/2010/main" val="84532360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0" y="273050"/>
            <a:ext cx="4011247"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4767385" y="273051"/>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609600" y="1435101"/>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Text Box 3"/>
          <p:cNvSpPr txBox="1">
            <a:spLocks noGrp="1" noChangeArrowheads="1"/>
          </p:cNvSpPr>
          <p:nvPr>
            <p:ph type="sldNum" sz="quarter" idx="10"/>
          </p:nvPr>
        </p:nvSpPr>
        <p:spPr/>
        <p:txBody>
          <a:bodyPr/>
          <a:lstStyle>
            <a:lvl1pPr algn="l">
              <a:defRPr kumimoji="1"/>
            </a:lvl1pPr>
          </a:lstStyle>
          <a:p>
            <a:pPr>
              <a:defRPr/>
            </a:pPr>
            <a:fld id="{2E8A1D34-5EA5-4E78-8999-A458549C4D40}" type="slidenum">
              <a:rPr lang="en-US" altLang="zh-TW"/>
              <a:pPr>
                <a:defRPr/>
              </a:pPr>
              <a:t>‹#›</a:t>
            </a:fld>
            <a:endParaRPr lang="en-US" altLang="zh-TW" dirty="0"/>
          </a:p>
        </p:txBody>
      </p:sp>
    </p:spTree>
    <p:extLst>
      <p:ext uri="{BB962C8B-B14F-4D97-AF65-F5344CB8AC3E}">
        <p14:creationId xmlns:p14="http://schemas.microsoft.com/office/powerpoint/2010/main" val="419792856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rgbClr val="FF0000"/>
                </a:solidFill>
                <a:latin typeface="Arial Black" pitchFamily="34" charset="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402875317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389554" y="4800600"/>
            <a:ext cx="73152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2389554"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sym typeface="Arial" charset="0"/>
              </a:rPr>
              <a:t>按一下圖示以新增圖片</a:t>
            </a:r>
          </a:p>
        </p:txBody>
      </p:sp>
      <p:sp>
        <p:nvSpPr>
          <p:cNvPr id="4" name="文字版面配置區 3"/>
          <p:cNvSpPr>
            <a:spLocks noGrp="1"/>
          </p:cNvSpPr>
          <p:nvPr>
            <p:ph type="body" sz="half" idx="2"/>
          </p:nvPr>
        </p:nvSpPr>
        <p:spPr>
          <a:xfrm>
            <a:off x="2389554"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Text Box 3"/>
          <p:cNvSpPr txBox="1">
            <a:spLocks noGrp="1" noChangeArrowheads="1"/>
          </p:cNvSpPr>
          <p:nvPr>
            <p:ph type="sldNum" sz="quarter" idx="10"/>
          </p:nvPr>
        </p:nvSpPr>
        <p:spPr/>
        <p:txBody>
          <a:bodyPr/>
          <a:lstStyle>
            <a:lvl1pPr algn="l">
              <a:defRPr kumimoji="1"/>
            </a:lvl1pPr>
          </a:lstStyle>
          <a:p>
            <a:pPr>
              <a:defRPr/>
            </a:pPr>
            <a:fld id="{B505E000-7984-446E-8AA0-043AA709473F}" type="slidenum">
              <a:rPr lang="en-US" altLang="zh-TW"/>
              <a:pPr>
                <a:defRPr/>
              </a:pPr>
              <a:t>‹#›</a:t>
            </a:fld>
            <a:endParaRPr lang="en-US" altLang="zh-TW" dirty="0"/>
          </a:p>
        </p:txBody>
      </p:sp>
    </p:spTree>
    <p:extLst>
      <p:ext uri="{BB962C8B-B14F-4D97-AF65-F5344CB8AC3E}">
        <p14:creationId xmlns:p14="http://schemas.microsoft.com/office/powerpoint/2010/main" val="241702713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Text Box 3"/>
          <p:cNvSpPr txBox="1">
            <a:spLocks noGrp="1" noChangeArrowheads="1"/>
          </p:cNvSpPr>
          <p:nvPr>
            <p:ph type="sldNum" sz="quarter" idx="10"/>
          </p:nvPr>
        </p:nvSpPr>
        <p:spPr/>
        <p:txBody>
          <a:bodyPr/>
          <a:lstStyle>
            <a:lvl1pPr algn="l">
              <a:defRPr kumimoji="1"/>
            </a:lvl1pPr>
          </a:lstStyle>
          <a:p>
            <a:pPr>
              <a:defRPr/>
            </a:pPr>
            <a:fld id="{7B2D9F1D-2EDA-4F94-BA08-BC201FFD80F9}" type="slidenum">
              <a:rPr lang="en-US" altLang="zh-TW"/>
              <a:pPr>
                <a:defRPr/>
              </a:pPr>
              <a:t>‹#›</a:t>
            </a:fld>
            <a:endParaRPr lang="en-US" altLang="zh-TW" dirty="0"/>
          </a:p>
        </p:txBody>
      </p:sp>
    </p:spTree>
    <p:extLst>
      <p:ext uri="{BB962C8B-B14F-4D97-AF65-F5344CB8AC3E}">
        <p14:creationId xmlns:p14="http://schemas.microsoft.com/office/powerpoint/2010/main" val="355004799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垂直標題 1"/>
          <p:cNvSpPr>
            <a:spLocks noGrp="1"/>
          </p:cNvSpPr>
          <p:nvPr>
            <p:ph type="title" orient="vert"/>
          </p:nvPr>
        </p:nvSpPr>
        <p:spPr>
          <a:xfrm>
            <a:off x="8845063" y="0"/>
            <a:ext cx="2745153" cy="68580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609601" y="0"/>
            <a:ext cx="8047893" cy="68580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Text Box 3"/>
          <p:cNvSpPr txBox="1">
            <a:spLocks noGrp="1" noChangeArrowheads="1"/>
          </p:cNvSpPr>
          <p:nvPr>
            <p:ph type="sldNum" sz="quarter" idx="10"/>
          </p:nvPr>
        </p:nvSpPr>
        <p:spPr/>
        <p:txBody>
          <a:bodyPr/>
          <a:lstStyle>
            <a:lvl1pPr algn="l">
              <a:defRPr kumimoji="1"/>
            </a:lvl1pPr>
          </a:lstStyle>
          <a:p>
            <a:pPr>
              <a:defRPr/>
            </a:pPr>
            <a:fld id="{929792DE-FBA7-4D2B-AD32-2DC71063A626}" type="slidenum">
              <a:rPr lang="en-US" altLang="zh-TW"/>
              <a:pPr>
                <a:defRPr/>
              </a:pPr>
              <a:t>‹#›</a:t>
            </a:fld>
            <a:endParaRPr lang="en-US" altLang="zh-TW" dirty="0"/>
          </a:p>
        </p:txBody>
      </p:sp>
    </p:spTree>
    <p:extLst>
      <p:ext uri="{BB962C8B-B14F-4D97-AF65-F5344CB8AC3E}">
        <p14:creationId xmlns:p14="http://schemas.microsoft.com/office/powerpoint/2010/main" val="371592798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14400" y="2130426"/>
            <a:ext cx="10363200" cy="1470025"/>
          </a:xfrm>
        </p:spPr>
        <p:txBody>
          <a:bodyPr/>
          <a:lstStyle>
            <a:lvl1pPr>
              <a:defRPr sz="4400" b="0">
                <a:solidFill>
                  <a:srgbClr val="FF0000"/>
                </a:solidFill>
                <a:latin typeface="Arial Black" pitchFamily="34" charset="0"/>
              </a:defRPr>
            </a:lvl1p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841989" y="3717032"/>
            <a:ext cx="8534400" cy="1752600"/>
          </a:xfrm>
        </p:spPr>
        <p:txBody>
          <a:bodyPr/>
          <a:lstStyle>
            <a:lvl1pPr marL="0" indent="0" algn="ctr">
              <a:buNone/>
              <a:defRPr>
                <a:solidFill>
                  <a:srgbClr val="0000FF"/>
                </a:solidFill>
                <a:latin typeface="Arial Black"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2818534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b="1">
                <a:solidFill>
                  <a:srgbClr val="FF0000"/>
                </a:solidFill>
                <a:latin typeface="+mj-lt"/>
              </a:defRPr>
            </a:lvl1p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2244198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963247" y="4406901"/>
            <a:ext cx="103632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18322709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617416" y="1196976"/>
            <a:ext cx="539261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6197600" y="1196976"/>
            <a:ext cx="539261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pic>
        <p:nvPicPr>
          <p:cNvPr id="8" name="Picture 2" descr="https://upload.wikimedia.org/wikipedia/commons/6/6e/TKU_logo.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99382" y="0"/>
            <a:ext cx="840320" cy="835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693755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609600" y="274638"/>
            <a:ext cx="109728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609600" y="1535113"/>
            <a:ext cx="538675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6193693"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6193693"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4"/>
          <p:cNvSpPr>
            <a:spLocks noGrp="1" noChangeArrowheads="1"/>
          </p:cNvSpPr>
          <p:nvPr>
            <p:ph type="dt" sz="half" idx="10"/>
          </p:nvPr>
        </p:nvSpPr>
        <p:spPr>
          <a:ln/>
        </p:spPr>
        <p:txBody>
          <a:bodyPr/>
          <a:lstStyle>
            <a:lvl1pPr>
              <a:defRPr/>
            </a:lvl1pPr>
          </a:lstStyle>
          <a:p>
            <a:endParaRPr lang="zh-TW" altLang="en-US"/>
          </a:p>
        </p:txBody>
      </p:sp>
      <p:sp>
        <p:nvSpPr>
          <p:cNvPr id="8" name="Rectangle 5"/>
          <p:cNvSpPr>
            <a:spLocks noGrp="1" noChangeArrowheads="1"/>
          </p:cNvSpPr>
          <p:nvPr>
            <p:ph type="ftr" sz="quarter" idx="11"/>
          </p:nvPr>
        </p:nvSpPr>
        <p:spPr>
          <a:ln/>
        </p:spPr>
        <p:txBody>
          <a:bodyPr/>
          <a:lstStyle>
            <a:lvl1pPr>
              <a:defRPr/>
            </a:lvl1pPr>
          </a:lstStyle>
          <a:p>
            <a:endParaRPr lang="zh-TW" altLang="en-US"/>
          </a:p>
        </p:txBody>
      </p:sp>
      <p:sp>
        <p:nvSpPr>
          <p:cNvPr id="9"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pic>
        <p:nvPicPr>
          <p:cNvPr id="10" name="Picture 2" descr="https://upload.wikimedia.org/wikipedia/commons/6/6e/TKU_logo.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99382" y="0"/>
            <a:ext cx="840320" cy="835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379527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4"/>
          <p:cNvSpPr>
            <a:spLocks noGrp="1" noChangeArrowheads="1"/>
          </p:cNvSpPr>
          <p:nvPr>
            <p:ph type="dt" sz="half" idx="10"/>
          </p:nvPr>
        </p:nvSpPr>
        <p:spPr>
          <a:ln/>
        </p:spPr>
        <p:txBody>
          <a:bodyPr/>
          <a:lstStyle>
            <a:lvl1pPr>
              <a:defRPr/>
            </a:lvl1pPr>
          </a:lstStyle>
          <a:p>
            <a:endParaRPr lang="zh-TW" altLang="en-US"/>
          </a:p>
        </p:txBody>
      </p:sp>
      <p:sp>
        <p:nvSpPr>
          <p:cNvPr id="4" name="Rectangle 5"/>
          <p:cNvSpPr>
            <a:spLocks noGrp="1" noChangeArrowheads="1"/>
          </p:cNvSpPr>
          <p:nvPr>
            <p:ph type="ftr" sz="quarter" idx="11"/>
          </p:nvPr>
        </p:nvSpPr>
        <p:spPr>
          <a:ln/>
        </p:spPr>
        <p:txBody>
          <a:bodyPr/>
          <a:lstStyle>
            <a:lvl1pPr>
              <a:defRPr/>
            </a:lvl1pPr>
          </a:lstStyle>
          <a:p>
            <a:endParaRPr lang="zh-TW" altLang="en-US"/>
          </a:p>
        </p:txBody>
      </p:sp>
      <p:sp>
        <p:nvSpPr>
          <p:cNvPr id="5"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pic>
        <p:nvPicPr>
          <p:cNvPr id="6" name="Picture 2" descr="https://upload.wikimedia.org/wikipedia/commons/6/6e/TKU_logo.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99382" y="0"/>
            <a:ext cx="840320" cy="835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61337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zh-TW" altLang="en-US"/>
          </a:p>
        </p:txBody>
      </p:sp>
      <p:sp>
        <p:nvSpPr>
          <p:cNvPr id="3" name="Rectangle 5"/>
          <p:cNvSpPr>
            <a:spLocks noGrp="1" noChangeArrowheads="1"/>
          </p:cNvSpPr>
          <p:nvPr>
            <p:ph type="ftr" sz="quarter" idx="11"/>
          </p:nvPr>
        </p:nvSpPr>
        <p:spPr>
          <a:ln/>
        </p:spPr>
        <p:txBody>
          <a:bodyPr/>
          <a:lstStyle>
            <a:lvl1pPr>
              <a:defRPr/>
            </a:lvl1pPr>
          </a:lstStyle>
          <a:p>
            <a:endParaRPr lang="zh-TW" altLang="en-US"/>
          </a:p>
        </p:txBody>
      </p:sp>
      <p:sp>
        <p:nvSpPr>
          <p:cNvPr id="4"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pic>
        <p:nvPicPr>
          <p:cNvPr id="5" name="Picture 2" descr="https://upload.wikimedia.org/wikipedia/commons/6/6e/TKU_logo.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99382" y="0"/>
            <a:ext cx="840320" cy="835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50480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963247" y="4406901"/>
            <a:ext cx="103632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66869781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0" y="273050"/>
            <a:ext cx="4011247"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4767385" y="273051"/>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609600" y="1435101"/>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pic>
        <p:nvPicPr>
          <p:cNvPr id="8" name="Picture 2" descr="https://upload.wikimedia.org/wikipedia/commons/6/6e/TKU_logo.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99382" y="0"/>
            <a:ext cx="840320" cy="835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423238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389554" y="4800600"/>
            <a:ext cx="73152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2389554"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2389554"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pic>
        <p:nvPicPr>
          <p:cNvPr id="8" name="Picture 2" descr="https://upload.wikimedia.org/wikipedia/commons/6/6e/TKU_logo.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99382" y="0"/>
            <a:ext cx="840320" cy="835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080045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pic>
        <p:nvPicPr>
          <p:cNvPr id="7" name="Picture 2" descr="https://upload.wikimedia.org/wikipedia/commons/6/6e/TKU_logo.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99382" y="0"/>
            <a:ext cx="840320" cy="835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902554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845063" y="274638"/>
            <a:ext cx="2745153" cy="54483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609601" y="274638"/>
            <a:ext cx="8047893" cy="54483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pic>
        <p:nvPicPr>
          <p:cNvPr id="7" name="Picture 2" descr="https://upload.wikimedia.org/wikipedia/commons/6/6e/TKU_logo.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99382" y="0"/>
            <a:ext cx="840320" cy="835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781083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617416" y="1196976"/>
            <a:ext cx="539261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6197600" y="1196976"/>
            <a:ext cx="539261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3377480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609600" y="274638"/>
            <a:ext cx="109728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609600" y="1535113"/>
            <a:ext cx="538675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6193693"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6193693"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4"/>
          <p:cNvSpPr>
            <a:spLocks noGrp="1" noChangeArrowheads="1"/>
          </p:cNvSpPr>
          <p:nvPr>
            <p:ph type="dt" sz="half" idx="10"/>
          </p:nvPr>
        </p:nvSpPr>
        <p:spPr>
          <a:ln/>
        </p:spPr>
        <p:txBody>
          <a:bodyPr/>
          <a:lstStyle>
            <a:lvl1pPr>
              <a:defRPr/>
            </a:lvl1pPr>
          </a:lstStyle>
          <a:p>
            <a:endParaRPr lang="zh-TW" altLang="en-US"/>
          </a:p>
        </p:txBody>
      </p:sp>
      <p:sp>
        <p:nvSpPr>
          <p:cNvPr id="8" name="Rectangle 5"/>
          <p:cNvSpPr>
            <a:spLocks noGrp="1" noChangeArrowheads="1"/>
          </p:cNvSpPr>
          <p:nvPr>
            <p:ph type="ftr" sz="quarter" idx="11"/>
          </p:nvPr>
        </p:nvSpPr>
        <p:spPr>
          <a:ln/>
        </p:spPr>
        <p:txBody>
          <a:bodyPr/>
          <a:lstStyle>
            <a:lvl1pPr>
              <a:defRPr/>
            </a:lvl1pPr>
          </a:lstStyle>
          <a:p>
            <a:endParaRPr lang="zh-TW" altLang="en-US"/>
          </a:p>
        </p:txBody>
      </p:sp>
      <p:sp>
        <p:nvSpPr>
          <p:cNvPr id="9"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270106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4"/>
          <p:cNvSpPr>
            <a:spLocks noGrp="1" noChangeArrowheads="1"/>
          </p:cNvSpPr>
          <p:nvPr>
            <p:ph type="dt" sz="half" idx="10"/>
          </p:nvPr>
        </p:nvSpPr>
        <p:spPr>
          <a:ln/>
        </p:spPr>
        <p:txBody>
          <a:bodyPr/>
          <a:lstStyle>
            <a:lvl1pPr>
              <a:defRPr/>
            </a:lvl1pPr>
          </a:lstStyle>
          <a:p>
            <a:endParaRPr lang="zh-TW" altLang="en-US"/>
          </a:p>
        </p:txBody>
      </p:sp>
      <p:sp>
        <p:nvSpPr>
          <p:cNvPr id="4" name="Rectangle 5"/>
          <p:cNvSpPr>
            <a:spLocks noGrp="1" noChangeArrowheads="1"/>
          </p:cNvSpPr>
          <p:nvPr>
            <p:ph type="ftr" sz="quarter" idx="11"/>
          </p:nvPr>
        </p:nvSpPr>
        <p:spPr>
          <a:ln/>
        </p:spPr>
        <p:txBody>
          <a:bodyPr/>
          <a:lstStyle>
            <a:lvl1pPr>
              <a:defRPr/>
            </a:lvl1pPr>
          </a:lstStyle>
          <a:p>
            <a:endParaRPr lang="zh-TW" altLang="en-US"/>
          </a:p>
        </p:txBody>
      </p:sp>
      <p:sp>
        <p:nvSpPr>
          <p:cNvPr id="5"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486679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zh-TW" altLang="en-US"/>
          </a:p>
        </p:txBody>
      </p:sp>
      <p:sp>
        <p:nvSpPr>
          <p:cNvPr id="3" name="Rectangle 5"/>
          <p:cNvSpPr>
            <a:spLocks noGrp="1" noChangeArrowheads="1"/>
          </p:cNvSpPr>
          <p:nvPr>
            <p:ph type="ftr" sz="quarter" idx="11"/>
          </p:nvPr>
        </p:nvSpPr>
        <p:spPr>
          <a:ln/>
        </p:spPr>
        <p:txBody>
          <a:bodyPr/>
          <a:lstStyle>
            <a:lvl1pPr>
              <a:defRPr/>
            </a:lvl1pPr>
          </a:lstStyle>
          <a:p>
            <a:endParaRPr lang="zh-TW" altLang="en-US"/>
          </a:p>
        </p:txBody>
      </p:sp>
      <p:sp>
        <p:nvSpPr>
          <p:cNvPr id="4"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1187023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09600" y="273050"/>
            <a:ext cx="4011247"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4767385" y="273051"/>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609600" y="1435101"/>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3125177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389554" y="4800600"/>
            <a:ext cx="73152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2389554"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2389554"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1390598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49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2051" name="Rectangle 3"/>
          <p:cNvSpPr>
            <a:spLocks noGrp="1" noChangeArrowheads="1"/>
          </p:cNvSpPr>
          <p:nvPr>
            <p:ph type="body" idx="1"/>
          </p:nvPr>
        </p:nvSpPr>
        <p:spPr bwMode="auto">
          <a:xfrm>
            <a:off x="617415" y="119697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endParaRPr lang="zh-TW" altLang="en-US"/>
          </a:p>
        </p:txBody>
      </p:sp>
      <p:sp>
        <p:nvSpPr>
          <p:cNvPr id="1029" name="Rectangle 5"/>
          <p:cNvSpPr>
            <a:spLocks noGrp="1" noChangeArrowheads="1"/>
          </p:cNvSpPr>
          <p:nvPr>
            <p:ph type="ftr" sz="quarter" idx="3"/>
          </p:nvPr>
        </p:nvSpPr>
        <p:spPr bwMode="auto">
          <a:xfrm>
            <a:off x="4165600" y="6545264"/>
            <a:ext cx="3860800"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zh-TW"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0A0CEA1-B0F3-4F5F-9DE1-C05A4CBC7ADB}" type="slidenum">
              <a:rPr lang="zh-TW" altLang="en-US" smtClean="0"/>
              <a:t>‹#›</a:t>
            </a:fld>
            <a:endParaRPr lang="zh-TW" altLang="en-US"/>
          </a:p>
        </p:txBody>
      </p:sp>
      <p:pic>
        <p:nvPicPr>
          <p:cNvPr id="7" name="Picture 2" descr="https://upload.wikimedia.org/wikipedia/commons/6/6e/TKU_logo.jpg"/>
          <p:cNvPicPr>
            <a:picLocks noChangeAspect="1" noChangeArrowheads="1"/>
          </p:cNvPicPr>
          <p:nvPr userDrawn="1"/>
        </p:nvPicPr>
        <p:blipFill>
          <a:blip r:embed="rId14" cstate="screen">
            <a:extLst>
              <a:ext uri="{28A0092B-C50C-407E-A947-70E740481C1C}">
                <a14:useLocalDpi xmlns:a14="http://schemas.microsoft.com/office/drawing/2010/main"/>
              </a:ext>
            </a:extLst>
          </a:blip>
          <a:srcRect/>
          <a:stretch>
            <a:fillRect/>
          </a:stretch>
        </p:blipFill>
        <p:spPr bwMode="auto">
          <a:xfrm>
            <a:off x="11299382" y="0"/>
            <a:ext cx="840320" cy="835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009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ftr="0" dt="0"/>
  <p:txStyles>
    <p:titleStyle>
      <a:lvl1pPr algn="ctr" rtl="0" eaLnBrk="1" fontAlgn="base" hangingPunct="1">
        <a:spcBef>
          <a:spcPct val="0"/>
        </a:spcBef>
        <a:spcAft>
          <a:spcPct val="0"/>
        </a:spcAft>
        <a:defRPr kumimoji="1" sz="4000" b="1">
          <a:solidFill>
            <a:srgbClr val="FF0000"/>
          </a:solidFill>
          <a:latin typeface="+mj-lt"/>
          <a:ea typeface="+mj-ea"/>
          <a:cs typeface="+mj-cs"/>
        </a:defRPr>
      </a:lvl1pPr>
      <a:lvl2pPr algn="ctr" rtl="0" eaLnBrk="1" fontAlgn="base" hangingPunct="1">
        <a:spcBef>
          <a:spcPct val="0"/>
        </a:spcBef>
        <a:spcAft>
          <a:spcPct val="0"/>
        </a:spcAft>
        <a:defRPr kumimoji="1" sz="4000" b="1">
          <a:solidFill>
            <a:srgbClr val="FF0000"/>
          </a:solidFill>
          <a:latin typeface="Arial Black" pitchFamily="34" charset="0"/>
          <a:ea typeface="標楷體" pitchFamily="65" charset="-120"/>
        </a:defRPr>
      </a:lvl2pPr>
      <a:lvl3pPr algn="ctr" rtl="0" eaLnBrk="1" fontAlgn="base" hangingPunct="1">
        <a:spcBef>
          <a:spcPct val="0"/>
        </a:spcBef>
        <a:spcAft>
          <a:spcPct val="0"/>
        </a:spcAft>
        <a:defRPr kumimoji="1" sz="4000" b="1">
          <a:solidFill>
            <a:srgbClr val="FF0000"/>
          </a:solidFill>
          <a:latin typeface="Arial Black" pitchFamily="34" charset="0"/>
          <a:ea typeface="標楷體" pitchFamily="65" charset="-120"/>
        </a:defRPr>
      </a:lvl3pPr>
      <a:lvl4pPr algn="ctr" rtl="0" eaLnBrk="1" fontAlgn="base" hangingPunct="1">
        <a:spcBef>
          <a:spcPct val="0"/>
        </a:spcBef>
        <a:spcAft>
          <a:spcPct val="0"/>
        </a:spcAft>
        <a:defRPr kumimoji="1" sz="4000" b="1">
          <a:solidFill>
            <a:srgbClr val="FF0000"/>
          </a:solidFill>
          <a:latin typeface="Arial Black" pitchFamily="34" charset="0"/>
          <a:ea typeface="標楷體" pitchFamily="65" charset="-120"/>
        </a:defRPr>
      </a:lvl4pPr>
      <a:lvl5pPr algn="ctr" rtl="0" eaLnBrk="1" fontAlgn="base" hangingPunct="1">
        <a:spcBef>
          <a:spcPct val="0"/>
        </a:spcBef>
        <a:spcAft>
          <a:spcPct val="0"/>
        </a:spcAft>
        <a:defRPr kumimoji="1" sz="4000" b="1">
          <a:solidFill>
            <a:srgbClr val="FF0000"/>
          </a:solidFill>
          <a:latin typeface="Arial Black" pitchFamily="34" charset="0"/>
          <a:ea typeface="標楷體" pitchFamily="65" charset="-120"/>
        </a:defRPr>
      </a:lvl5pPr>
      <a:lvl6pPr marL="457200" algn="ctr" rtl="0" eaLnBrk="1" fontAlgn="base" hangingPunct="1">
        <a:spcBef>
          <a:spcPct val="0"/>
        </a:spcBef>
        <a:spcAft>
          <a:spcPct val="0"/>
        </a:spcAft>
        <a:defRPr kumimoji="1" sz="4000">
          <a:solidFill>
            <a:schemeClr val="tx2"/>
          </a:solidFill>
          <a:latin typeface="Arial" charset="0"/>
          <a:ea typeface="標楷體" pitchFamily="65" charset="-120"/>
        </a:defRPr>
      </a:lvl6pPr>
      <a:lvl7pPr marL="914400" algn="ctr" rtl="0" eaLnBrk="1" fontAlgn="base" hangingPunct="1">
        <a:spcBef>
          <a:spcPct val="0"/>
        </a:spcBef>
        <a:spcAft>
          <a:spcPct val="0"/>
        </a:spcAft>
        <a:defRPr kumimoji="1" sz="4000">
          <a:solidFill>
            <a:schemeClr val="tx2"/>
          </a:solidFill>
          <a:latin typeface="Arial" charset="0"/>
          <a:ea typeface="標楷體" pitchFamily="65" charset="-120"/>
        </a:defRPr>
      </a:lvl7pPr>
      <a:lvl8pPr marL="1371600" algn="ctr" rtl="0" eaLnBrk="1" fontAlgn="base" hangingPunct="1">
        <a:spcBef>
          <a:spcPct val="0"/>
        </a:spcBef>
        <a:spcAft>
          <a:spcPct val="0"/>
        </a:spcAft>
        <a:defRPr kumimoji="1" sz="4000">
          <a:solidFill>
            <a:schemeClr val="tx2"/>
          </a:solidFill>
          <a:latin typeface="Arial" charset="0"/>
          <a:ea typeface="標楷體" pitchFamily="65" charset="-120"/>
        </a:defRPr>
      </a:lvl8pPr>
      <a:lvl9pPr marL="1828800" algn="ctr" rtl="0" eaLnBrk="1" fontAlgn="base" hangingPunct="1">
        <a:spcBef>
          <a:spcPct val="0"/>
        </a:spcBef>
        <a:spcAft>
          <a:spcPct val="0"/>
        </a:spcAft>
        <a:defRPr kumimoji="1" sz="4000">
          <a:solidFill>
            <a:schemeClr val="tx2"/>
          </a:solidFill>
          <a:latin typeface="Arial" charset="0"/>
          <a:ea typeface="標楷體" pitchFamily="65" charset="-120"/>
        </a:defRPr>
      </a:lvl9pPr>
    </p:titleStyle>
    <p:bodyStyle>
      <a:lvl1pPr marL="342900" indent="-342900" algn="l" rtl="0" eaLnBrk="1" fontAlgn="base" hangingPunct="1">
        <a:spcBef>
          <a:spcPct val="20000"/>
        </a:spcBef>
        <a:spcAft>
          <a:spcPct val="0"/>
        </a:spcAft>
        <a:buChar char="•"/>
        <a:defRPr kumimoji="1" sz="3200">
          <a:solidFill>
            <a:srgbClr val="0000FF"/>
          </a:solidFill>
          <a:latin typeface="+mn-ea"/>
          <a:ea typeface="+mn-ea"/>
          <a:cs typeface="Arial" pitchFamily="34" charset="0"/>
        </a:defRPr>
      </a:lvl1pPr>
      <a:lvl2pPr marL="742950" indent="-285750" algn="l" rtl="0" eaLnBrk="1" fontAlgn="base" hangingPunct="1">
        <a:spcBef>
          <a:spcPct val="20000"/>
        </a:spcBef>
        <a:spcAft>
          <a:spcPct val="0"/>
        </a:spcAft>
        <a:buChar char="–"/>
        <a:defRPr kumimoji="1" sz="2800">
          <a:solidFill>
            <a:srgbClr val="0000FF"/>
          </a:solidFill>
          <a:latin typeface="+mn-ea"/>
          <a:ea typeface="+mn-ea"/>
          <a:cs typeface="Arial" pitchFamily="34" charset="0"/>
        </a:defRPr>
      </a:lvl2pPr>
      <a:lvl3pPr marL="1143000" indent="-228600" algn="l" rtl="0" eaLnBrk="1" fontAlgn="base" hangingPunct="1">
        <a:spcBef>
          <a:spcPct val="20000"/>
        </a:spcBef>
        <a:spcAft>
          <a:spcPct val="0"/>
        </a:spcAft>
        <a:buChar char="•"/>
        <a:defRPr kumimoji="1" sz="2400">
          <a:solidFill>
            <a:srgbClr val="0000FF"/>
          </a:solidFill>
          <a:latin typeface="+mn-ea"/>
          <a:ea typeface="+mn-ea"/>
          <a:cs typeface="Arial" pitchFamily="34" charset="0"/>
        </a:defRPr>
      </a:lvl3pPr>
      <a:lvl4pPr marL="1600200" indent="-228600" algn="l" rtl="0" eaLnBrk="1" fontAlgn="base" hangingPunct="1">
        <a:spcBef>
          <a:spcPct val="20000"/>
        </a:spcBef>
        <a:spcAft>
          <a:spcPct val="0"/>
        </a:spcAft>
        <a:buChar char="–"/>
        <a:defRPr kumimoji="1" sz="2000">
          <a:solidFill>
            <a:srgbClr val="0000FF"/>
          </a:solidFill>
          <a:latin typeface="+mn-ea"/>
          <a:ea typeface="+mn-ea"/>
          <a:cs typeface="Arial" pitchFamily="34" charset="0"/>
        </a:defRPr>
      </a:lvl4pPr>
      <a:lvl5pPr marL="2057400" indent="-228600" algn="l" rtl="0" eaLnBrk="1" fontAlgn="base" hangingPunct="1">
        <a:spcBef>
          <a:spcPct val="20000"/>
        </a:spcBef>
        <a:spcAft>
          <a:spcPct val="0"/>
        </a:spcAft>
        <a:buChar char="»"/>
        <a:defRPr kumimoji="1" sz="2000">
          <a:solidFill>
            <a:srgbClr val="0000FF"/>
          </a:solidFill>
          <a:latin typeface="+mn-ea"/>
          <a:ea typeface="+mn-ea"/>
          <a:cs typeface="Arial" pitchFamily="34" charset="0"/>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09600" y="0"/>
            <a:ext cx="10972800"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p>
            <a:pPr lvl="0"/>
            <a:r>
              <a:rPr lang="zh-TW" altLang="en-US" smtClean="0">
                <a:sym typeface="Arial" panose="020B0604020202020204" pitchFamily="34" charset="0"/>
              </a:rPr>
              <a:t>按一下以編輯母片標題樣式</a:t>
            </a:r>
            <a:endParaRPr lang="en-US" altLang="zh-TW" smtClean="0">
              <a:sym typeface="Arial" panose="020B0604020202020204" pitchFamily="34" charset="0"/>
            </a:endParaRPr>
          </a:p>
        </p:txBody>
      </p:sp>
      <p:sp>
        <p:nvSpPr>
          <p:cNvPr id="1027" name="Rectangle 2"/>
          <p:cNvSpPr>
            <a:spLocks noGrp="1" noChangeArrowheads="1"/>
          </p:cNvSpPr>
          <p:nvPr>
            <p:ph type="body" idx="1"/>
          </p:nvPr>
        </p:nvSpPr>
        <p:spPr bwMode="auto">
          <a:xfrm>
            <a:off x="617415" y="1195388"/>
            <a:ext cx="10972800" cy="566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t" anchorCtr="0" compatLnSpc="1">
            <a:prstTxWarp prst="textNoShape">
              <a:avLst/>
            </a:prstTxWarp>
          </a:bodyPr>
          <a:lstStyle/>
          <a:p>
            <a:pPr lvl="0"/>
            <a:r>
              <a:rPr lang="zh-TW" altLang="en-US" smtClean="0">
                <a:sym typeface="Arial" panose="020B0604020202020204" pitchFamily="34" charset="0"/>
              </a:rPr>
              <a:t>按一下以編輯母片文字樣式</a:t>
            </a:r>
          </a:p>
          <a:p>
            <a:pPr lvl="1"/>
            <a:r>
              <a:rPr lang="zh-TW" altLang="en-US" smtClean="0">
                <a:sym typeface="Arial" panose="020B0604020202020204" pitchFamily="34" charset="0"/>
              </a:rPr>
              <a:t>第二層</a:t>
            </a:r>
          </a:p>
          <a:p>
            <a:pPr lvl="2"/>
            <a:r>
              <a:rPr lang="zh-TW" altLang="en-US" smtClean="0">
                <a:sym typeface="Arial" panose="020B0604020202020204" pitchFamily="34" charset="0"/>
              </a:rPr>
              <a:t>第三層</a:t>
            </a:r>
          </a:p>
          <a:p>
            <a:pPr lvl="3"/>
            <a:r>
              <a:rPr lang="zh-TW" altLang="en-US" smtClean="0">
                <a:sym typeface="Arial" panose="020B0604020202020204" pitchFamily="34" charset="0"/>
              </a:rPr>
              <a:t>第四層</a:t>
            </a:r>
          </a:p>
          <a:p>
            <a:pPr lvl="4"/>
            <a:r>
              <a:rPr lang="zh-TW" altLang="en-US" smtClean="0">
                <a:sym typeface="Arial" panose="020B0604020202020204" pitchFamily="34" charset="0"/>
              </a:rPr>
              <a:t>第五層</a:t>
            </a:r>
            <a:endParaRPr lang="en-US" altLang="zh-TW" smtClean="0">
              <a:sym typeface="Arial" panose="020B0604020202020204" pitchFamily="34" charset="0"/>
            </a:endParaRPr>
          </a:p>
        </p:txBody>
      </p:sp>
      <p:sp>
        <p:nvSpPr>
          <p:cNvPr id="2" name="Text Box 3"/>
          <p:cNvSpPr txBox="1">
            <a:spLocks noGrp="1" noChangeArrowheads="1"/>
          </p:cNvSpPr>
          <p:nvPr>
            <p:ph type="sldNum" sz="quarter" idx="4"/>
          </p:nvPr>
        </p:nvSpPr>
        <p:spPr bwMode="auto">
          <a:xfrm>
            <a:off x="5918201" y="6534150"/>
            <a:ext cx="353646" cy="2794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ctr" eaLnBrk="1" hangingPunct="1">
              <a:defRPr kumimoji="0" sz="1400">
                <a:solidFill>
                  <a:srgbClr val="000000"/>
                </a:solidFill>
                <a:cs typeface="Arial" panose="020B0604020202020204" pitchFamily="34" charset="0"/>
                <a:sym typeface="Arial" panose="020B0604020202020204" pitchFamily="34" charset="0"/>
              </a:defRPr>
            </a:lvl1pPr>
          </a:lstStyle>
          <a:p>
            <a:pPr>
              <a:defRPr/>
            </a:pPr>
            <a:fld id="{9F34205D-658D-4651-B68A-0AFB491E8B19}" type="slidenum">
              <a:rPr lang="en-US" altLang="zh-TW"/>
              <a:pPr>
                <a:defRPr/>
              </a:pPr>
              <a:t>‹#›</a:t>
            </a:fld>
            <a:endParaRPr lang="en-US" altLang="zh-TW" dirty="0"/>
          </a:p>
        </p:txBody>
      </p:sp>
    </p:spTree>
    <p:extLst>
      <p:ext uri="{BB962C8B-B14F-4D97-AF65-F5344CB8AC3E}">
        <p14:creationId xmlns:p14="http://schemas.microsoft.com/office/powerpoint/2010/main" val="35821226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hf hdr="0" ftr="0" dt="0"/>
  <p:txStyles>
    <p:titleStyle>
      <a:lvl1pPr algn="ctr" rtl="0" eaLnBrk="1" fontAlgn="base" hangingPunct="1">
        <a:spcBef>
          <a:spcPct val="0"/>
        </a:spcBef>
        <a:spcAft>
          <a:spcPct val="0"/>
        </a:spcAft>
        <a:defRPr kumimoji="1" sz="4400">
          <a:solidFill>
            <a:srgbClr val="FF0000"/>
          </a:solidFill>
          <a:latin typeface="+mj-lt"/>
          <a:ea typeface="+mj-ea"/>
          <a:cs typeface="+mj-cs"/>
          <a:sym typeface="Arial" panose="020B0604020202020204" pitchFamily="34" charset="0"/>
        </a:defRPr>
      </a:lvl1pPr>
      <a:lvl2pPr algn="ctr" rtl="0" eaLnBrk="1" fontAlgn="base" hangingPunct="1">
        <a:spcBef>
          <a:spcPct val="0"/>
        </a:spcBef>
        <a:spcAft>
          <a:spcPct val="0"/>
        </a:spcAft>
        <a:defRPr kumimoji="1" sz="4400">
          <a:solidFill>
            <a:srgbClr val="FF0000"/>
          </a:solidFill>
          <a:latin typeface="Arial" charset="0"/>
          <a:ea typeface="Heiti TC Light" charset="0"/>
          <a:cs typeface="Heiti TC Light" charset="0"/>
          <a:sym typeface="Arial" panose="020B0604020202020204" pitchFamily="34" charset="0"/>
        </a:defRPr>
      </a:lvl2pPr>
      <a:lvl3pPr algn="ctr" rtl="0" eaLnBrk="1" fontAlgn="base" hangingPunct="1">
        <a:spcBef>
          <a:spcPct val="0"/>
        </a:spcBef>
        <a:spcAft>
          <a:spcPct val="0"/>
        </a:spcAft>
        <a:defRPr kumimoji="1" sz="4400">
          <a:solidFill>
            <a:srgbClr val="FF0000"/>
          </a:solidFill>
          <a:latin typeface="Arial" charset="0"/>
          <a:ea typeface="Heiti TC Light" charset="0"/>
          <a:cs typeface="Heiti TC Light" charset="0"/>
          <a:sym typeface="Arial" panose="020B0604020202020204" pitchFamily="34" charset="0"/>
        </a:defRPr>
      </a:lvl3pPr>
      <a:lvl4pPr algn="ctr" rtl="0" eaLnBrk="1" fontAlgn="base" hangingPunct="1">
        <a:spcBef>
          <a:spcPct val="0"/>
        </a:spcBef>
        <a:spcAft>
          <a:spcPct val="0"/>
        </a:spcAft>
        <a:defRPr kumimoji="1" sz="4400">
          <a:solidFill>
            <a:srgbClr val="FF0000"/>
          </a:solidFill>
          <a:latin typeface="Arial" charset="0"/>
          <a:ea typeface="Heiti TC Light" charset="0"/>
          <a:cs typeface="Heiti TC Light" charset="0"/>
          <a:sym typeface="Arial" panose="020B0604020202020204" pitchFamily="34" charset="0"/>
        </a:defRPr>
      </a:lvl4pPr>
      <a:lvl5pPr algn="ctr" rtl="0" eaLnBrk="1" fontAlgn="base" hangingPunct="1">
        <a:spcBef>
          <a:spcPct val="0"/>
        </a:spcBef>
        <a:spcAft>
          <a:spcPct val="0"/>
        </a:spcAft>
        <a:defRPr kumimoji="1" sz="4400">
          <a:solidFill>
            <a:srgbClr val="FF0000"/>
          </a:solidFill>
          <a:latin typeface="Arial" charset="0"/>
          <a:ea typeface="Heiti TC Light" charset="0"/>
          <a:cs typeface="Heiti TC Light" charset="0"/>
          <a:sym typeface="Arial" panose="020B0604020202020204" pitchFamily="34" charset="0"/>
        </a:defRPr>
      </a:lvl5pPr>
      <a:lvl6pPr marL="457200" algn="ctr" rtl="0" eaLnBrk="1" fontAlgn="base" hangingPunct="1">
        <a:spcBef>
          <a:spcPct val="0"/>
        </a:spcBef>
        <a:spcAft>
          <a:spcPct val="0"/>
        </a:spcAft>
        <a:defRPr sz="4400">
          <a:solidFill>
            <a:srgbClr val="FF0000"/>
          </a:solidFill>
          <a:latin typeface="Arial" charset="0"/>
          <a:ea typeface="Heiti TC Light" charset="0"/>
          <a:cs typeface="Heiti TC Light" charset="0"/>
          <a:sym typeface="Arial" charset="0"/>
        </a:defRPr>
      </a:lvl6pPr>
      <a:lvl7pPr marL="914400" algn="ctr" rtl="0" eaLnBrk="1" fontAlgn="base" hangingPunct="1">
        <a:spcBef>
          <a:spcPct val="0"/>
        </a:spcBef>
        <a:spcAft>
          <a:spcPct val="0"/>
        </a:spcAft>
        <a:defRPr sz="4400">
          <a:solidFill>
            <a:srgbClr val="FF0000"/>
          </a:solidFill>
          <a:latin typeface="Arial" charset="0"/>
          <a:ea typeface="Heiti TC Light" charset="0"/>
          <a:cs typeface="Heiti TC Light" charset="0"/>
          <a:sym typeface="Arial" charset="0"/>
        </a:defRPr>
      </a:lvl7pPr>
      <a:lvl8pPr marL="1371600" algn="ctr" rtl="0" eaLnBrk="1" fontAlgn="base" hangingPunct="1">
        <a:spcBef>
          <a:spcPct val="0"/>
        </a:spcBef>
        <a:spcAft>
          <a:spcPct val="0"/>
        </a:spcAft>
        <a:defRPr sz="4400">
          <a:solidFill>
            <a:srgbClr val="FF0000"/>
          </a:solidFill>
          <a:latin typeface="Arial" charset="0"/>
          <a:ea typeface="Heiti TC Light" charset="0"/>
          <a:cs typeface="Heiti TC Light" charset="0"/>
          <a:sym typeface="Arial" charset="0"/>
        </a:defRPr>
      </a:lvl8pPr>
      <a:lvl9pPr marL="1828800" algn="ctr" rtl="0" eaLnBrk="1" fontAlgn="base" hangingPunct="1">
        <a:spcBef>
          <a:spcPct val="0"/>
        </a:spcBef>
        <a:spcAft>
          <a:spcPct val="0"/>
        </a:spcAft>
        <a:defRPr sz="4400">
          <a:solidFill>
            <a:srgbClr val="FF0000"/>
          </a:solidFill>
          <a:latin typeface="Arial" charset="0"/>
          <a:ea typeface="Heiti TC Light" charset="0"/>
          <a:cs typeface="Heiti TC Light" charset="0"/>
          <a:sym typeface="Arial" charset="0"/>
        </a:defRPr>
      </a:lvl9pPr>
    </p:titleStyle>
    <p:bodyStyle>
      <a:lvl1pPr marL="342900" indent="-342900" algn="l" rtl="0" eaLnBrk="1" fontAlgn="base" hangingPunct="1">
        <a:spcBef>
          <a:spcPts val="800"/>
        </a:spcBef>
        <a:spcAft>
          <a:spcPct val="0"/>
        </a:spcAft>
        <a:buSzPct val="155000"/>
        <a:buChar char="•"/>
        <a:defRPr kumimoji="1" sz="3200">
          <a:solidFill>
            <a:schemeClr val="tx1"/>
          </a:solidFill>
          <a:latin typeface="+mn-lt"/>
          <a:ea typeface="+mn-ea"/>
          <a:cs typeface="+mn-cs"/>
          <a:sym typeface="Arial" panose="020B0604020202020204" pitchFamily="34" charset="0"/>
        </a:defRPr>
      </a:lvl1pPr>
      <a:lvl2pPr marL="704850" indent="-285750" algn="l" rtl="0" eaLnBrk="1" fontAlgn="base" hangingPunct="1">
        <a:spcBef>
          <a:spcPts val="700"/>
        </a:spcBef>
        <a:spcAft>
          <a:spcPct val="0"/>
        </a:spcAft>
        <a:buClr>
          <a:srgbClr val="000000"/>
        </a:buClr>
        <a:buSzPct val="100000"/>
        <a:buFont typeface="Arial" panose="020B0604020202020204" pitchFamily="34" charset="0"/>
        <a:buChar char="–"/>
        <a:defRPr kumimoji="1" sz="2800">
          <a:solidFill>
            <a:schemeClr val="tx1"/>
          </a:solidFill>
          <a:latin typeface="+mn-lt"/>
          <a:ea typeface="+mn-ea"/>
          <a:cs typeface="+mn-cs"/>
          <a:sym typeface="Arial" panose="020B0604020202020204" pitchFamily="34" charset="0"/>
        </a:defRPr>
      </a:lvl2pPr>
      <a:lvl3pPr marL="1104900" indent="-228600" algn="l" rtl="0" eaLnBrk="1" fontAlgn="base" hangingPunct="1">
        <a:spcBef>
          <a:spcPts val="600"/>
        </a:spcBef>
        <a:spcAft>
          <a:spcPct val="0"/>
        </a:spcAft>
        <a:buClr>
          <a:srgbClr val="000000"/>
        </a:buClr>
        <a:buSzPct val="100000"/>
        <a:buFont typeface="Arial" panose="020B0604020202020204" pitchFamily="34" charset="0"/>
        <a:buChar char="•"/>
        <a:defRPr kumimoji="1" sz="2400">
          <a:solidFill>
            <a:schemeClr val="tx1"/>
          </a:solidFill>
          <a:latin typeface="+mn-lt"/>
          <a:ea typeface="+mn-ea"/>
          <a:cs typeface="+mn-cs"/>
          <a:sym typeface="Arial" panose="020B0604020202020204" pitchFamily="34" charset="0"/>
        </a:defRPr>
      </a:lvl3pPr>
      <a:lvl4pPr marL="1562100" indent="-228600" algn="l" rtl="0" eaLnBrk="1" fontAlgn="base" hangingPunct="1">
        <a:spcBef>
          <a:spcPts val="500"/>
        </a:spcBef>
        <a:spcAft>
          <a:spcPct val="0"/>
        </a:spcAft>
        <a:buClr>
          <a:srgbClr val="000000"/>
        </a:buClr>
        <a:buSzPct val="100000"/>
        <a:buFont typeface="Arial" panose="020B0604020202020204" pitchFamily="34" charset="0"/>
        <a:buChar char="–"/>
        <a:defRPr kumimoji="1" sz="2000">
          <a:solidFill>
            <a:schemeClr val="tx1"/>
          </a:solidFill>
          <a:latin typeface="+mn-lt"/>
          <a:ea typeface="+mn-ea"/>
          <a:cs typeface="+mn-cs"/>
          <a:sym typeface="Arial" panose="020B0604020202020204" pitchFamily="34" charset="0"/>
        </a:defRPr>
      </a:lvl4pPr>
      <a:lvl5pPr marL="2019300" indent="-228600" algn="l" rtl="0" eaLnBrk="1" fontAlgn="base" hangingPunct="1">
        <a:spcBef>
          <a:spcPts val="500"/>
        </a:spcBef>
        <a:spcAft>
          <a:spcPct val="0"/>
        </a:spcAft>
        <a:buClr>
          <a:srgbClr val="000000"/>
        </a:buClr>
        <a:buSzPct val="100000"/>
        <a:buFont typeface="Arial" panose="020B0604020202020204" pitchFamily="34" charset="0"/>
        <a:buChar char="»"/>
        <a:defRPr kumimoji="1" sz="2000">
          <a:solidFill>
            <a:schemeClr val="tx1"/>
          </a:solidFill>
          <a:latin typeface="+mn-lt"/>
          <a:ea typeface="+mn-ea"/>
          <a:cs typeface="+mn-cs"/>
          <a:sym typeface="Arial" panose="020B0604020202020204" pitchFamily="34" charset="0"/>
        </a:defRPr>
      </a:lvl5pPr>
      <a:lvl6pPr marL="2476500" indent="-228600" algn="l" rtl="0" eaLnBrk="1" fontAlgn="base" hangingPunct="1">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6pPr>
      <a:lvl7pPr marL="2933700" indent="-228600" algn="l" rtl="0" eaLnBrk="1" fontAlgn="base" hangingPunct="1">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7pPr>
      <a:lvl8pPr marL="3390900" indent="-228600" algn="l" rtl="0" eaLnBrk="1" fontAlgn="base" hangingPunct="1">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8pPr>
      <a:lvl9pPr marL="3848100" indent="-228600" algn="l" rtl="0" eaLnBrk="1" fontAlgn="base" hangingPunct="1">
        <a:spcBef>
          <a:spcPts val="500"/>
        </a:spcBef>
        <a:spcAft>
          <a:spcPct val="0"/>
        </a:spcAft>
        <a:buClr>
          <a:srgbClr val="000000"/>
        </a:buClr>
        <a:buSzPct val="100000"/>
        <a:buFont typeface="Arial" charset="0"/>
        <a:buChar char="»"/>
        <a:defRPr sz="2000">
          <a:solidFill>
            <a:schemeClr val="tx1"/>
          </a:solidFill>
          <a:latin typeface="+mn-lt"/>
          <a:ea typeface="+mn-ea"/>
          <a:cs typeface="+mn-cs"/>
          <a:sym typeface="Arial" charset="0"/>
        </a:defRPr>
      </a:lvl9pPr>
    </p:bodyStyle>
    <p:otherStyle>
      <a:defPPr>
        <a:defRPr lang="zh-TW"/>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49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Rectangle 3"/>
          <p:cNvSpPr>
            <a:spLocks noGrp="1" noChangeArrowheads="1"/>
          </p:cNvSpPr>
          <p:nvPr>
            <p:ph type="body" idx="1"/>
          </p:nvPr>
        </p:nvSpPr>
        <p:spPr bwMode="auto">
          <a:xfrm>
            <a:off x="617415" y="1196976"/>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defRPr>
            </a:lvl1pPr>
          </a:lstStyle>
          <a:p>
            <a:endParaRPr lang="zh-TW" altLang="en-US"/>
          </a:p>
        </p:txBody>
      </p:sp>
      <p:sp>
        <p:nvSpPr>
          <p:cNvPr id="1029" name="Rectangle 5"/>
          <p:cNvSpPr>
            <a:spLocks noGrp="1" noChangeArrowheads="1"/>
          </p:cNvSpPr>
          <p:nvPr>
            <p:ph type="ftr" sz="quarter" idx="3"/>
          </p:nvPr>
        </p:nvSpPr>
        <p:spPr bwMode="auto">
          <a:xfrm>
            <a:off x="4165600" y="6545264"/>
            <a:ext cx="3860800"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zh-TW" alt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0A0CEA1-B0F3-4F5F-9DE1-C05A4CBC7ADB}" type="slidenum">
              <a:rPr lang="zh-TW" altLang="en-US" smtClean="0"/>
              <a:t>‹#›</a:t>
            </a:fld>
            <a:endParaRPr lang="zh-TW" altLang="en-US"/>
          </a:p>
        </p:txBody>
      </p:sp>
    </p:spTree>
    <p:extLst>
      <p:ext uri="{BB962C8B-B14F-4D97-AF65-F5344CB8AC3E}">
        <p14:creationId xmlns:p14="http://schemas.microsoft.com/office/powerpoint/2010/main" val="227353892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rtl="0" eaLnBrk="1" fontAlgn="base" hangingPunct="1">
        <a:spcBef>
          <a:spcPct val="0"/>
        </a:spcBef>
        <a:spcAft>
          <a:spcPct val="0"/>
        </a:spcAft>
        <a:defRPr kumimoji="1" sz="4000">
          <a:solidFill>
            <a:srgbClr val="FF0000"/>
          </a:solidFill>
          <a:latin typeface="+mj-lt"/>
          <a:ea typeface="+mj-ea"/>
          <a:cs typeface="+mj-cs"/>
        </a:defRPr>
      </a:lvl1pPr>
      <a:lvl2pPr algn="ctr" rtl="0" eaLnBrk="1" fontAlgn="base" hangingPunct="1">
        <a:spcBef>
          <a:spcPct val="0"/>
        </a:spcBef>
        <a:spcAft>
          <a:spcPct val="0"/>
        </a:spcAft>
        <a:defRPr kumimoji="1" sz="4000">
          <a:solidFill>
            <a:srgbClr val="FF0000"/>
          </a:solidFill>
          <a:latin typeface="Arial" charset="0"/>
          <a:ea typeface="標楷體" pitchFamily="65" charset="-120"/>
        </a:defRPr>
      </a:lvl2pPr>
      <a:lvl3pPr algn="ctr" rtl="0" eaLnBrk="1" fontAlgn="base" hangingPunct="1">
        <a:spcBef>
          <a:spcPct val="0"/>
        </a:spcBef>
        <a:spcAft>
          <a:spcPct val="0"/>
        </a:spcAft>
        <a:defRPr kumimoji="1" sz="4000">
          <a:solidFill>
            <a:srgbClr val="FF0000"/>
          </a:solidFill>
          <a:latin typeface="Arial" charset="0"/>
          <a:ea typeface="標楷體" pitchFamily="65" charset="-120"/>
        </a:defRPr>
      </a:lvl3pPr>
      <a:lvl4pPr algn="ctr" rtl="0" eaLnBrk="1" fontAlgn="base" hangingPunct="1">
        <a:spcBef>
          <a:spcPct val="0"/>
        </a:spcBef>
        <a:spcAft>
          <a:spcPct val="0"/>
        </a:spcAft>
        <a:defRPr kumimoji="1" sz="4000">
          <a:solidFill>
            <a:srgbClr val="FF0000"/>
          </a:solidFill>
          <a:latin typeface="Arial" charset="0"/>
          <a:ea typeface="標楷體" pitchFamily="65" charset="-120"/>
        </a:defRPr>
      </a:lvl4pPr>
      <a:lvl5pPr algn="ctr" rtl="0" eaLnBrk="1" fontAlgn="base" hangingPunct="1">
        <a:spcBef>
          <a:spcPct val="0"/>
        </a:spcBef>
        <a:spcAft>
          <a:spcPct val="0"/>
        </a:spcAft>
        <a:defRPr kumimoji="1" sz="4000">
          <a:solidFill>
            <a:srgbClr val="FF0000"/>
          </a:solidFill>
          <a:latin typeface="Arial" charset="0"/>
          <a:ea typeface="標楷體" pitchFamily="65" charset="-120"/>
        </a:defRPr>
      </a:lvl5pPr>
      <a:lvl6pPr marL="457200" algn="ctr" rtl="0" eaLnBrk="1" fontAlgn="base" hangingPunct="1">
        <a:spcBef>
          <a:spcPct val="0"/>
        </a:spcBef>
        <a:spcAft>
          <a:spcPct val="0"/>
        </a:spcAft>
        <a:defRPr kumimoji="1" sz="4000">
          <a:solidFill>
            <a:schemeClr val="tx2"/>
          </a:solidFill>
          <a:latin typeface="Arial" charset="0"/>
          <a:ea typeface="標楷體" pitchFamily="65" charset="-120"/>
        </a:defRPr>
      </a:lvl6pPr>
      <a:lvl7pPr marL="914400" algn="ctr" rtl="0" eaLnBrk="1" fontAlgn="base" hangingPunct="1">
        <a:spcBef>
          <a:spcPct val="0"/>
        </a:spcBef>
        <a:spcAft>
          <a:spcPct val="0"/>
        </a:spcAft>
        <a:defRPr kumimoji="1" sz="4000">
          <a:solidFill>
            <a:schemeClr val="tx2"/>
          </a:solidFill>
          <a:latin typeface="Arial" charset="0"/>
          <a:ea typeface="標楷體" pitchFamily="65" charset="-120"/>
        </a:defRPr>
      </a:lvl7pPr>
      <a:lvl8pPr marL="1371600" algn="ctr" rtl="0" eaLnBrk="1" fontAlgn="base" hangingPunct="1">
        <a:spcBef>
          <a:spcPct val="0"/>
        </a:spcBef>
        <a:spcAft>
          <a:spcPct val="0"/>
        </a:spcAft>
        <a:defRPr kumimoji="1" sz="4000">
          <a:solidFill>
            <a:schemeClr val="tx2"/>
          </a:solidFill>
          <a:latin typeface="Arial" charset="0"/>
          <a:ea typeface="標楷體" pitchFamily="65" charset="-120"/>
        </a:defRPr>
      </a:lvl8pPr>
      <a:lvl9pPr marL="1828800" algn="ctr" rtl="0" eaLnBrk="1" fontAlgn="base" hangingPunct="1">
        <a:spcBef>
          <a:spcPct val="0"/>
        </a:spcBef>
        <a:spcAft>
          <a:spcPct val="0"/>
        </a:spcAft>
        <a:defRPr kumimoji="1" sz="4000">
          <a:solidFill>
            <a:schemeClr val="tx2"/>
          </a:solidFill>
          <a:latin typeface="Arial" charset="0"/>
          <a:ea typeface="標楷體" pitchFamily="65" charset="-120"/>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kyfeeling.cs96@g2.nctu.edu.tw" TargetMode="External"/><Relationship Id="rId2" Type="http://schemas.openxmlformats.org/officeDocument/2006/relationships/hyperlink" Target="mailto:tyhsu@cs.nctu.edu.tw" TargetMode="External"/><Relationship Id="rId1" Type="http://schemas.openxmlformats.org/officeDocument/2006/relationships/slideLayout" Target="../slideLayouts/slideLayout23.xml"/><Relationship Id="rId6" Type="http://schemas.openxmlformats.org/officeDocument/2006/relationships/hyperlink" Target="mailto:lucas@iii.org.tw" TargetMode="External"/><Relationship Id="rId5" Type="http://schemas.openxmlformats.org/officeDocument/2006/relationships/hyperlink" Target="mailto:mono.chen@gmail.com" TargetMode="External"/><Relationship Id="rId4" Type="http://schemas.openxmlformats.org/officeDocument/2006/relationships/hyperlink" Target="mailto:hsnudaniel.cs97g@g2.nctu.edu.tw"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ctrTitle"/>
          </p:nvPr>
        </p:nvSpPr>
        <p:spPr>
          <a:xfrm>
            <a:off x="914400" y="2130426"/>
            <a:ext cx="10363200" cy="2056563"/>
          </a:xfrm>
        </p:spPr>
        <p:txBody>
          <a:bodyPr/>
          <a:lstStyle/>
          <a:p>
            <a:r>
              <a:rPr lang="en-US" altLang="zh-TW" sz="5400" b="1" kern="1200" dirty="0">
                <a:solidFill>
                  <a:srgbClr val="000066"/>
                </a:solidFill>
                <a:latin typeface="Times New Roman" pitchFamily="18" charset="0"/>
                <a:ea typeface="MS UI Gothic" pitchFamily="34" charset="-128"/>
                <a:cs typeface="Times New Roman" pitchFamily="18" charset="0"/>
              </a:rPr>
              <a:t>Summary of CEPT Report 52 regarding BDA2GC</a:t>
            </a:r>
            <a:br>
              <a:rPr lang="en-US" altLang="zh-TW" sz="5400" b="1" kern="1200" dirty="0">
                <a:solidFill>
                  <a:srgbClr val="000066"/>
                </a:solidFill>
                <a:latin typeface="Times New Roman" pitchFamily="18" charset="0"/>
                <a:ea typeface="MS UI Gothic" pitchFamily="34" charset="-128"/>
                <a:cs typeface="Times New Roman" pitchFamily="18" charset="0"/>
              </a:rPr>
            </a:br>
            <a:r>
              <a:rPr lang="en-US" altLang="zh-TW" sz="5400" b="1" kern="1200" dirty="0">
                <a:solidFill>
                  <a:srgbClr val="000066"/>
                </a:solidFill>
                <a:latin typeface="Times New Roman" pitchFamily="18" charset="0"/>
                <a:ea typeface="MS UI Gothic" pitchFamily="34" charset="-128"/>
                <a:cs typeface="Times New Roman" pitchFamily="18" charset="0"/>
              </a:rPr>
              <a:t>(for information only)</a:t>
            </a:r>
            <a:endParaRPr lang="zh-TW" altLang="en-US" sz="5400" b="1" kern="1200" dirty="0">
              <a:solidFill>
                <a:srgbClr val="000066"/>
              </a:solidFill>
              <a:latin typeface="Times New Roman" pitchFamily="18" charset="0"/>
              <a:ea typeface="MS UI Gothic" pitchFamily="34" charset="-128"/>
              <a:cs typeface="Times New Roman" pitchFamily="18" charset="0"/>
            </a:endParaRPr>
          </a:p>
        </p:txBody>
      </p:sp>
      <p:sp>
        <p:nvSpPr>
          <p:cNvPr id="6" name="副標題 5"/>
          <p:cNvSpPr>
            <a:spLocks noGrp="1"/>
          </p:cNvSpPr>
          <p:nvPr>
            <p:ph type="subTitle" idx="1"/>
          </p:nvPr>
        </p:nvSpPr>
        <p:spPr>
          <a:xfrm>
            <a:off x="2585258" y="4430684"/>
            <a:ext cx="6774873" cy="1873863"/>
          </a:xfrm>
        </p:spPr>
        <p:txBody>
          <a:bodyPr/>
          <a:lstStyle/>
          <a:p>
            <a:pPr algn="l"/>
            <a:r>
              <a:rPr lang="es-ES" altLang="zh-TW" sz="2000" b="1" kern="1200" dirty="0" err="1">
                <a:solidFill>
                  <a:srgbClr val="000066"/>
                </a:solidFill>
                <a:latin typeface="Times New Roman" pitchFamily="18" charset="0"/>
                <a:ea typeface="MS UI Gothic" pitchFamily="34" charset="-128"/>
                <a:cs typeface="Times New Roman" pitchFamily="18" charset="0"/>
              </a:rPr>
              <a:t>Terng</a:t>
            </a:r>
            <a:r>
              <a:rPr lang="es-ES" altLang="zh-TW" sz="2000" b="1" kern="1200" dirty="0">
                <a:solidFill>
                  <a:srgbClr val="000066"/>
                </a:solidFill>
                <a:latin typeface="Times New Roman" pitchFamily="18" charset="0"/>
                <a:ea typeface="MS UI Gothic" pitchFamily="34" charset="-128"/>
                <a:cs typeface="Times New Roman" pitchFamily="18" charset="0"/>
              </a:rPr>
              <a:t>-Yin </a:t>
            </a:r>
            <a:r>
              <a:rPr lang="es-ES" altLang="zh-TW" sz="2000" b="1" kern="1200" dirty="0" smtClean="0">
                <a:solidFill>
                  <a:srgbClr val="000066"/>
                </a:solidFill>
                <a:latin typeface="Times New Roman" pitchFamily="18" charset="0"/>
                <a:ea typeface="MS UI Gothic" pitchFamily="34" charset="-128"/>
                <a:cs typeface="Times New Roman" pitchFamily="18" charset="0"/>
              </a:rPr>
              <a:t>Hsu	</a:t>
            </a:r>
            <a:r>
              <a:rPr lang="es-ES" altLang="zh-TW" sz="2000" b="1" kern="1200" dirty="0" smtClean="0">
                <a:solidFill>
                  <a:srgbClr val="000066"/>
                </a:solidFill>
                <a:latin typeface="Times New Roman" pitchFamily="18" charset="0"/>
                <a:ea typeface="MS UI Gothic" pitchFamily="34" charset="-128"/>
                <a:cs typeface="Times New Roman" pitchFamily="18" charset="0"/>
              </a:rPr>
              <a:t>	</a:t>
            </a:r>
            <a:r>
              <a:rPr lang="es-ES" altLang="zh-TW" sz="2000" b="1" kern="1200" dirty="0" smtClean="0">
                <a:solidFill>
                  <a:srgbClr val="000066"/>
                </a:solidFill>
                <a:latin typeface="Times New Roman" pitchFamily="18" charset="0"/>
                <a:ea typeface="MS UI Gothic" pitchFamily="34" charset="-128"/>
                <a:cs typeface="Times New Roman" pitchFamily="18" charset="0"/>
                <a:hlinkClick r:id="rId2"/>
              </a:rPr>
              <a:t>tyhsu@cs.nctu.edu.tw</a:t>
            </a:r>
            <a:endParaRPr lang="es-ES" altLang="zh-TW" sz="2000" b="1" kern="1200" dirty="0">
              <a:solidFill>
                <a:srgbClr val="000066"/>
              </a:solidFill>
              <a:latin typeface="Times New Roman" pitchFamily="18" charset="0"/>
              <a:ea typeface="MS UI Gothic" pitchFamily="34" charset="-128"/>
              <a:cs typeface="Times New Roman" pitchFamily="18" charset="0"/>
            </a:endParaRPr>
          </a:p>
          <a:p>
            <a:pPr algn="l"/>
            <a:r>
              <a:rPr lang="es-ES" altLang="zh-TW" sz="2000" b="1" kern="1200" dirty="0" smtClean="0">
                <a:solidFill>
                  <a:srgbClr val="000066"/>
                </a:solidFill>
                <a:latin typeface="Times New Roman" pitchFamily="18" charset="0"/>
                <a:ea typeface="MS UI Gothic" pitchFamily="34" charset="-128"/>
                <a:cs typeface="Times New Roman" pitchFamily="18" charset="0"/>
              </a:rPr>
              <a:t>Jian</a:t>
            </a:r>
            <a:r>
              <a:rPr lang="es-ES" altLang="zh-TW" sz="2000" b="1" kern="1200" dirty="0">
                <a:solidFill>
                  <a:srgbClr val="000066"/>
                </a:solidFill>
                <a:latin typeface="Times New Roman" pitchFamily="18" charset="0"/>
                <a:ea typeface="MS UI Gothic" pitchFamily="34" charset="-128"/>
                <a:cs typeface="Times New Roman" pitchFamily="18" charset="0"/>
              </a:rPr>
              <a:t>-</a:t>
            </a:r>
            <a:r>
              <a:rPr lang="es-ES" altLang="zh-TW" sz="2000" b="1" kern="1200" dirty="0" smtClean="0">
                <a:solidFill>
                  <a:srgbClr val="000066"/>
                </a:solidFill>
                <a:latin typeface="Times New Roman" pitchFamily="18" charset="0"/>
                <a:ea typeface="MS UI Gothic" pitchFamily="34" charset="-128"/>
                <a:cs typeface="Times New Roman" pitchFamily="18" charset="0"/>
              </a:rPr>
              <a:t>Ya Chu	</a:t>
            </a:r>
            <a:r>
              <a:rPr lang="es-ES" altLang="zh-TW" sz="2000" b="1" kern="1200" dirty="0" smtClean="0">
                <a:solidFill>
                  <a:srgbClr val="000066"/>
                </a:solidFill>
                <a:latin typeface="Times New Roman" pitchFamily="18" charset="0"/>
                <a:ea typeface="MS UI Gothic" pitchFamily="34" charset="-128"/>
                <a:cs typeface="Times New Roman" pitchFamily="18" charset="0"/>
              </a:rPr>
              <a:t>	</a:t>
            </a:r>
            <a:r>
              <a:rPr lang="es-ES" altLang="zh-TW" sz="2000" b="1" kern="1200" dirty="0" smtClean="0">
                <a:solidFill>
                  <a:srgbClr val="000066"/>
                </a:solidFill>
                <a:latin typeface="Times New Roman" pitchFamily="18" charset="0"/>
                <a:ea typeface="MS UI Gothic" pitchFamily="34" charset="-128"/>
                <a:cs typeface="Times New Roman" pitchFamily="18" charset="0"/>
                <a:hlinkClick r:id="rId3"/>
              </a:rPr>
              <a:t>skyfeeling.cs96@g2.nctu.edu.tw</a:t>
            </a:r>
            <a:endParaRPr lang="es-ES" altLang="zh-TW" sz="2000" b="1" kern="1200" dirty="0" smtClean="0">
              <a:solidFill>
                <a:srgbClr val="000066"/>
              </a:solidFill>
              <a:latin typeface="Times New Roman" pitchFamily="18" charset="0"/>
              <a:ea typeface="MS UI Gothic" pitchFamily="34" charset="-128"/>
              <a:cs typeface="Times New Roman" pitchFamily="18" charset="0"/>
            </a:endParaRPr>
          </a:p>
          <a:p>
            <a:pPr algn="l"/>
            <a:r>
              <a:rPr lang="es-ES" altLang="zh-TW" sz="2000" b="1" kern="1200" dirty="0" smtClean="0">
                <a:solidFill>
                  <a:srgbClr val="000066"/>
                </a:solidFill>
                <a:latin typeface="Times New Roman" pitchFamily="18" charset="0"/>
                <a:ea typeface="MS UI Gothic" pitchFamily="34" charset="-128"/>
                <a:cs typeface="Times New Roman" pitchFamily="18" charset="0"/>
              </a:rPr>
              <a:t>Yuan-Te Liao	</a:t>
            </a:r>
            <a:r>
              <a:rPr lang="es-ES" altLang="zh-TW" sz="2000" b="1" kern="1200" dirty="0" smtClean="0">
                <a:solidFill>
                  <a:srgbClr val="000066"/>
                </a:solidFill>
                <a:latin typeface="Times New Roman" pitchFamily="18" charset="0"/>
                <a:ea typeface="MS UI Gothic" pitchFamily="34" charset="-128"/>
                <a:cs typeface="Times New Roman" pitchFamily="18" charset="0"/>
              </a:rPr>
              <a:t>	</a:t>
            </a:r>
            <a:r>
              <a:rPr lang="es-ES" altLang="zh-TW" sz="2000" b="1" kern="1200" dirty="0" smtClean="0">
                <a:solidFill>
                  <a:srgbClr val="000066"/>
                </a:solidFill>
                <a:latin typeface="Times New Roman" pitchFamily="18" charset="0"/>
                <a:ea typeface="MS UI Gothic" pitchFamily="34" charset="-128"/>
                <a:cs typeface="Times New Roman" pitchFamily="18" charset="0"/>
                <a:hlinkClick r:id="rId4"/>
              </a:rPr>
              <a:t>hsnudaniel.cs97g@g2.nctu.edu.tw</a:t>
            </a:r>
            <a:endParaRPr lang="es-ES" altLang="zh-TW" sz="2000" b="1" kern="1200" dirty="0" smtClean="0">
              <a:solidFill>
                <a:srgbClr val="000066"/>
              </a:solidFill>
              <a:latin typeface="Times New Roman" pitchFamily="18" charset="0"/>
              <a:ea typeface="MS UI Gothic" pitchFamily="34" charset="-128"/>
              <a:cs typeface="Times New Roman" pitchFamily="18" charset="0"/>
            </a:endParaRPr>
          </a:p>
          <a:p>
            <a:pPr algn="l"/>
            <a:r>
              <a:rPr lang="en-US" altLang="zh-TW" sz="2000" b="1" kern="1200" dirty="0" smtClean="0">
                <a:solidFill>
                  <a:srgbClr val="000066"/>
                </a:solidFill>
                <a:latin typeface="Times New Roman" pitchFamily="18" charset="0"/>
                <a:ea typeface="MS UI Gothic" pitchFamily="34" charset="-128"/>
                <a:cs typeface="Times New Roman" pitchFamily="18" charset="0"/>
              </a:rPr>
              <a:t>Ying-Liang Chen	</a:t>
            </a:r>
            <a:r>
              <a:rPr lang="en-US" altLang="zh-TW" sz="2000" b="1" kern="1200" dirty="0" smtClean="0">
                <a:solidFill>
                  <a:srgbClr val="000066"/>
                </a:solidFill>
                <a:latin typeface="Times New Roman" pitchFamily="18" charset="0"/>
                <a:ea typeface="MS UI Gothic" pitchFamily="34" charset="-128"/>
                <a:cs typeface="Times New Roman" pitchFamily="18" charset="0"/>
                <a:hlinkClick r:id="rId5"/>
              </a:rPr>
              <a:t>mono.chen@gmail.com</a:t>
            </a:r>
            <a:endParaRPr lang="en-US" altLang="zh-TW" sz="2000" b="1" kern="1200" dirty="0" smtClean="0">
              <a:solidFill>
                <a:srgbClr val="000066"/>
              </a:solidFill>
              <a:latin typeface="Times New Roman" pitchFamily="18" charset="0"/>
              <a:ea typeface="MS UI Gothic" pitchFamily="34" charset="-128"/>
              <a:cs typeface="Times New Roman" pitchFamily="18" charset="0"/>
            </a:endParaRPr>
          </a:p>
          <a:p>
            <a:pPr algn="l"/>
            <a:r>
              <a:rPr lang="en-US" altLang="zh-TW" sz="2000" b="1" kern="1200" dirty="0" smtClean="0">
                <a:solidFill>
                  <a:srgbClr val="000066"/>
                </a:solidFill>
                <a:latin typeface="Times New Roman" pitchFamily="18" charset="0"/>
                <a:ea typeface="MS UI Gothic" pitchFamily="34" charset="-128"/>
                <a:cs typeface="Times New Roman" pitchFamily="18" charset="0"/>
              </a:rPr>
              <a:t>Yi-Hsueh </a:t>
            </a:r>
            <a:r>
              <a:rPr lang="en-US" altLang="zh-TW" sz="2000" b="1" kern="1200" dirty="0" smtClean="0">
                <a:solidFill>
                  <a:srgbClr val="000066"/>
                </a:solidFill>
                <a:latin typeface="Times New Roman" pitchFamily="18" charset="0"/>
                <a:ea typeface="MS UI Gothic" pitchFamily="34" charset="-128"/>
                <a:cs typeface="Times New Roman" pitchFamily="18" charset="0"/>
              </a:rPr>
              <a:t>Tsai	</a:t>
            </a:r>
            <a:r>
              <a:rPr lang="en-US" altLang="zh-TW" sz="2000" b="1" kern="1200" dirty="0" smtClean="0">
                <a:solidFill>
                  <a:srgbClr val="000066"/>
                </a:solidFill>
                <a:latin typeface="Times New Roman" pitchFamily="18" charset="0"/>
                <a:ea typeface="MS UI Gothic" pitchFamily="34" charset="-128"/>
                <a:cs typeface="Times New Roman" pitchFamily="18" charset="0"/>
              </a:rPr>
              <a:t>	</a:t>
            </a:r>
            <a:r>
              <a:rPr lang="en-US" altLang="zh-TW" sz="2000" b="1" kern="1200" dirty="0" smtClean="0">
                <a:solidFill>
                  <a:srgbClr val="000066"/>
                </a:solidFill>
                <a:latin typeface="Times New Roman" pitchFamily="18" charset="0"/>
                <a:ea typeface="MS UI Gothic" pitchFamily="34" charset="-128"/>
                <a:cs typeface="Times New Roman" pitchFamily="18" charset="0"/>
                <a:hlinkClick r:id="rId6"/>
              </a:rPr>
              <a:t>lucas@iii.org.tw</a:t>
            </a:r>
            <a:endParaRPr lang="en-US" altLang="zh-TW" sz="2000" b="1" kern="1200" dirty="0" smtClean="0">
              <a:solidFill>
                <a:srgbClr val="000066"/>
              </a:solidFill>
              <a:latin typeface="Times New Roman" pitchFamily="18" charset="0"/>
              <a:ea typeface="MS UI Gothic" pitchFamily="34" charset="-128"/>
              <a:cs typeface="Times New Roman"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1</a:t>
            </a:fld>
            <a:endParaRPr lang="zh-TW" altLang="en-US"/>
          </a:p>
        </p:txBody>
      </p:sp>
      <p:sp>
        <p:nvSpPr>
          <p:cNvPr id="7" name="矩形 6"/>
          <p:cNvSpPr/>
          <p:nvPr/>
        </p:nvSpPr>
        <p:spPr>
          <a:xfrm>
            <a:off x="1147010" y="92063"/>
            <a:ext cx="10700085" cy="1569660"/>
          </a:xfrm>
          <a:prstGeom prst="rect">
            <a:avLst/>
          </a:prstGeom>
        </p:spPr>
        <p:txBody>
          <a:bodyPr wrap="square">
            <a:spAutoFit/>
          </a:bodyPr>
          <a:lstStyle/>
          <a:p>
            <a:r>
              <a:rPr lang="en-US" altLang="zh-TW" sz="2400" b="1" dirty="0">
                <a:latin typeface="Times New Roman" panose="02020603050405020304" pitchFamily="18" charset="0"/>
                <a:cs typeface="Times New Roman" panose="02020603050405020304" pitchFamily="18" charset="0"/>
              </a:rPr>
              <a:t>3GPP TSG-SA WG1 #</a:t>
            </a:r>
            <a:r>
              <a:rPr lang="en-US" altLang="zh-TW" sz="2400" b="1" dirty="0" smtClean="0">
                <a:latin typeface="Times New Roman" panose="02020603050405020304" pitchFamily="18" charset="0"/>
                <a:cs typeface="Times New Roman" panose="02020603050405020304" pitchFamily="18" charset="0"/>
              </a:rPr>
              <a:t>72							S1-154010</a:t>
            </a:r>
          </a:p>
          <a:p>
            <a:r>
              <a:rPr lang="en-US" altLang="zh-TW" sz="2400" b="1" dirty="0" smtClean="0">
                <a:latin typeface="Times New Roman" panose="02020603050405020304" pitchFamily="18" charset="0"/>
                <a:cs typeface="Times New Roman" panose="02020603050405020304" pitchFamily="18" charset="0"/>
              </a:rPr>
              <a:t>Anaheim</a:t>
            </a:r>
            <a:r>
              <a:rPr lang="en-US" altLang="zh-TW" sz="2400" b="1" dirty="0">
                <a:latin typeface="Times New Roman" panose="02020603050405020304" pitchFamily="18" charset="0"/>
                <a:cs typeface="Times New Roman" panose="02020603050405020304" pitchFamily="18" charset="0"/>
              </a:rPr>
              <a:t>, US, 16-20, November, 2015 </a:t>
            </a:r>
            <a:endParaRPr lang="en-US" altLang="zh-TW" sz="2400" b="1" dirty="0" smtClean="0">
              <a:latin typeface="Times New Roman" panose="02020603050405020304" pitchFamily="18" charset="0"/>
              <a:cs typeface="Times New Roman" panose="02020603050405020304" pitchFamily="18" charset="0"/>
            </a:endParaRPr>
          </a:p>
          <a:p>
            <a:r>
              <a:rPr lang="en-US" altLang="zh-TW" sz="2400" b="1" dirty="0">
                <a:latin typeface="Times New Roman" panose="02020603050405020304" pitchFamily="18" charset="0"/>
                <a:cs typeface="Times New Roman" panose="02020603050405020304" pitchFamily="18" charset="0"/>
              </a:rPr>
              <a:t>Agenda Item</a:t>
            </a:r>
            <a:r>
              <a:rPr lang="en-US" altLang="zh-TW" sz="2400" b="1" dirty="0" smtClean="0">
                <a:latin typeface="Times New Roman" panose="02020603050405020304" pitchFamily="18" charset="0"/>
                <a:cs typeface="Times New Roman" panose="02020603050405020304" pitchFamily="18" charset="0"/>
              </a:rPr>
              <a:t>:	</a:t>
            </a:r>
            <a:r>
              <a:rPr lang="en-US" altLang="zh-TW" sz="2400" b="1" smtClean="0">
                <a:latin typeface="Times New Roman" panose="02020603050405020304" pitchFamily="18" charset="0"/>
                <a:cs typeface="Times New Roman" panose="02020603050405020304" pitchFamily="18" charset="0"/>
              </a:rPr>
              <a:t> 8.1 FS_Smarter</a:t>
            </a:r>
            <a:r>
              <a:rPr lang="en-US" altLang="zh-TW" sz="2400" b="1" dirty="0">
                <a:latin typeface="Times New Roman" panose="02020603050405020304" pitchFamily="18" charset="0"/>
                <a:cs typeface="Times New Roman" panose="02020603050405020304" pitchFamily="18" charset="0"/>
              </a:rPr>
              <a:t>: New Services and Markets Technology </a:t>
            </a:r>
            <a:r>
              <a:rPr lang="en-US" altLang="zh-TW" sz="2400" b="1" dirty="0" smtClean="0">
                <a:latin typeface="Times New Roman" panose="02020603050405020304" pitchFamily="18" charset="0"/>
                <a:cs typeface="Times New Roman" panose="02020603050405020304" pitchFamily="18" charset="0"/>
              </a:rPr>
              <a:t>Enablers Source:</a:t>
            </a:r>
            <a:r>
              <a:rPr lang="en-US" altLang="zh-TW" sz="2400" b="1" dirty="0">
                <a:latin typeface="Times New Roman" panose="02020603050405020304" pitchFamily="18" charset="0"/>
                <a:cs typeface="Times New Roman" panose="02020603050405020304" pitchFamily="18" charset="0"/>
              </a:rPr>
              <a:t>	</a:t>
            </a:r>
            <a:r>
              <a:rPr lang="en-US" altLang="zh-TW" sz="2400" b="1" dirty="0" smtClean="0">
                <a:latin typeface="Times New Roman" panose="02020603050405020304" pitchFamily="18" charset="0"/>
                <a:cs typeface="Times New Roman" panose="02020603050405020304" pitchFamily="18" charset="0"/>
              </a:rPr>
              <a:t> Institute </a:t>
            </a:r>
            <a:r>
              <a:rPr lang="en-US" altLang="zh-TW" sz="2400" b="1" dirty="0">
                <a:latin typeface="Times New Roman" panose="02020603050405020304" pitchFamily="18" charset="0"/>
                <a:cs typeface="Times New Roman" panose="02020603050405020304" pitchFamily="18" charset="0"/>
              </a:rPr>
              <a:t>for Information Industry (III</a:t>
            </a:r>
            <a:r>
              <a:rPr lang="en-US" altLang="zh-TW" sz="2400" b="1" dirty="0" smtClean="0">
                <a:latin typeface="Times New Roman" panose="02020603050405020304" pitchFamily="18" charset="0"/>
                <a:cs typeface="Times New Roman" panose="02020603050405020304" pitchFamily="18" charset="0"/>
              </a:rPr>
              <a:t>) </a:t>
            </a:r>
            <a:endParaRPr lang="zh-TW" altLang="zh-TW"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9208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14400" y="274638"/>
            <a:ext cx="10668000" cy="490537"/>
          </a:xfrm>
        </p:spPr>
        <p:txBody>
          <a:bodyPr/>
          <a:lstStyle/>
          <a:p>
            <a:r>
              <a:rPr lang="en-US" altLang="zh-TW" sz="3600" dirty="0">
                <a:solidFill>
                  <a:schemeClr val="tx1"/>
                </a:solidFill>
                <a:latin typeface="Times New Roman" panose="02020603050405020304" pitchFamily="18" charset="0"/>
                <a:cs typeface="Times New Roman" panose="02020603050405020304" pitchFamily="18" charset="0"/>
              </a:rPr>
              <a:t>Definitions for Broadband DA2GC </a:t>
            </a:r>
            <a:r>
              <a:rPr lang="en-US" altLang="zh-TW" sz="3600" dirty="0" smtClean="0">
                <a:solidFill>
                  <a:schemeClr val="tx1"/>
                </a:solidFill>
                <a:latin typeface="Times New Roman" panose="02020603050405020304" pitchFamily="18" charset="0"/>
                <a:cs typeface="Times New Roman" panose="02020603050405020304" pitchFamily="18" charset="0"/>
              </a:rPr>
              <a:t>(ECC </a:t>
            </a:r>
            <a:r>
              <a:rPr lang="en-US" altLang="zh-TW" sz="3600" dirty="0">
                <a:solidFill>
                  <a:schemeClr val="tx1"/>
                </a:solidFill>
                <a:latin typeface="Times New Roman" panose="02020603050405020304" pitchFamily="18" charset="0"/>
                <a:cs typeface="Times New Roman" panose="02020603050405020304" pitchFamily="18" charset="0"/>
              </a:rPr>
              <a:t>Report </a:t>
            </a:r>
            <a:r>
              <a:rPr lang="en-US" altLang="zh-TW" sz="3600" dirty="0" smtClean="0">
                <a:solidFill>
                  <a:schemeClr val="tx1"/>
                </a:solidFill>
                <a:latin typeface="Times New Roman" panose="02020603050405020304" pitchFamily="18" charset="0"/>
                <a:cs typeface="Times New Roman" panose="02020603050405020304" pitchFamily="18" charset="0"/>
              </a:rPr>
              <a:t>214)</a:t>
            </a:r>
            <a:endParaRPr lang="zh-TW" altLang="en-US" sz="3600" dirty="0">
              <a:solidFill>
                <a:schemeClr val="tx1"/>
              </a:solidFill>
              <a:latin typeface="Times New Roman" panose="02020603050405020304" pitchFamily="18" charset="0"/>
              <a:cs typeface="Times New Roman" panose="02020603050405020304" pitchFamily="18" charset="0"/>
            </a:endParaRP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1289851672"/>
              </p:ext>
            </p:extLst>
          </p:nvPr>
        </p:nvGraphicFramePr>
        <p:xfrm>
          <a:off x="48126" y="928876"/>
          <a:ext cx="12039600" cy="5547360"/>
        </p:xfrm>
        <a:graphic>
          <a:graphicData uri="http://schemas.openxmlformats.org/drawingml/2006/table">
            <a:tbl>
              <a:tblPr firstRow="1" bandRow="1">
                <a:tableStyleId>{5C22544A-7EE6-4342-B048-85BDC9FD1C3A}</a:tableStyleId>
              </a:tblPr>
              <a:tblGrid>
                <a:gridCol w="2719909"/>
                <a:gridCol w="9319691"/>
              </a:tblGrid>
              <a:tr h="370840">
                <a:tc>
                  <a:txBody>
                    <a:bodyPr/>
                    <a:lstStyle/>
                    <a:p>
                      <a:pPr algn="ctr"/>
                      <a:r>
                        <a:rPr lang="en-US" altLang="zh-TW" sz="2300" dirty="0" smtClean="0">
                          <a:solidFill>
                            <a:schemeClr val="tx1"/>
                          </a:solidFill>
                          <a:latin typeface="Times New Roman" panose="02020603050405020304" pitchFamily="18" charset="0"/>
                          <a:cs typeface="Times New Roman" panose="02020603050405020304" pitchFamily="18" charset="0"/>
                        </a:rPr>
                        <a:t>Term</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2300" dirty="0" smtClean="0">
                          <a:solidFill>
                            <a:schemeClr val="tx1"/>
                          </a:solidFill>
                          <a:latin typeface="Times New Roman" panose="02020603050405020304" pitchFamily="18" charset="0"/>
                          <a:cs typeface="Times New Roman" panose="02020603050405020304" pitchFamily="18" charset="0"/>
                        </a:rPr>
                        <a:t>Definition</a:t>
                      </a:r>
                      <a:endParaRPr lang="zh-TW" altLang="en-US" sz="2300" dirty="0">
                        <a:solidFill>
                          <a:schemeClr val="tx1"/>
                        </a:solidFill>
                        <a:latin typeface="Times New Roman" panose="02020603050405020304" pitchFamily="18" charset="0"/>
                        <a:cs typeface="Times New Roman" panose="02020603050405020304" pitchFamily="18" charset="0"/>
                      </a:endParaRPr>
                    </a:p>
                  </a:txBody>
                  <a:tcPr/>
                </a:tc>
              </a:tr>
              <a:tr h="370840">
                <a:tc>
                  <a:txBody>
                    <a:bodyPr/>
                    <a:lstStyle/>
                    <a:p>
                      <a:r>
                        <a:rPr lang="en-US" altLang="zh-TW" sz="2300" dirty="0" smtClean="0">
                          <a:solidFill>
                            <a:schemeClr val="tx1"/>
                          </a:solidFill>
                          <a:latin typeface="Times New Roman" panose="02020603050405020304" pitchFamily="18" charset="0"/>
                          <a:cs typeface="Times New Roman" panose="02020603050405020304" pitchFamily="18" charset="0"/>
                        </a:rPr>
                        <a:t>Aircraft Station (AS)</a:t>
                      </a:r>
                      <a:endParaRPr lang="zh-TW" altLang="en-US" sz="23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TW" sz="2300" dirty="0" smtClean="0">
                          <a:solidFill>
                            <a:schemeClr val="tx1"/>
                          </a:solidFill>
                          <a:latin typeface="Times New Roman" panose="02020603050405020304" pitchFamily="18" charset="0"/>
                          <a:cs typeface="Times New Roman" panose="02020603050405020304" pitchFamily="18" charset="0"/>
                        </a:rPr>
                        <a:t>Equipment which is installed on-board aircraft providing the radio, control and telecommunication functionalities for broadband DA2G communication </a:t>
                      </a:r>
                      <a:endParaRPr lang="zh-TW" altLang="en-US" sz="2300" dirty="0">
                        <a:solidFill>
                          <a:schemeClr val="tx1"/>
                        </a:solidFill>
                        <a:latin typeface="Times New Roman" panose="02020603050405020304" pitchFamily="18" charset="0"/>
                        <a:cs typeface="Times New Roman" panose="02020603050405020304" pitchFamily="18" charset="0"/>
                      </a:endParaRPr>
                    </a:p>
                  </a:txBody>
                  <a:tcPr/>
                </a:tc>
              </a:tr>
              <a:tr h="370840">
                <a:tc>
                  <a:txBody>
                    <a:bodyPr/>
                    <a:lstStyle/>
                    <a:p>
                      <a:r>
                        <a:rPr lang="en-US" altLang="zh-TW" sz="2300" dirty="0" smtClean="0">
                          <a:solidFill>
                            <a:schemeClr val="tx1"/>
                          </a:solidFill>
                          <a:latin typeface="Times New Roman" panose="02020603050405020304" pitchFamily="18" charset="0"/>
                          <a:cs typeface="Times New Roman" panose="02020603050405020304" pitchFamily="18" charset="0"/>
                        </a:rPr>
                        <a:t>Broadband</a:t>
                      </a:r>
                      <a:endParaRPr lang="zh-TW" altLang="en-US" sz="23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300" dirty="0" smtClean="0">
                          <a:solidFill>
                            <a:schemeClr val="tx1"/>
                          </a:solidFill>
                          <a:latin typeface="Times New Roman" panose="02020603050405020304" pitchFamily="18" charset="0"/>
                          <a:cs typeface="Times New Roman" panose="02020603050405020304" pitchFamily="18" charset="0"/>
                        </a:rPr>
                        <a:t>“Broadband” in this context refers to a service providing data rates between several hundred </a:t>
                      </a:r>
                      <a:r>
                        <a:rPr lang="en-US" altLang="zh-TW" sz="2300" dirty="0" err="1" smtClean="0">
                          <a:solidFill>
                            <a:schemeClr val="tx1"/>
                          </a:solidFill>
                          <a:latin typeface="Times New Roman" panose="02020603050405020304" pitchFamily="18" charset="0"/>
                          <a:cs typeface="Times New Roman" panose="02020603050405020304" pitchFamily="18" charset="0"/>
                        </a:rPr>
                        <a:t>kbit</a:t>
                      </a:r>
                      <a:r>
                        <a:rPr lang="en-US" altLang="zh-TW" sz="2300" dirty="0" smtClean="0">
                          <a:solidFill>
                            <a:schemeClr val="tx1"/>
                          </a:solidFill>
                          <a:latin typeface="Times New Roman" panose="02020603050405020304" pitchFamily="18" charset="0"/>
                          <a:cs typeface="Times New Roman" panose="02020603050405020304" pitchFamily="18" charset="0"/>
                        </a:rPr>
                        <a:t>/s up to several Mbit/s per end-user, depending on the traffic load within a communication cell</a:t>
                      </a:r>
                      <a:endParaRPr lang="zh-TW" altLang="en-US" sz="2300" dirty="0">
                        <a:solidFill>
                          <a:schemeClr val="tx1"/>
                        </a:solidFill>
                        <a:latin typeface="Times New Roman" panose="02020603050405020304" pitchFamily="18" charset="0"/>
                        <a:cs typeface="Times New Roman" panose="02020603050405020304" pitchFamily="18" charset="0"/>
                      </a:endParaRPr>
                    </a:p>
                  </a:txBody>
                  <a:tcPr/>
                </a:tc>
              </a:tr>
              <a:tr h="429694">
                <a:tc>
                  <a:txBody>
                    <a:bodyPr/>
                    <a:lstStyle/>
                    <a:p>
                      <a:r>
                        <a:rPr lang="en-US" altLang="zh-TW" sz="2300" dirty="0" smtClean="0">
                          <a:solidFill>
                            <a:schemeClr val="tx1"/>
                          </a:solidFill>
                          <a:latin typeface="Times New Roman" panose="02020603050405020304" pitchFamily="18" charset="0"/>
                          <a:cs typeface="Times New Roman" panose="02020603050405020304" pitchFamily="18" charset="0"/>
                        </a:rPr>
                        <a:t>Direct-Air-to-Ground Communications</a:t>
                      </a:r>
                      <a:endParaRPr lang="zh-TW" altLang="en-US" sz="23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TW" sz="2300" dirty="0" smtClean="0">
                          <a:solidFill>
                            <a:schemeClr val="tx1"/>
                          </a:solidFill>
                          <a:latin typeface="Times New Roman" panose="02020603050405020304" pitchFamily="18" charset="0"/>
                          <a:cs typeface="Times New Roman" panose="02020603050405020304" pitchFamily="18" charset="0"/>
                        </a:rPr>
                        <a:t>Direct radio link between an Aircraft Station (AS) and a Ground Station (GS)</a:t>
                      </a:r>
                      <a:endParaRPr lang="zh-TW" altLang="en-US" sz="2300" dirty="0">
                        <a:solidFill>
                          <a:schemeClr val="tx1"/>
                        </a:solidFill>
                        <a:latin typeface="Times New Roman" panose="02020603050405020304" pitchFamily="18" charset="0"/>
                        <a:cs typeface="Times New Roman" panose="02020603050405020304" pitchFamily="18" charset="0"/>
                      </a:endParaRPr>
                    </a:p>
                  </a:txBody>
                  <a:tcPr/>
                </a:tc>
              </a:tr>
              <a:tr h="370840">
                <a:tc>
                  <a:txBody>
                    <a:bodyPr/>
                    <a:lstStyle/>
                    <a:p>
                      <a:r>
                        <a:rPr lang="en-US" altLang="zh-TW" sz="2300" dirty="0" smtClean="0">
                          <a:solidFill>
                            <a:schemeClr val="tx1"/>
                          </a:solidFill>
                          <a:latin typeface="Times New Roman" panose="02020603050405020304" pitchFamily="18" charset="0"/>
                          <a:cs typeface="Times New Roman" panose="02020603050405020304" pitchFamily="18" charset="0"/>
                        </a:rPr>
                        <a:t>Forward Link (FL)</a:t>
                      </a:r>
                      <a:endParaRPr lang="zh-TW" altLang="en-US" sz="23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300" dirty="0" smtClean="0">
                          <a:solidFill>
                            <a:schemeClr val="tx1"/>
                          </a:solidFill>
                          <a:latin typeface="Times New Roman" panose="02020603050405020304" pitchFamily="18" charset="0"/>
                          <a:cs typeface="Times New Roman" panose="02020603050405020304" pitchFamily="18" charset="0"/>
                        </a:rPr>
                        <a:t>Within the DA2GC system the link from the Ground Station (GS) to the Aircraft Station (AS)</a:t>
                      </a:r>
                    </a:p>
                  </a:txBody>
                  <a:tcPr/>
                </a:tc>
              </a:tr>
              <a:tr h="370840">
                <a:tc>
                  <a:txBody>
                    <a:bodyPr/>
                    <a:lstStyle/>
                    <a:p>
                      <a:r>
                        <a:rPr lang="en-US" altLang="zh-TW" sz="2300" dirty="0" smtClean="0">
                          <a:solidFill>
                            <a:schemeClr val="tx1"/>
                          </a:solidFill>
                          <a:latin typeface="Times New Roman" panose="02020603050405020304" pitchFamily="18" charset="0"/>
                          <a:cs typeface="Times New Roman" panose="02020603050405020304" pitchFamily="18" charset="0"/>
                        </a:rPr>
                        <a:t>Ground Station (GS)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300" dirty="0" smtClean="0">
                          <a:solidFill>
                            <a:schemeClr val="tx1"/>
                          </a:solidFill>
                          <a:latin typeface="Times New Roman" panose="02020603050405020304" pitchFamily="18" charset="0"/>
                          <a:cs typeface="Times New Roman" panose="02020603050405020304" pitchFamily="18" charset="0"/>
                        </a:rPr>
                        <a:t>Equipment which is installed on the ground providing the radio, control and telecommunication functionalities for DA2GC</a:t>
                      </a:r>
                      <a:endParaRPr lang="zh-TW" altLang="en-US" sz="2300" dirty="0">
                        <a:solidFill>
                          <a:schemeClr val="tx1"/>
                        </a:solidFill>
                        <a:latin typeface="Times New Roman" panose="02020603050405020304" pitchFamily="18" charset="0"/>
                        <a:cs typeface="Times New Roman" panose="02020603050405020304" pitchFamily="18" charset="0"/>
                      </a:endParaRPr>
                    </a:p>
                  </a:txBody>
                  <a:tcPr/>
                </a:tc>
              </a:tr>
              <a:tr h="370840">
                <a:tc>
                  <a:txBody>
                    <a:bodyPr/>
                    <a:lstStyle/>
                    <a:p>
                      <a:r>
                        <a:rPr lang="en-US" altLang="zh-TW" sz="2300" dirty="0" smtClean="0">
                          <a:solidFill>
                            <a:schemeClr val="tx1"/>
                          </a:solidFill>
                          <a:latin typeface="Times New Roman" panose="02020603050405020304" pitchFamily="18" charset="0"/>
                          <a:cs typeface="Times New Roman" panose="02020603050405020304" pitchFamily="18" charset="0"/>
                        </a:rPr>
                        <a:t>Reverse Link (RL)</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300" dirty="0" smtClean="0">
                          <a:solidFill>
                            <a:schemeClr val="tx1"/>
                          </a:solidFill>
                          <a:latin typeface="Times New Roman" panose="02020603050405020304" pitchFamily="18" charset="0"/>
                          <a:cs typeface="Times New Roman" panose="02020603050405020304" pitchFamily="18" charset="0"/>
                        </a:rPr>
                        <a:t>Within the DA2GC system the link from the Aircraft Station (AS) to the Ground Station (GS)</a:t>
                      </a:r>
                      <a:endParaRPr lang="zh-TW" altLang="en-US" sz="2300" dirty="0" smtClean="0">
                        <a:solidFill>
                          <a:schemeClr val="tx1"/>
                        </a:solidFill>
                        <a:latin typeface="Times New Roman" panose="02020603050405020304" pitchFamily="18" charset="0"/>
                        <a:cs typeface="Times New Roman" panose="02020603050405020304" pitchFamily="18" charset="0"/>
                      </a:endParaRPr>
                    </a:p>
                  </a:txBody>
                  <a:tcPr/>
                </a:tc>
              </a:tr>
            </a:tbl>
          </a:graphicData>
        </a:graphic>
      </p:graphicFrame>
      <p:sp>
        <p:nvSpPr>
          <p:cNvPr id="4" name="投影片編號版面配置區 3"/>
          <p:cNvSpPr>
            <a:spLocks noGrp="1"/>
          </p:cNvSpPr>
          <p:nvPr>
            <p:ph type="sldNum" sz="quarter" idx="12"/>
          </p:nvPr>
        </p:nvSpPr>
        <p:spPr/>
        <p:txBody>
          <a:bodyPr/>
          <a:lstStyle/>
          <a:p>
            <a:fld id="{30A0CEA1-B0F3-4F5F-9DE1-C05A4CBC7ADB}" type="slidenum">
              <a:rPr lang="zh-TW" altLang="en-US" smtClean="0"/>
              <a:t>10</a:t>
            </a:fld>
            <a:endParaRPr lang="zh-TW" altLang="en-US"/>
          </a:p>
        </p:txBody>
      </p:sp>
    </p:spTree>
    <p:extLst>
      <p:ext uri="{BB962C8B-B14F-4D97-AF65-F5344CB8AC3E}">
        <p14:creationId xmlns:p14="http://schemas.microsoft.com/office/powerpoint/2010/main" val="2398432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3600" dirty="0" smtClean="0">
                <a:solidFill>
                  <a:schemeClr val="tx1"/>
                </a:solidFill>
                <a:latin typeface="Times New Roman" panose="02020603050405020304" pitchFamily="18" charset="0"/>
                <a:cs typeface="Times New Roman" panose="02020603050405020304" pitchFamily="18" charset="0"/>
              </a:rPr>
              <a:t>BDA2GC </a:t>
            </a:r>
            <a:r>
              <a:rPr lang="en-US" altLang="zh-TW" sz="3600" dirty="0">
                <a:solidFill>
                  <a:schemeClr val="tx1"/>
                </a:solidFill>
                <a:latin typeface="Times New Roman" panose="02020603050405020304" pitchFamily="18" charset="0"/>
                <a:cs typeface="Times New Roman" panose="02020603050405020304" pitchFamily="18" charset="0"/>
              </a:rPr>
              <a:t>RL in the frequency band 1900-1920 MHz</a:t>
            </a:r>
            <a:endParaRPr lang="zh-TW" altLang="en-US" sz="3600" dirty="0">
              <a:solidFill>
                <a:schemeClr val="tx1"/>
              </a:solidFill>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11</a:t>
            </a:fld>
            <a:endParaRPr lang="zh-TW" altLang="en-US"/>
          </a:p>
        </p:txBody>
      </p:sp>
      <p:pic>
        <p:nvPicPr>
          <p:cNvPr id="9" name="內容版面配置區 8"/>
          <p:cNvPicPr>
            <a:picLocks noGrp="1" noChangeAspect="1"/>
          </p:cNvPicPr>
          <p:nvPr>
            <p:ph idx="1"/>
          </p:nvPr>
        </p:nvPicPr>
        <p:blipFill>
          <a:blip r:embed="rId2"/>
          <a:stretch>
            <a:fillRect/>
          </a:stretch>
        </p:blipFill>
        <p:spPr>
          <a:xfrm>
            <a:off x="1933074" y="922420"/>
            <a:ext cx="8520682" cy="5590841"/>
          </a:xfrm>
          <a:prstGeom prst="rect">
            <a:avLst/>
          </a:prstGeom>
        </p:spPr>
      </p:pic>
    </p:spTree>
    <p:extLst>
      <p:ext uri="{BB962C8B-B14F-4D97-AF65-F5344CB8AC3E}">
        <p14:creationId xmlns:p14="http://schemas.microsoft.com/office/powerpoint/2010/main" val="2545675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3600" dirty="0">
                <a:solidFill>
                  <a:schemeClr val="tx1"/>
                </a:solidFill>
                <a:latin typeface="Times New Roman" panose="02020603050405020304" pitchFamily="18" charset="0"/>
                <a:cs typeface="Times New Roman" panose="02020603050405020304" pitchFamily="18" charset="0"/>
              </a:rPr>
              <a:t>BDA2GC FL in the frequency band 1900-1920 MHz</a:t>
            </a:r>
            <a:endParaRPr lang="zh-TW" altLang="en-US" sz="3600" dirty="0">
              <a:solidFill>
                <a:schemeClr val="tx1"/>
              </a:solidFill>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12</a:t>
            </a:fld>
            <a:endParaRPr lang="zh-TW" altLang="en-US"/>
          </a:p>
        </p:txBody>
      </p:sp>
      <p:pic>
        <p:nvPicPr>
          <p:cNvPr id="11" name="內容版面配置區 10"/>
          <p:cNvPicPr>
            <a:picLocks noGrp="1" noChangeAspect="1"/>
          </p:cNvPicPr>
          <p:nvPr>
            <p:ph idx="1"/>
          </p:nvPr>
        </p:nvPicPr>
        <p:blipFill>
          <a:blip r:embed="rId2"/>
          <a:stretch>
            <a:fillRect/>
          </a:stretch>
        </p:blipFill>
        <p:spPr>
          <a:xfrm>
            <a:off x="1694347" y="929682"/>
            <a:ext cx="8372074" cy="5583413"/>
          </a:xfrm>
          <a:prstGeom prst="rect">
            <a:avLst/>
          </a:prstGeom>
        </p:spPr>
      </p:pic>
    </p:spTree>
    <p:extLst>
      <p:ext uri="{BB962C8B-B14F-4D97-AF65-F5344CB8AC3E}">
        <p14:creationId xmlns:p14="http://schemas.microsoft.com/office/powerpoint/2010/main" val="446371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3600" dirty="0" smtClean="0">
                <a:solidFill>
                  <a:schemeClr val="tx1"/>
                </a:solidFill>
                <a:latin typeface="Times New Roman" panose="02020603050405020304" pitchFamily="18" charset="0"/>
                <a:cs typeface="Times New Roman" panose="02020603050405020304" pitchFamily="18" charset="0"/>
              </a:rPr>
              <a:t>BDA2GC </a:t>
            </a:r>
            <a:r>
              <a:rPr lang="en-US" altLang="zh-TW" sz="3600" dirty="0">
                <a:solidFill>
                  <a:schemeClr val="tx1"/>
                </a:solidFill>
                <a:latin typeface="Times New Roman" panose="02020603050405020304" pitchFamily="18" charset="0"/>
                <a:cs typeface="Times New Roman" panose="02020603050405020304" pitchFamily="18" charset="0"/>
              </a:rPr>
              <a:t>RL in the frequency band 2010-2025 MHz</a:t>
            </a:r>
            <a:endParaRPr lang="zh-TW" altLang="en-US" sz="3600" dirty="0">
              <a:solidFill>
                <a:schemeClr val="tx1"/>
              </a:solidFill>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13</a:t>
            </a:fld>
            <a:endParaRPr lang="zh-TW" altLang="en-US"/>
          </a:p>
        </p:txBody>
      </p:sp>
      <p:pic>
        <p:nvPicPr>
          <p:cNvPr id="5" name="內容版面配置區 4"/>
          <p:cNvPicPr>
            <a:picLocks noGrp="1" noChangeAspect="1"/>
          </p:cNvPicPr>
          <p:nvPr>
            <p:ph idx="1"/>
          </p:nvPr>
        </p:nvPicPr>
        <p:blipFill>
          <a:blip r:embed="rId2"/>
          <a:stretch>
            <a:fillRect/>
          </a:stretch>
        </p:blipFill>
        <p:spPr>
          <a:xfrm>
            <a:off x="2125580" y="922420"/>
            <a:ext cx="7611978" cy="5588182"/>
          </a:xfrm>
          <a:prstGeom prst="rect">
            <a:avLst/>
          </a:prstGeom>
        </p:spPr>
      </p:pic>
    </p:spTree>
    <p:extLst>
      <p:ext uri="{BB962C8B-B14F-4D97-AF65-F5344CB8AC3E}">
        <p14:creationId xmlns:p14="http://schemas.microsoft.com/office/powerpoint/2010/main" val="2593405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3600" dirty="0" smtClean="0">
                <a:solidFill>
                  <a:schemeClr val="tx1"/>
                </a:solidFill>
                <a:latin typeface="Times New Roman" panose="02020603050405020304" pitchFamily="18" charset="0"/>
                <a:cs typeface="Times New Roman" panose="02020603050405020304" pitchFamily="18" charset="0"/>
              </a:rPr>
              <a:t>BDA2GC </a:t>
            </a:r>
            <a:r>
              <a:rPr lang="en-US" altLang="zh-TW" sz="3600" dirty="0">
                <a:solidFill>
                  <a:schemeClr val="tx1"/>
                </a:solidFill>
                <a:latin typeface="Times New Roman" panose="02020603050405020304" pitchFamily="18" charset="0"/>
                <a:cs typeface="Times New Roman" panose="02020603050405020304" pitchFamily="18" charset="0"/>
              </a:rPr>
              <a:t>FL in the frequency band 2010-2025 MHz</a:t>
            </a:r>
            <a:endParaRPr lang="zh-TW" altLang="en-US" sz="3600" dirty="0">
              <a:solidFill>
                <a:schemeClr val="tx1"/>
              </a:solidFill>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14</a:t>
            </a:fld>
            <a:endParaRPr lang="zh-TW" altLang="en-US"/>
          </a:p>
        </p:txBody>
      </p:sp>
      <p:pic>
        <p:nvPicPr>
          <p:cNvPr id="5" name="內容版面配置區 4"/>
          <p:cNvPicPr>
            <a:picLocks noGrp="1" noChangeAspect="1"/>
          </p:cNvPicPr>
          <p:nvPr>
            <p:ph idx="1"/>
          </p:nvPr>
        </p:nvPicPr>
        <p:blipFill>
          <a:blip r:embed="rId2"/>
          <a:stretch>
            <a:fillRect/>
          </a:stretch>
        </p:blipFill>
        <p:spPr>
          <a:xfrm>
            <a:off x="1999227" y="910835"/>
            <a:ext cx="7839780" cy="5586217"/>
          </a:xfrm>
          <a:prstGeom prst="rect">
            <a:avLst/>
          </a:prstGeom>
        </p:spPr>
      </p:pic>
    </p:spTree>
    <p:extLst>
      <p:ext uri="{BB962C8B-B14F-4D97-AF65-F5344CB8AC3E}">
        <p14:creationId xmlns:p14="http://schemas.microsoft.com/office/powerpoint/2010/main" val="1245113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72716" y="274638"/>
            <a:ext cx="11702716" cy="490537"/>
          </a:xfrm>
        </p:spPr>
        <p:txBody>
          <a:bodyPr/>
          <a:lstStyle/>
          <a:p>
            <a:r>
              <a:rPr lang="en-US" altLang="zh-TW" sz="3600" dirty="0">
                <a:solidFill>
                  <a:schemeClr val="tx1"/>
                </a:solidFill>
                <a:latin typeface="Times New Roman" panose="02020603050405020304" pitchFamily="18" charset="0"/>
                <a:cs typeface="Times New Roman" panose="02020603050405020304" pitchFamily="18" charset="0"/>
              </a:rPr>
              <a:t>Typical performance expectations for Broadband DA2GC</a:t>
            </a:r>
            <a:endParaRPr lang="zh-TW" altLang="en-US" sz="3600" dirty="0">
              <a:solidFill>
                <a:schemeClr val="tx1"/>
              </a:solidFill>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15</a:t>
            </a:fld>
            <a:endParaRPr lang="zh-TW" altLang="en-US"/>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3067416075"/>
              </p:ext>
            </p:extLst>
          </p:nvPr>
        </p:nvGraphicFramePr>
        <p:xfrm>
          <a:off x="389021" y="1147010"/>
          <a:ext cx="11470105" cy="4939364"/>
        </p:xfrm>
        <a:graphic>
          <a:graphicData uri="http://schemas.openxmlformats.org/drawingml/2006/table">
            <a:tbl>
              <a:tblPr firstRow="1" bandRow="1">
                <a:tableStyleId>{5C22544A-7EE6-4342-B048-85BDC9FD1C3A}</a:tableStyleId>
              </a:tblPr>
              <a:tblGrid>
                <a:gridCol w="3045510"/>
                <a:gridCol w="8424595"/>
              </a:tblGrid>
              <a:tr h="458804">
                <a:tc>
                  <a:txBody>
                    <a:bodyPr/>
                    <a:lstStyle/>
                    <a:p>
                      <a:pPr algn="ctr"/>
                      <a:r>
                        <a:rPr lang="en-US" altLang="zh-TW" sz="2400" dirty="0" smtClean="0">
                          <a:solidFill>
                            <a:schemeClr val="tx1"/>
                          </a:solidFill>
                          <a:latin typeface="Times New Roman" panose="02020603050405020304" pitchFamily="18" charset="0"/>
                          <a:cs typeface="Times New Roman" panose="02020603050405020304" pitchFamily="18" charset="0"/>
                        </a:rPr>
                        <a:t>Metric</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2400" dirty="0">
                        <a:solidFill>
                          <a:schemeClr val="tx1"/>
                        </a:solidFill>
                        <a:latin typeface="Times New Roman" panose="02020603050405020304" pitchFamily="18" charset="0"/>
                        <a:cs typeface="Times New Roman" panose="02020603050405020304" pitchFamily="18" charset="0"/>
                      </a:endParaRPr>
                    </a:p>
                  </a:txBody>
                  <a:tcPr/>
                </a:tc>
              </a:tr>
              <a:tr h="370840">
                <a:tc>
                  <a:txBody>
                    <a:bodyPr/>
                    <a:lstStyle/>
                    <a:p>
                      <a:r>
                        <a:rPr lang="en-US" altLang="zh-TW" sz="2400" dirty="0" smtClean="0">
                          <a:solidFill>
                            <a:schemeClr val="tx1"/>
                          </a:solidFill>
                          <a:latin typeface="Times New Roman" panose="02020603050405020304" pitchFamily="18" charset="0"/>
                          <a:cs typeface="Times New Roman" panose="02020603050405020304" pitchFamily="18" charset="0"/>
                        </a:rPr>
                        <a:t>Broadband DA2GC</a:t>
                      </a:r>
                    </a:p>
                    <a:p>
                      <a:endParaRPr lang="en-US" altLang="zh-TW" sz="2400" dirty="0" smtClean="0">
                        <a:solidFill>
                          <a:schemeClr val="tx1"/>
                        </a:solidFill>
                        <a:latin typeface="Times New Roman" panose="02020603050405020304" pitchFamily="18" charset="0"/>
                        <a:cs typeface="Times New Roman" panose="02020603050405020304" pitchFamily="18" charset="0"/>
                      </a:endParaRPr>
                    </a:p>
                    <a:p>
                      <a:endParaRPr lang="zh-TW" altLang="en-US" sz="24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TW" sz="2400" dirty="0" smtClean="0">
                          <a:solidFill>
                            <a:schemeClr val="tx1"/>
                          </a:solidFill>
                          <a:latin typeface="Times New Roman" panose="02020603050405020304" pitchFamily="18" charset="0"/>
                          <a:cs typeface="Times New Roman" panose="02020603050405020304" pitchFamily="18" charset="0"/>
                        </a:rPr>
                        <a:t>“Broadband” in this context refers to a service providing data rates between </a:t>
                      </a:r>
                      <a:r>
                        <a:rPr lang="en-US" altLang="zh-TW" sz="2400" b="1" u="sng" dirty="0" smtClean="0">
                          <a:solidFill>
                            <a:schemeClr val="tx1"/>
                          </a:solidFill>
                          <a:latin typeface="Times New Roman" panose="02020603050405020304" pitchFamily="18" charset="0"/>
                          <a:cs typeface="Times New Roman" panose="02020603050405020304" pitchFamily="18" charset="0"/>
                        </a:rPr>
                        <a:t>several hundred </a:t>
                      </a:r>
                      <a:r>
                        <a:rPr lang="en-US" altLang="zh-TW" sz="2400" b="1" u="sng" dirty="0" err="1" smtClean="0">
                          <a:solidFill>
                            <a:schemeClr val="tx1"/>
                          </a:solidFill>
                          <a:latin typeface="Times New Roman" panose="02020603050405020304" pitchFamily="18" charset="0"/>
                          <a:cs typeface="Times New Roman" panose="02020603050405020304" pitchFamily="18" charset="0"/>
                        </a:rPr>
                        <a:t>kbit</a:t>
                      </a:r>
                      <a:r>
                        <a:rPr lang="en-US" altLang="zh-TW" sz="2400" b="1" u="sng" dirty="0" smtClean="0">
                          <a:solidFill>
                            <a:schemeClr val="tx1"/>
                          </a:solidFill>
                          <a:latin typeface="Times New Roman" panose="02020603050405020304" pitchFamily="18" charset="0"/>
                          <a:cs typeface="Times New Roman" panose="02020603050405020304" pitchFamily="18" charset="0"/>
                        </a:rPr>
                        <a:t>/s up to several Mbit/s per end-user</a:t>
                      </a:r>
                      <a:r>
                        <a:rPr lang="en-US" altLang="zh-TW" sz="2400" dirty="0" smtClean="0">
                          <a:solidFill>
                            <a:schemeClr val="tx1"/>
                          </a:solidFill>
                          <a:latin typeface="Times New Roman" panose="02020603050405020304" pitchFamily="18" charset="0"/>
                          <a:cs typeface="Times New Roman" panose="02020603050405020304" pitchFamily="18" charset="0"/>
                        </a:rPr>
                        <a:t>, depending on the traffic load within a communication cell</a:t>
                      </a:r>
                      <a:endParaRPr lang="zh-TW" altLang="en-US" sz="2400" dirty="0">
                        <a:solidFill>
                          <a:schemeClr val="tx1"/>
                        </a:solidFill>
                        <a:latin typeface="Times New Roman" panose="02020603050405020304" pitchFamily="18" charset="0"/>
                        <a:cs typeface="Times New Roman" panose="02020603050405020304" pitchFamily="18" charset="0"/>
                      </a:endParaRPr>
                    </a:p>
                  </a:txBody>
                  <a:tcPr/>
                </a:tc>
              </a:tr>
              <a:tr h="370840">
                <a:tc>
                  <a:txBody>
                    <a:bodyPr/>
                    <a:lstStyle/>
                    <a:p>
                      <a:r>
                        <a:rPr lang="en-US" altLang="zh-TW" sz="2400" dirty="0" smtClean="0">
                          <a:solidFill>
                            <a:schemeClr val="tx1"/>
                          </a:solidFill>
                          <a:latin typeface="Times New Roman" panose="02020603050405020304" pitchFamily="18" charset="0"/>
                          <a:cs typeface="Times New Roman" panose="02020603050405020304" pitchFamily="18" charset="0"/>
                        </a:rPr>
                        <a:t>Availability of the service (average target)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400" b="1" u="sng" dirty="0" smtClean="0">
                          <a:solidFill>
                            <a:schemeClr val="tx1"/>
                          </a:solidFill>
                          <a:latin typeface="Times New Roman" panose="02020603050405020304" pitchFamily="18" charset="0"/>
                          <a:cs typeface="Times New Roman" panose="02020603050405020304" pitchFamily="18" charset="0"/>
                        </a:rPr>
                        <a:t>99%</a:t>
                      </a:r>
                    </a:p>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2400" dirty="0">
                        <a:solidFill>
                          <a:schemeClr val="tx1"/>
                        </a:solidFill>
                        <a:latin typeface="Times New Roman" panose="02020603050405020304" pitchFamily="18" charset="0"/>
                        <a:cs typeface="Times New Roman" panose="02020603050405020304" pitchFamily="18" charset="0"/>
                      </a:endParaRPr>
                    </a:p>
                  </a:txBody>
                  <a:tcPr/>
                </a:tc>
              </a:tr>
              <a:tr h="429694">
                <a:tc>
                  <a:txBody>
                    <a:bodyPr/>
                    <a:lstStyle/>
                    <a:p>
                      <a:r>
                        <a:rPr lang="en-US" altLang="zh-TW" sz="2400" dirty="0" smtClean="0">
                          <a:solidFill>
                            <a:schemeClr val="tx1"/>
                          </a:solidFill>
                          <a:latin typeface="Times New Roman" panose="02020603050405020304" pitchFamily="18" charset="0"/>
                          <a:cs typeface="Times New Roman" panose="02020603050405020304" pitchFamily="18" charset="0"/>
                        </a:rPr>
                        <a:t>Latency</a:t>
                      </a:r>
                    </a:p>
                    <a:p>
                      <a:endParaRPr lang="zh-TW" altLang="en-US" sz="24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400" dirty="0" smtClean="0">
                          <a:solidFill>
                            <a:schemeClr val="tx1"/>
                          </a:solidFill>
                          <a:latin typeface="Times New Roman" panose="02020603050405020304" pitchFamily="18" charset="0"/>
                          <a:cs typeface="Times New Roman" panose="02020603050405020304" pitchFamily="18" charset="0"/>
                        </a:rPr>
                        <a:t>Less than </a:t>
                      </a:r>
                      <a:r>
                        <a:rPr lang="en-US" altLang="zh-TW" sz="2400" b="1" u="sng" dirty="0" smtClean="0">
                          <a:solidFill>
                            <a:schemeClr val="tx1"/>
                          </a:solidFill>
                          <a:latin typeface="Times New Roman" panose="02020603050405020304" pitchFamily="18" charset="0"/>
                          <a:cs typeface="Times New Roman" panose="02020603050405020304" pitchFamily="18" charset="0"/>
                        </a:rPr>
                        <a:t>100 </a:t>
                      </a:r>
                      <a:r>
                        <a:rPr lang="en-US" altLang="zh-TW" sz="2400" b="1" u="sng" dirty="0" err="1" smtClean="0">
                          <a:solidFill>
                            <a:schemeClr val="tx1"/>
                          </a:solidFill>
                          <a:latin typeface="Times New Roman" panose="02020603050405020304" pitchFamily="18" charset="0"/>
                          <a:cs typeface="Times New Roman" panose="02020603050405020304" pitchFamily="18" charset="0"/>
                        </a:rPr>
                        <a:t>ms</a:t>
                      </a:r>
                      <a:r>
                        <a:rPr lang="en-US" altLang="zh-TW" sz="2400" dirty="0" smtClean="0">
                          <a:solidFill>
                            <a:schemeClr val="tx1"/>
                          </a:solidFill>
                          <a:latin typeface="Times New Roman" panose="02020603050405020304" pitchFamily="18" charset="0"/>
                          <a:cs typeface="Times New Roman" panose="02020603050405020304" pitchFamily="18" charset="0"/>
                        </a:rPr>
                        <a:t> (compared to e.g. </a:t>
                      </a:r>
                      <a:r>
                        <a:rPr lang="en-US" altLang="zh-TW" sz="2400" b="1" u="sng" dirty="0" smtClean="0">
                          <a:solidFill>
                            <a:schemeClr val="tx1"/>
                          </a:solidFill>
                          <a:latin typeface="Times New Roman" panose="02020603050405020304" pitchFamily="18" charset="0"/>
                          <a:cs typeface="Times New Roman" panose="02020603050405020304" pitchFamily="18" charset="0"/>
                        </a:rPr>
                        <a:t>geostationary satellite solutions</a:t>
                      </a:r>
                      <a:r>
                        <a:rPr lang="en-US" altLang="zh-TW" sz="2400" dirty="0" smtClean="0">
                          <a:solidFill>
                            <a:schemeClr val="tx1"/>
                          </a:solidFill>
                          <a:latin typeface="Times New Roman" panose="02020603050405020304" pitchFamily="18" charset="0"/>
                          <a:cs typeface="Times New Roman" panose="02020603050405020304" pitchFamily="18" charset="0"/>
                        </a:rPr>
                        <a:t> which are typically in the area of </a:t>
                      </a:r>
                      <a:r>
                        <a:rPr lang="en-US" altLang="zh-TW" sz="2400" b="1" u="sng" dirty="0" smtClean="0">
                          <a:solidFill>
                            <a:schemeClr val="tx1"/>
                          </a:solidFill>
                          <a:latin typeface="Times New Roman" panose="02020603050405020304" pitchFamily="18" charset="0"/>
                          <a:cs typeface="Times New Roman" panose="02020603050405020304" pitchFamily="18" charset="0"/>
                        </a:rPr>
                        <a:t>500 </a:t>
                      </a:r>
                      <a:r>
                        <a:rPr lang="en-US" altLang="zh-TW" sz="2400" b="1" u="sng" dirty="0" err="1" smtClean="0">
                          <a:solidFill>
                            <a:schemeClr val="tx1"/>
                          </a:solidFill>
                          <a:latin typeface="Times New Roman" panose="02020603050405020304" pitchFamily="18" charset="0"/>
                          <a:cs typeface="Times New Roman" panose="02020603050405020304" pitchFamily="18" charset="0"/>
                        </a:rPr>
                        <a:t>ms</a:t>
                      </a:r>
                      <a:r>
                        <a:rPr lang="en-US" altLang="zh-TW" sz="2400" dirty="0" smtClean="0">
                          <a:solidFill>
                            <a:schemeClr val="tx1"/>
                          </a:solidFill>
                          <a:latin typeface="Times New Roman" panose="02020603050405020304" pitchFamily="18" charset="0"/>
                          <a:cs typeface="Times New Roman" panose="02020603050405020304" pitchFamily="18" charset="0"/>
                        </a:rPr>
                        <a:t>)</a:t>
                      </a:r>
                      <a:endParaRPr lang="zh-TW" altLang="en-US" sz="2400" dirty="0">
                        <a:solidFill>
                          <a:schemeClr val="tx1"/>
                        </a:solidFill>
                        <a:latin typeface="Times New Roman" panose="02020603050405020304" pitchFamily="18" charset="0"/>
                        <a:cs typeface="Times New Roman" panose="02020603050405020304" pitchFamily="18" charset="0"/>
                      </a:endParaRPr>
                    </a:p>
                  </a:txBody>
                  <a:tcPr/>
                </a:tc>
              </a:tr>
              <a:tr h="370840">
                <a:tc>
                  <a:txBody>
                    <a:bodyPr/>
                    <a:lstStyle/>
                    <a:p>
                      <a:r>
                        <a:rPr lang="en-US" altLang="zh-TW" sz="2400" dirty="0" smtClean="0">
                          <a:solidFill>
                            <a:schemeClr val="tx1"/>
                          </a:solidFill>
                          <a:latin typeface="Times New Roman" panose="02020603050405020304" pitchFamily="18" charset="0"/>
                          <a:cs typeface="Times New Roman" panose="02020603050405020304" pitchFamily="18" charset="0"/>
                        </a:rPr>
                        <a:t>Data rate for one aircraft link</a:t>
                      </a:r>
                      <a:endParaRPr lang="zh-TW" altLang="en-US" sz="24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400" dirty="0" smtClean="0">
                          <a:solidFill>
                            <a:schemeClr val="tx1"/>
                          </a:solidFill>
                          <a:latin typeface="Times New Roman" panose="02020603050405020304" pitchFamily="18" charset="0"/>
                          <a:cs typeface="Times New Roman" panose="02020603050405020304" pitchFamily="18" charset="0"/>
                        </a:rPr>
                        <a:t>Typically </a:t>
                      </a:r>
                      <a:r>
                        <a:rPr lang="en-US" altLang="zh-TW" sz="2400" b="1" u="sng" dirty="0" smtClean="0">
                          <a:solidFill>
                            <a:schemeClr val="tx1"/>
                          </a:solidFill>
                          <a:latin typeface="Times New Roman" panose="02020603050405020304" pitchFamily="18" charset="0"/>
                          <a:cs typeface="Times New Roman" panose="02020603050405020304" pitchFamily="18" charset="0"/>
                        </a:rPr>
                        <a:t>15 Mbit/s</a:t>
                      </a:r>
                      <a:r>
                        <a:rPr lang="en-US" altLang="zh-TW" sz="2400" dirty="0" smtClean="0">
                          <a:solidFill>
                            <a:schemeClr val="tx1"/>
                          </a:solidFill>
                          <a:latin typeface="Times New Roman" panose="02020603050405020304" pitchFamily="18" charset="0"/>
                          <a:cs typeface="Times New Roman" panose="02020603050405020304" pitchFamily="18" charset="0"/>
                        </a:rPr>
                        <a:t> in either direction</a:t>
                      </a:r>
                    </a:p>
                  </a:txBody>
                  <a:tcPr/>
                </a:tc>
              </a:tr>
              <a:tr h="7416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400" dirty="0" smtClean="0">
                          <a:solidFill>
                            <a:schemeClr val="tx1"/>
                          </a:solidFill>
                          <a:latin typeface="Times New Roman" panose="02020603050405020304" pitchFamily="18" charset="0"/>
                          <a:cs typeface="Times New Roman" panose="02020603050405020304" pitchFamily="18" charset="0"/>
                        </a:rPr>
                        <a:t>Operational system efficiency</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400" dirty="0" smtClean="0">
                          <a:solidFill>
                            <a:schemeClr val="tx1"/>
                          </a:solidFill>
                          <a:latin typeface="Times New Roman" panose="02020603050405020304" pitchFamily="18" charset="0"/>
                          <a:cs typeface="Times New Roman" panose="02020603050405020304" pitchFamily="18" charset="0"/>
                        </a:rPr>
                        <a:t>Typically between </a:t>
                      </a:r>
                      <a:r>
                        <a:rPr lang="en-US" altLang="zh-TW" sz="2400" b="1" u="sng" dirty="0" smtClean="0">
                          <a:solidFill>
                            <a:schemeClr val="tx1"/>
                          </a:solidFill>
                          <a:latin typeface="Times New Roman" panose="02020603050405020304" pitchFamily="18" charset="0"/>
                          <a:cs typeface="Times New Roman" panose="02020603050405020304" pitchFamily="18" charset="0"/>
                        </a:rPr>
                        <a:t>1.5 and 3 bit/s/Hz</a:t>
                      </a:r>
                    </a:p>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2400" dirty="0">
                        <a:solidFill>
                          <a:schemeClr val="tx1"/>
                        </a:solidFill>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3658045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4400" dirty="0">
                <a:solidFill>
                  <a:schemeClr val="tx1"/>
                </a:solidFill>
                <a:latin typeface="Times New Roman" panose="02020603050405020304" pitchFamily="18" charset="0"/>
                <a:cs typeface="Times New Roman" panose="02020603050405020304" pitchFamily="18" charset="0"/>
              </a:rPr>
              <a:t>Conclusion</a:t>
            </a:r>
            <a:endParaRPr lang="zh-TW" altLang="en-US" sz="4400" dirty="0">
              <a:solidFill>
                <a:schemeClr val="tx1"/>
              </a:solidFill>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569494" y="834188"/>
            <a:ext cx="11053011" cy="5751095"/>
          </a:xfrm>
        </p:spPr>
        <p:txBody>
          <a:bodyPr/>
          <a:lstStyle/>
          <a:p>
            <a:pPr>
              <a:spcBef>
                <a:spcPts val="300"/>
              </a:spcBef>
              <a:spcAft>
                <a:spcPts val="300"/>
              </a:spcAft>
            </a:pPr>
            <a:r>
              <a:rPr lang="en-US" altLang="zh-TW" dirty="0">
                <a:latin typeface="Times New Roman" panose="02020603050405020304" pitchFamily="18" charset="0"/>
                <a:cs typeface="Times New Roman" panose="02020603050405020304" pitchFamily="18" charset="0"/>
              </a:rPr>
              <a:t>T</a:t>
            </a:r>
            <a:r>
              <a:rPr lang="en-US" altLang="zh-TW" dirty="0" smtClean="0">
                <a:latin typeface="Times New Roman" panose="02020603050405020304" pitchFamily="18" charset="0"/>
                <a:cs typeface="Times New Roman" panose="02020603050405020304" pitchFamily="18" charset="0"/>
              </a:rPr>
              <a:t>he </a:t>
            </a:r>
            <a:r>
              <a:rPr lang="en-US" altLang="zh-TW" dirty="0">
                <a:latin typeface="Times New Roman" panose="02020603050405020304" pitchFamily="18" charset="0"/>
                <a:cs typeface="Times New Roman" panose="02020603050405020304" pitchFamily="18" charset="0"/>
              </a:rPr>
              <a:t>Commission services have identified the following shortlist of potential </a:t>
            </a:r>
            <a:r>
              <a:rPr lang="en-US" altLang="zh-TW" dirty="0" err="1">
                <a:latin typeface="Times New Roman" panose="02020603050405020304" pitchFamily="18" charset="0"/>
                <a:cs typeface="Times New Roman" panose="02020603050405020304" pitchFamily="18" charset="0"/>
              </a:rPr>
              <a:t>harmonised</a:t>
            </a:r>
            <a:r>
              <a:rPr lang="en-US" altLang="zh-TW" dirty="0">
                <a:latin typeface="Times New Roman" panose="02020603050405020304" pitchFamily="18" charset="0"/>
                <a:cs typeface="Times New Roman" panose="02020603050405020304" pitchFamily="18" charset="0"/>
              </a:rPr>
              <a:t> uses of the </a:t>
            </a:r>
            <a:r>
              <a:rPr lang="en-US" altLang="zh-TW" b="1" u="sng" dirty="0">
                <a:latin typeface="Times New Roman" panose="02020603050405020304" pitchFamily="18" charset="0"/>
                <a:cs typeface="Times New Roman" panose="02020603050405020304" pitchFamily="18" charset="0"/>
              </a:rPr>
              <a:t>1900-1920 MHz</a:t>
            </a:r>
            <a:r>
              <a:rPr lang="en-US" altLang="zh-TW" dirty="0">
                <a:latin typeface="Times New Roman" panose="02020603050405020304" pitchFamily="18" charset="0"/>
                <a:cs typeface="Times New Roman" panose="02020603050405020304" pitchFamily="18" charset="0"/>
              </a:rPr>
              <a:t> and </a:t>
            </a:r>
            <a:r>
              <a:rPr lang="en-US" altLang="zh-TW" b="1" u="sng" dirty="0">
                <a:latin typeface="Times New Roman" panose="02020603050405020304" pitchFamily="18" charset="0"/>
                <a:cs typeface="Times New Roman" panose="02020603050405020304" pitchFamily="18" charset="0"/>
              </a:rPr>
              <a:t>2010-2025 MHz</a:t>
            </a:r>
            <a:r>
              <a:rPr lang="en-US" altLang="zh-TW" dirty="0">
                <a:latin typeface="Times New Roman" panose="02020603050405020304" pitchFamily="18" charset="0"/>
                <a:cs typeface="Times New Roman" panose="02020603050405020304" pitchFamily="18" charset="0"/>
              </a:rPr>
              <a:t> frequency bands to be given priority </a:t>
            </a:r>
            <a:r>
              <a:rPr lang="en-US" altLang="zh-TW" dirty="0" smtClean="0">
                <a:latin typeface="Times New Roman" panose="02020603050405020304" pitchFamily="18" charset="0"/>
                <a:cs typeface="Times New Roman" panose="02020603050405020304" pitchFamily="18" charset="0"/>
              </a:rPr>
              <a:t>(the </a:t>
            </a:r>
            <a:r>
              <a:rPr lang="en-US" altLang="zh-TW" dirty="0">
                <a:latin typeface="Times New Roman" panose="02020603050405020304" pitchFamily="18" charset="0"/>
                <a:cs typeface="Times New Roman" panose="02020603050405020304" pitchFamily="18" charset="0"/>
              </a:rPr>
              <a:t>order </a:t>
            </a:r>
            <a:r>
              <a:rPr lang="en-US" altLang="zh-TW" dirty="0" smtClean="0">
                <a:latin typeface="Times New Roman" panose="02020603050405020304" pitchFamily="18" charset="0"/>
                <a:cs typeface="Times New Roman" panose="02020603050405020304" pitchFamily="18" charset="0"/>
              </a:rPr>
              <a:t>is </a:t>
            </a:r>
            <a:r>
              <a:rPr lang="en-US" altLang="zh-TW" dirty="0">
                <a:latin typeface="Times New Roman" panose="02020603050405020304" pitchFamily="18" charset="0"/>
                <a:cs typeface="Times New Roman" panose="02020603050405020304" pitchFamily="18" charset="0"/>
              </a:rPr>
              <a:t>chosen arbitrarily) in this Mandate:</a:t>
            </a:r>
          </a:p>
          <a:p>
            <a:pPr marL="914400" lvl="1" indent="-457200">
              <a:spcBef>
                <a:spcPts val="200"/>
              </a:spcBef>
              <a:spcAft>
                <a:spcPts val="200"/>
              </a:spcAft>
              <a:buFont typeface="+mj-lt"/>
              <a:buAutoNum type="arabicParenR"/>
            </a:pPr>
            <a:r>
              <a:rPr lang="en-US" altLang="zh-TW" dirty="0" smtClean="0">
                <a:latin typeface="Times New Roman" panose="02020603050405020304" pitchFamily="18" charset="0"/>
                <a:cs typeface="Times New Roman" panose="02020603050405020304" pitchFamily="18" charset="0"/>
              </a:rPr>
              <a:t>PPDR</a:t>
            </a:r>
            <a:r>
              <a:rPr lang="en-US" altLang="zh-TW" dirty="0">
                <a:latin typeface="Times New Roman" panose="02020603050405020304" pitchFamily="18" charset="0"/>
                <a:cs typeface="Times New Roman" panose="02020603050405020304" pitchFamily="18" charset="0"/>
              </a:rPr>
              <a:t>, most likely with preference to ad-hoc (non-permanent) PPDR networks.</a:t>
            </a:r>
          </a:p>
          <a:p>
            <a:pPr marL="914400" lvl="1" indent="-457200">
              <a:spcBef>
                <a:spcPts val="200"/>
              </a:spcBef>
              <a:spcAft>
                <a:spcPts val="200"/>
              </a:spcAft>
              <a:buFont typeface="+mj-lt"/>
              <a:buAutoNum type="arabicParenR"/>
            </a:pPr>
            <a:r>
              <a:rPr lang="en-US" altLang="zh-TW" dirty="0" smtClean="0">
                <a:latin typeface="Times New Roman" panose="02020603050405020304" pitchFamily="18" charset="0"/>
                <a:cs typeface="Times New Roman" panose="02020603050405020304" pitchFamily="18" charset="0"/>
              </a:rPr>
              <a:t>PMSE</a:t>
            </a:r>
            <a:r>
              <a:rPr lang="en-US" altLang="zh-TW" dirty="0">
                <a:latin typeface="Times New Roman" panose="02020603050405020304" pitchFamily="18" charset="0"/>
                <a:cs typeface="Times New Roman" panose="02020603050405020304" pitchFamily="18" charset="0"/>
              </a:rPr>
              <a:t>, preferably for use by wireless cameras.</a:t>
            </a:r>
          </a:p>
          <a:p>
            <a:pPr marL="914400" lvl="1" indent="-457200">
              <a:spcBef>
                <a:spcPts val="200"/>
              </a:spcBef>
              <a:spcAft>
                <a:spcPts val="200"/>
              </a:spcAft>
              <a:buFont typeface="+mj-lt"/>
              <a:buAutoNum type="arabicParenR"/>
            </a:pPr>
            <a:r>
              <a:rPr lang="en-US" altLang="zh-TW" dirty="0" smtClean="0">
                <a:latin typeface="Times New Roman" panose="02020603050405020304" pitchFamily="18" charset="0"/>
                <a:cs typeface="Times New Roman" panose="02020603050405020304" pitchFamily="18" charset="0"/>
              </a:rPr>
              <a:t>Short-range </a:t>
            </a:r>
            <a:r>
              <a:rPr lang="en-US" altLang="zh-TW" dirty="0">
                <a:latin typeface="Times New Roman" panose="02020603050405020304" pitchFamily="18" charset="0"/>
                <a:cs typeface="Times New Roman" panose="02020603050405020304" pitchFamily="18" charset="0"/>
              </a:rPr>
              <a:t>devices (SRD), preferably for improving energy saving and/or energy efficiency.</a:t>
            </a:r>
          </a:p>
          <a:p>
            <a:pPr marL="914400" lvl="1" indent="-457200">
              <a:spcBef>
                <a:spcPts val="200"/>
              </a:spcBef>
              <a:spcAft>
                <a:spcPts val="200"/>
              </a:spcAft>
              <a:buFont typeface="+mj-lt"/>
              <a:buAutoNum type="arabicParenR"/>
            </a:pPr>
            <a:r>
              <a:rPr lang="en-US" altLang="zh-TW" dirty="0" smtClean="0">
                <a:latin typeface="Times New Roman" panose="02020603050405020304" pitchFamily="18" charset="0"/>
                <a:cs typeface="Times New Roman" panose="02020603050405020304" pitchFamily="18" charset="0"/>
              </a:rPr>
              <a:t>DECT19</a:t>
            </a:r>
            <a:r>
              <a:rPr lang="en-US" altLang="zh-TW" dirty="0">
                <a:latin typeface="Times New Roman" panose="02020603050405020304" pitchFamily="18" charset="0"/>
                <a:cs typeface="Times New Roman" panose="02020603050405020304" pitchFamily="18" charset="0"/>
              </a:rPr>
              <a:t>, preferably in the 1900-1920 MHz band.</a:t>
            </a:r>
          </a:p>
          <a:p>
            <a:pPr marL="914400" lvl="1" indent="-457200">
              <a:spcBef>
                <a:spcPts val="200"/>
              </a:spcBef>
              <a:spcAft>
                <a:spcPts val="200"/>
              </a:spcAft>
              <a:buFont typeface="+mj-lt"/>
              <a:buAutoNum type="arabicParenR"/>
            </a:pPr>
            <a:r>
              <a:rPr lang="en-US" altLang="zh-TW" b="1" u="sng" dirty="0" smtClean="0">
                <a:latin typeface="Times New Roman" panose="02020603050405020304" pitchFamily="18" charset="0"/>
                <a:cs typeface="Times New Roman" panose="02020603050405020304" pitchFamily="18" charset="0"/>
              </a:rPr>
              <a:t>Broadband </a:t>
            </a:r>
            <a:r>
              <a:rPr lang="en-US" altLang="zh-TW" b="1" u="sng" dirty="0">
                <a:latin typeface="Times New Roman" panose="02020603050405020304" pitchFamily="18" charset="0"/>
                <a:cs typeface="Times New Roman" panose="02020603050405020304" pitchFamily="18" charset="0"/>
              </a:rPr>
              <a:t>Direct Air-to-Ground Communications (BDA2GC), preferably in a paired spectrum arrangement.</a:t>
            </a:r>
            <a:endParaRPr lang="zh-TW" altLang="en-US" b="1" u="sng" dirty="0">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16</a:t>
            </a:fld>
            <a:endParaRPr lang="zh-TW" altLang="en-US"/>
          </a:p>
        </p:txBody>
      </p:sp>
    </p:spTree>
    <p:extLst>
      <p:ext uri="{BB962C8B-B14F-4D97-AF65-F5344CB8AC3E}">
        <p14:creationId xmlns:p14="http://schemas.microsoft.com/office/powerpoint/2010/main" val="1901818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頁尾版面配置區 4"/>
          <p:cNvSpPr>
            <a:spLocks noGrp="1"/>
          </p:cNvSpPr>
          <p:nvPr>
            <p:ph type="ftr" sz="quarter" idx="11"/>
          </p:nvPr>
        </p:nvSpPr>
        <p:spPr>
          <a:noFill/>
        </p:spPr>
        <p:txBody>
          <a:bodyPr/>
          <a:lstStyle>
            <a:lvl1pPr>
              <a:spcBef>
                <a:spcPct val="20000"/>
              </a:spcBef>
              <a:buChar char="•"/>
              <a:defRPr kumimoji="1" sz="3200">
                <a:solidFill>
                  <a:srgbClr val="0000FF"/>
                </a:solidFill>
                <a:latin typeface="標楷體" panose="03000509000000000000" pitchFamily="65" charset="-120"/>
                <a:ea typeface="標楷體" panose="03000509000000000000" pitchFamily="65" charset="-120"/>
                <a:cs typeface="Arial" panose="020B0604020202020204" pitchFamily="34" charset="0"/>
              </a:defRPr>
            </a:lvl1pPr>
            <a:lvl2pPr marL="742950" indent="-285750">
              <a:spcBef>
                <a:spcPct val="20000"/>
              </a:spcBef>
              <a:buChar char="–"/>
              <a:defRPr kumimoji="1" sz="2800">
                <a:solidFill>
                  <a:srgbClr val="0000FF"/>
                </a:solidFill>
                <a:latin typeface="標楷體" panose="03000509000000000000" pitchFamily="65" charset="-120"/>
                <a:ea typeface="標楷體" panose="03000509000000000000" pitchFamily="65" charset="-120"/>
                <a:cs typeface="Arial" panose="020B0604020202020204" pitchFamily="34" charset="0"/>
              </a:defRPr>
            </a:lvl2pPr>
            <a:lvl3pPr marL="1143000" indent="-228600">
              <a:spcBef>
                <a:spcPct val="20000"/>
              </a:spcBef>
              <a:buChar char="•"/>
              <a:defRPr kumimoji="1" sz="2400">
                <a:solidFill>
                  <a:srgbClr val="0000FF"/>
                </a:solidFill>
                <a:latin typeface="標楷體" panose="03000509000000000000" pitchFamily="65" charset="-120"/>
                <a:ea typeface="標楷體" panose="03000509000000000000" pitchFamily="65" charset="-120"/>
                <a:cs typeface="Arial" panose="020B0604020202020204" pitchFamily="34" charset="0"/>
              </a:defRPr>
            </a:lvl3pPr>
            <a:lvl4pPr marL="1600200" indent="-228600">
              <a:spcBef>
                <a:spcPct val="20000"/>
              </a:spcBef>
              <a:buChar char="–"/>
              <a:defRPr kumimoji="1" sz="2000">
                <a:solidFill>
                  <a:srgbClr val="0000FF"/>
                </a:solidFill>
                <a:latin typeface="標楷體" panose="03000509000000000000" pitchFamily="65" charset="-120"/>
                <a:ea typeface="標楷體" panose="03000509000000000000" pitchFamily="65" charset="-120"/>
                <a:cs typeface="Arial" panose="020B0604020202020204" pitchFamily="34" charset="0"/>
              </a:defRPr>
            </a:lvl4pPr>
            <a:lvl5pPr marL="2057400" indent="-228600">
              <a:spcBef>
                <a:spcPct val="20000"/>
              </a:spcBef>
              <a:buChar char="»"/>
              <a:defRPr kumimoji="1" sz="2000">
                <a:solidFill>
                  <a:srgbClr val="0000FF"/>
                </a:solidFill>
                <a:latin typeface="標楷體" panose="03000509000000000000" pitchFamily="65" charset="-120"/>
                <a:ea typeface="標楷體" panose="03000509000000000000" pitchFamily="65" charset="-120"/>
                <a:cs typeface="Arial" panose="020B0604020202020204" pitchFamily="34" charset="0"/>
              </a:defRPr>
            </a:lvl5pPr>
            <a:lvl6pPr marL="2514600" indent="-228600" eaLnBrk="0" fontAlgn="base" hangingPunct="0">
              <a:spcBef>
                <a:spcPct val="20000"/>
              </a:spcBef>
              <a:spcAft>
                <a:spcPct val="0"/>
              </a:spcAft>
              <a:buChar char="»"/>
              <a:defRPr kumimoji="1" sz="2000">
                <a:solidFill>
                  <a:srgbClr val="0000FF"/>
                </a:solidFill>
                <a:latin typeface="標楷體" panose="03000509000000000000" pitchFamily="65" charset="-120"/>
                <a:ea typeface="標楷體" panose="03000509000000000000" pitchFamily="65" charset="-120"/>
                <a:cs typeface="Arial" panose="020B0604020202020204" pitchFamily="34" charset="0"/>
              </a:defRPr>
            </a:lvl6pPr>
            <a:lvl7pPr marL="2971800" indent="-228600" eaLnBrk="0" fontAlgn="base" hangingPunct="0">
              <a:spcBef>
                <a:spcPct val="20000"/>
              </a:spcBef>
              <a:spcAft>
                <a:spcPct val="0"/>
              </a:spcAft>
              <a:buChar char="»"/>
              <a:defRPr kumimoji="1" sz="2000">
                <a:solidFill>
                  <a:srgbClr val="0000FF"/>
                </a:solidFill>
                <a:latin typeface="標楷體" panose="03000509000000000000" pitchFamily="65" charset="-120"/>
                <a:ea typeface="標楷體" panose="03000509000000000000" pitchFamily="65" charset="-120"/>
                <a:cs typeface="Arial" panose="020B0604020202020204" pitchFamily="34" charset="0"/>
              </a:defRPr>
            </a:lvl7pPr>
            <a:lvl8pPr marL="3429000" indent="-228600" eaLnBrk="0" fontAlgn="base" hangingPunct="0">
              <a:spcBef>
                <a:spcPct val="20000"/>
              </a:spcBef>
              <a:spcAft>
                <a:spcPct val="0"/>
              </a:spcAft>
              <a:buChar char="»"/>
              <a:defRPr kumimoji="1" sz="2000">
                <a:solidFill>
                  <a:srgbClr val="0000FF"/>
                </a:solidFill>
                <a:latin typeface="標楷體" panose="03000509000000000000" pitchFamily="65" charset="-120"/>
                <a:ea typeface="標楷體" panose="03000509000000000000" pitchFamily="65" charset="-120"/>
                <a:cs typeface="Arial" panose="020B0604020202020204" pitchFamily="34" charset="0"/>
              </a:defRPr>
            </a:lvl8pPr>
            <a:lvl9pPr marL="3886200" indent="-228600" eaLnBrk="0" fontAlgn="base" hangingPunct="0">
              <a:spcBef>
                <a:spcPct val="20000"/>
              </a:spcBef>
              <a:spcAft>
                <a:spcPct val="0"/>
              </a:spcAft>
              <a:buChar char="»"/>
              <a:defRPr kumimoji="1" sz="2000">
                <a:solidFill>
                  <a:srgbClr val="0000FF"/>
                </a:solidFill>
                <a:latin typeface="標楷體" panose="03000509000000000000" pitchFamily="65" charset="-120"/>
                <a:ea typeface="標楷體" panose="03000509000000000000" pitchFamily="65" charset="-120"/>
                <a:cs typeface="Arial" panose="020B0604020202020204" pitchFamily="34" charset="0"/>
              </a:defRPr>
            </a:lvl9pPr>
          </a:lstStyle>
          <a:p>
            <a:pPr>
              <a:spcBef>
                <a:spcPct val="0"/>
              </a:spcBef>
              <a:buFontTx/>
              <a:buNone/>
            </a:pPr>
            <a:fld id="{A6C5465F-8088-4559-B854-4A1CD15BC24D}" type="slidenum">
              <a:rPr lang="en-US" altLang="zh-TW" sz="1400">
                <a:solidFill>
                  <a:schemeClr val="tx1"/>
                </a:solidFill>
                <a:latin typeface="Arial" panose="020B0604020202020204" pitchFamily="34" charset="0"/>
                <a:ea typeface="新細明體" panose="02020500000000000000" pitchFamily="18" charset="-120"/>
              </a:rPr>
              <a:pPr>
                <a:spcBef>
                  <a:spcPct val="0"/>
                </a:spcBef>
                <a:buFontTx/>
                <a:buNone/>
              </a:pPr>
              <a:t>17</a:t>
            </a:fld>
            <a:endParaRPr lang="en-US" altLang="zh-TW" sz="1400">
              <a:solidFill>
                <a:schemeClr val="tx1"/>
              </a:solidFill>
              <a:latin typeface="Arial" panose="020B0604020202020204" pitchFamily="34" charset="0"/>
              <a:ea typeface="新細明體" panose="02020500000000000000" pitchFamily="18" charset="-120"/>
            </a:endParaRPr>
          </a:p>
        </p:txBody>
      </p:sp>
      <p:pic>
        <p:nvPicPr>
          <p:cNvPr id="24579" name="Picture 6"/>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956593" y="905355"/>
            <a:ext cx="8278813" cy="553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86401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p:txBody>
          <a:bodyPr/>
          <a:lstStyle/>
          <a:p>
            <a:r>
              <a:rPr lang="en-US" altLang="zh-TW" sz="4400" dirty="0">
                <a:solidFill>
                  <a:schemeClr val="tx1"/>
                </a:solidFill>
                <a:latin typeface="Times New Roman" panose="02020603050405020304" pitchFamily="18" charset="0"/>
                <a:cs typeface="Times New Roman" panose="02020603050405020304" pitchFamily="18" charset="0"/>
              </a:rPr>
              <a:t>Outline</a:t>
            </a:r>
            <a:endParaRPr lang="zh-TW" altLang="en-US" sz="4400" dirty="0">
              <a:solidFill>
                <a:schemeClr val="tx1"/>
              </a:solidFill>
              <a:latin typeface="Times New Roman" panose="02020603050405020304" pitchFamily="18" charset="0"/>
              <a:cs typeface="Times New Roman" panose="02020603050405020304" pitchFamily="18" charset="0"/>
            </a:endParaRPr>
          </a:p>
        </p:txBody>
      </p:sp>
      <p:sp>
        <p:nvSpPr>
          <p:cNvPr id="4" name="內容版面配置區 3"/>
          <p:cNvSpPr>
            <a:spLocks noGrp="1"/>
          </p:cNvSpPr>
          <p:nvPr>
            <p:ph idx="1"/>
          </p:nvPr>
        </p:nvSpPr>
        <p:spPr>
          <a:xfrm>
            <a:off x="617415" y="874295"/>
            <a:ext cx="10972800" cy="5646821"/>
          </a:xfrm>
        </p:spPr>
        <p:txBody>
          <a:bodyPr/>
          <a:lstStyle/>
          <a:p>
            <a:pPr marL="514350" indent="-514350">
              <a:spcBef>
                <a:spcPts val="400"/>
              </a:spcBef>
              <a:spcAft>
                <a:spcPts val="400"/>
              </a:spcAft>
              <a:buFont typeface="+mj-lt"/>
              <a:buAutoNum type="arabicPeriod"/>
            </a:pPr>
            <a:r>
              <a:rPr lang="en-US" altLang="zh-TW" b="1" dirty="0" smtClean="0">
                <a:latin typeface="Times New Roman" panose="02020603050405020304" pitchFamily="18" charset="0"/>
                <a:cs typeface="Times New Roman" panose="02020603050405020304" pitchFamily="18" charset="0"/>
              </a:rPr>
              <a:t>Background</a:t>
            </a:r>
          </a:p>
          <a:p>
            <a:pPr marL="514350" indent="-514350">
              <a:spcBef>
                <a:spcPts val="400"/>
              </a:spcBef>
              <a:spcAft>
                <a:spcPts val="400"/>
              </a:spcAft>
              <a:buFont typeface="+mj-lt"/>
              <a:buAutoNum type="arabicPeriod"/>
            </a:pPr>
            <a:r>
              <a:rPr lang="en-US" altLang="zh-TW" b="1" dirty="0" err="1">
                <a:latin typeface="Times New Roman" panose="02020603050405020304" pitchFamily="18" charset="0"/>
                <a:cs typeface="Times New Roman" panose="02020603050405020304" pitchFamily="18" charset="0"/>
              </a:rPr>
              <a:t>Harmonisation</a:t>
            </a:r>
            <a:r>
              <a:rPr lang="en-US" altLang="zh-TW" b="1" dirty="0">
                <a:latin typeface="Times New Roman" panose="02020603050405020304" pitchFamily="18" charset="0"/>
                <a:cs typeface="Times New Roman" panose="02020603050405020304" pitchFamily="18" charset="0"/>
              </a:rPr>
              <a:t> possibilities- Broadband </a:t>
            </a:r>
            <a:r>
              <a:rPr lang="en-US" altLang="zh-TW" b="1" dirty="0" smtClean="0">
                <a:latin typeface="Times New Roman" panose="02020603050405020304" pitchFamily="18" charset="0"/>
                <a:cs typeface="Times New Roman" panose="02020603050405020304" pitchFamily="18" charset="0"/>
              </a:rPr>
              <a:t>DA2GC</a:t>
            </a:r>
          </a:p>
          <a:p>
            <a:pPr marL="514350" indent="-514350">
              <a:spcBef>
                <a:spcPts val="400"/>
              </a:spcBef>
              <a:spcAft>
                <a:spcPts val="400"/>
              </a:spcAft>
              <a:buFont typeface="+mj-lt"/>
              <a:buAutoNum type="arabicPeriod"/>
            </a:pPr>
            <a:r>
              <a:rPr lang="en-US" altLang="zh-TW" b="1" dirty="0">
                <a:latin typeface="Times New Roman" panose="02020603050405020304" pitchFamily="18" charset="0"/>
                <a:cs typeface="Times New Roman" panose="02020603050405020304" pitchFamily="18" charset="0"/>
              </a:rPr>
              <a:t>Broadband Direct Air To Ground </a:t>
            </a:r>
            <a:r>
              <a:rPr lang="en-US" altLang="zh-TW" b="1" dirty="0" smtClean="0">
                <a:latin typeface="Times New Roman" panose="02020603050405020304" pitchFamily="18" charset="0"/>
                <a:cs typeface="Times New Roman" panose="02020603050405020304" pitchFamily="18" charset="0"/>
              </a:rPr>
              <a:t>Communications</a:t>
            </a:r>
          </a:p>
          <a:p>
            <a:pPr marL="914400" lvl="1" indent="-514350">
              <a:spcBef>
                <a:spcPts val="400"/>
              </a:spcBef>
              <a:spcAft>
                <a:spcPts val="400"/>
              </a:spcAft>
              <a:buFont typeface="Symbol" panose="05050102010706020507" pitchFamily="18" charset="2"/>
              <a:buChar char=""/>
            </a:pPr>
            <a:r>
              <a:rPr lang="da-DK" altLang="zh-TW" b="1" dirty="0">
                <a:latin typeface="Times New Roman" panose="02020603050405020304" pitchFamily="18" charset="0"/>
                <a:cs typeface="Times New Roman" panose="02020603050405020304" pitchFamily="18" charset="0"/>
              </a:rPr>
              <a:t>DA2GCS (2x10 MHz for FDD operation</a:t>
            </a:r>
            <a:r>
              <a:rPr lang="da-DK" altLang="zh-TW" b="1" dirty="0" smtClean="0">
                <a:latin typeface="Times New Roman" panose="02020603050405020304" pitchFamily="18" charset="0"/>
                <a:cs typeface="Times New Roman" panose="02020603050405020304" pitchFamily="18" charset="0"/>
              </a:rPr>
              <a:t>)</a:t>
            </a:r>
          </a:p>
          <a:p>
            <a:pPr marL="914400" lvl="1" indent="-514350">
              <a:spcBef>
                <a:spcPts val="400"/>
              </a:spcBef>
              <a:spcAft>
                <a:spcPts val="400"/>
              </a:spcAft>
              <a:buFont typeface="Symbol" panose="05050102010706020507" pitchFamily="18" charset="2"/>
              <a:buChar char=""/>
            </a:pPr>
            <a:r>
              <a:rPr lang="da-DK" altLang="zh-TW" b="1" dirty="0">
                <a:latin typeface="Times New Roman" panose="02020603050405020304" pitchFamily="18" charset="0"/>
                <a:cs typeface="Times New Roman" panose="02020603050405020304" pitchFamily="18" charset="0"/>
              </a:rPr>
              <a:t>DA2GCS (20 MHz for TDD operation</a:t>
            </a:r>
            <a:r>
              <a:rPr lang="da-DK" altLang="zh-TW" b="1" dirty="0" smtClean="0">
                <a:latin typeface="Times New Roman" panose="02020603050405020304" pitchFamily="18" charset="0"/>
                <a:cs typeface="Times New Roman" panose="02020603050405020304" pitchFamily="18" charset="0"/>
              </a:rPr>
              <a:t>)</a:t>
            </a:r>
          </a:p>
          <a:p>
            <a:pPr marL="514350" indent="-514350">
              <a:spcBef>
                <a:spcPts val="400"/>
              </a:spcBef>
              <a:spcAft>
                <a:spcPts val="400"/>
              </a:spcAft>
              <a:buFont typeface="+mj-lt"/>
              <a:buAutoNum type="arabicPeriod"/>
            </a:pPr>
            <a:r>
              <a:rPr lang="en-US" altLang="zh-TW" b="1" dirty="0">
                <a:latin typeface="Times New Roman" panose="02020603050405020304" pitchFamily="18" charset="0"/>
                <a:cs typeface="Times New Roman" panose="02020603050405020304" pitchFamily="18" charset="0"/>
              </a:rPr>
              <a:t>Compatibility/sharing scenarios for </a:t>
            </a:r>
            <a:r>
              <a:rPr lang="en-US" altLang="zh-TW" b="1" dirty="0" smtClean="0">
                <a:latin typeface="Times New Roman" panose="02020603050405020304" pitchFamily="18" charset="0"/>
                <a:cs typeface="Times New Roman" panose="02020603050405020304" pitchFamily="18" charset="0"/>
              </a:rPr>
              <a:t>DA2GC</a:t>
            </a:r>
          </a:p>
          <a:p>
            <a:pPr marL="914400" lvl="1" indent="-514350">
              <a:spcBef>
                <a:spcPts val="400"/>
              </a:spcBef>
              <a:spcAft>
                <a:spcPts val="400"/>
              </a:spcAft>
              <a:buFont typeface="Symbol" panose="05050102010706020507" pitchFamily="18" charset="2"/>
              <a:buChar char="-"/>
            </a:pPr>
            <a:r>
              <a:rPr lang="en-US" altLang="zh-TW" b="1" dirty="0">
                <a:latin typeface="Times New Roman" panose="02020603050405020304" pitchFamily="18" charset="0"/>
                <a:cs typeface="Times New Roman" panose="02020603050405020304" pitchFamily="18" charset="0"/>
              </a:rPr>
              <a:t>Definitions for Broadband DA2GC (ECC Report 214</a:t>
            </a:r>
            <a:r>
              <a:rPr lang="en-US" altLang="zh-TW" b="1" dirty="0" smtClean="0">
                <a:latin typeface="Times New Roman" panose="02020603050405020304" pitchFamily="18" charset="0"/>
                <a:cs typeface="Times New Roman" panose="02020603050405020304" pitchFamily="18" charset="0"/>
              </a:rPr>
              <a:t>)</a:t>
            </a:r>
          </a:p>
          <a:p>
            <a:pPr marL="914400" lvl="1" indent="-514350">
              <a:spcBef>
                <a:spcPts val="400"/>
              </a:spcBef>
              <a:spcAft>
                <a:spcPts val="400"/>
              </a:spcAft>
              <a:buFont typeface="Symbol" panose="05050102010706020507" pitchFamily="18" charset="2"/>
              <a:buChar char="-"/>
            </a:pPr>
            <a:r>
              <a:rPr lang="en-US" altLang="zh-TW" b="1" dirty="0">
                <a:latin typeface="Times New Roman" panose="02020603050405020304" pitchFamily="18" charset="0"/>
                <a:cs typeface="Times New Roman" panose="02020603050405020304" pitchFamily="18" charset="0"/>
              </a:rPr>
              <a:t>BDA2GC </a:t>
            </a:r>
            <a:r>
              <a:rPr lang="en-US" altLang="zh-TW" b="1" dirty="0" smtClean="0">
                <a:latin typeface="Times New Roman" panose="02020603050405020304" pitchFamily="18" charset="0"/>
                <a:cs typeface="Times New Roman" panose="02020603050405020304" pitchFamily="18" charset="0"/>
              </a:rPr>
              <a:t>RL/FL </a:t>
            </a:r>
            <a:r>
              <a:rPr lang="en-US" altLang="zh-TW" b="1" dirty="0">
                <a:latin typeface="Times New Roman" panose="02020603050405020304" pitchFamily="18" charset="0"/>
                <a:cs typeface="Times New Roman" panose="02020603050405020304" pitchFamily="18" charset="0"/>
              </a:rPr>
              <a:t>in the frequency band 1900-1920 </a:t>
            </a:r>
            <a:r>
              <a:rPr lang="en-US" altLang="zh-TW" b="1" dirty="0" smtClean="0">
                <a:latin typeface="Times New Roman" panose="02020603050405020304" pitchFamily="18" charset="0"/>
                <a:cs typeface="Times New Roman" panose="02020603050405020304" pitchFamily="18" charset="0"/>
              </a:rPr>
              <a:t>MHz</a:t>
            </a:r>
          </a:p>
          <a:p>
            <a:pPr marL="914400" lvl="1" indent="-514350">
              <a:spcBef>
                <a:spcPts val="400"/>
              </a:spcBef>
              <a:spcAft>
                <a:spcPts val="400"/>
              </a:spcAft>
              <a:buFont typeface="Symbol" panose="05050102010706020507" pitchFamily="18" charset="2"/>
              <a:buChar char="-"/>
            </a:pPr>
            <a:r>
              <a:rPr lang="en-US" altLang="zh-TW" b="1" dirty="0" smtClean="0">
                <a:latin typeface="Times New Roman" panose="02020603050405020304" pitchFamily="18" charset="0"/>
                <a:cs typeface="Times New Roman" panose="02020603050405020304" pitchFamily="18" charset="0"/>
              </a:rPr>
              <a:t>BDA2GC RL/FL </a:t>
            </a:r>
            <a:r>
              <a:rPr lang="en-US" altLang="zh-TW" b="1" dirty="0">
                <a:latin typeface="Times New Roman" panose="02020603050405020304" pitchFamily="18" charset="0"/>
                <a:cs typeface="Times New Roman" panose="02020603050405020304" pitchFamily="18" charset="0"/>
              </a:rPr>
              <a:t>in the frequency band 2010-2025 </a:t>
            </a:r>
            <a:r>
              <a:rPr lang="en-US" altLang="zh-TW" b="1" dirty="0" smtClean="0">
                <a:latin typeface="Times New Roman" panose="02020603050405020304" pitchFamily="18" charset="0"/>
                <a:cs typeface="Times New Roman" panose="02020603050405020304" pitchFamily="18" charset="0"/>
              </a:rPr>
              <a:t>MHz</a:t>
            </a:r>
            <a:endParaRPr lang="en-US" altLang="zh-TW" b="1" dirty="0">
              <a:latin typeface="Times New Roman" panose="02020603050405020304" pitchFamily="18" charset="0"/>
              <a:cs typeface="Times New Roman" panose="02020603050405020304" pitchFamily="18" charset="0"/>
            </a:endParaRPr>
          </a:p>
          <a:p>
            <a:pPr marL="514350" indent="-514350">
              <a:spcBef>
                <a:spcPts val="400"/>
              </a:spcBef>
              <a:spcAft>
                <a:spcPts val="400"/>
              </a:spcAft>
              <a:buFont typeface="+mj-lt"/>
              <a:buAutoNum type="arabicPeriod"/>
            </a:pPr>
            <a:r>
              <a:rPr lang="en-US" altLang="zh-TW" b="1" dirty="0" smtClean="0">
                <a:latin typeface="Times New Roman" panose="02020603050405020304" pitchFamily="18" charset="0"/>
                <a:cs typeface="Times New Roman" panose="02020603050405020304" pitchFamily="18" charset="0"/>
              </a:rPr>
              <a:t>Conclusion</a:t>
            </a:r>
            <a:endParaRPr lang="en-US" altLang="zh-TW" b="1" dirty="0">
              <a:latin typeface="Times New Roman" panose="02020603050405020304" pitchFamily="18" charset="0"/>
              <a:cs typeface="Times New Roman" panose="02020603050405020304" pitchFamily="18" charset="0"/>
            </a:endParaRPr>
          </a:p>
        </p:txBody>
      </p:sp>
      <p:sp>
        <p:nvSpPr>
          <p:cNvPr id="2" name="投影片編號版面配置區 1"/>
          <p:cNvSpPr>
            <a:spLocks noGrp="1"/>
          </p:cNvSpPr>
          <p:nvPr>
            <p:ph type="sldNum" sz="quarter" idx="12"/>
          </p:nvPr>
        </p:nvSpPr>
        <p:spPr/>
        <p:txBody>
          <a:bodyPr/>
          <a:lstStyle/>
          <a:p>
            <a:fld id="{30A0CEA1-B0F3-4F5F-9DE1-C05A4CBC7ADB}" type="slidenum">
              <a:rPr lang="zh-TW" altLang="en-US" smtClean="0"/>
              <a:t>2</a:t>
            </a:fld>
            <a:endParaRPr lang="zh-TW" altLang="en-US"/>
          </a:p>
        </p:txBody>
      </p:sp>
    </p:spTree>
    <p:extLst>
      <p:ext uri="{BB962C8B-B14F-4D97-AF65-F5344CB8AC3E}">
        <p14:creationId xmlns:p14="http://schemas.microsoft.com/office/powerpoint/2010/main" val="41975651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4400" dirty="0">
                <a:solidFill>
                  <a:schemeClr val="tx1"/>
                </a:solidFill>
                <a:latin typeface="Times New Roman" panose="02020603050405020304" pitchFamily="18" charset="0"/>
                <a:cs typeface="Times New Roman" panose="02020603050405020304" pitchFamily="18" charset="0"/>
              </a:rPr>
              <a:t>Background</a:t>
            </a:r>
            <a:endParaRPr lang="zh-TW" altLang="en-US" sz="4400" dirty="0">
              <a:solidFill>
                <a:schemeClr val="tx1"/>
              </a:solidFill>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617414" y="874295"/>
            <a:ext cx="11205617" cy="5590673"/>
          </a:xfrm>
        </p:spPr>
        <p:txBody>
          <a:bodyPr/>
          <a:lstStyle/>
          <a:p>
            <a:r>
              <a:rPr lang="en-US" altLang="zh-TW" sz="2000" dirty="0" smtClean="0">
                <a:latin typeface="Times New Roman" panose="02020603050405020304" pitchFamily="18" charset="0"/>
                <a:cs typeface="Times New Roman" panose="02020603050405020304" pitchFamily="18" charset="0"/>
              </a:rPr>
              <a:t>The </a:t>
            </a:r>
            <a:r>
              <a:rPr lang="en-US" altLang="zh-TW" sz="2000" dirty="0">
                <a:latin typeface="Times New Roman" panose="02020603050405020304" pitchFamily="18" charset="0"/>
                <a:cs typeface="Times New Roman" panose="02020603050405020304" pitchFamily="18" charset="0"/>
              </a:rPr>
              <a:t>European Commission considered that there is no viable </a:t>
            </a:r>
            <a:r>
              <a:rPr lang="en-US" altLang="zh-TW" sz="2000" dirty="0" err="1">
                <a:latin typeface="Times New Roman" panose="02020603050405020304" pitchFamily="18" charset="0"/>
                <a:cs typeface="Times New Roman" panose="02020603050405020304" pitchFamily="18" charset="0"/>
              </a:rPr>
              <a:t>harmonisation</a:t>
            </a:r>
            <a:r>
              <a:rPr lang="en-US" altLang="zh-TW" sz="2000" dirty="0">
                <a:latin typeface="Times New Roman" panose="02020603050405020304" pitchFamily="18" charset="0"/>
                <a:cs typeface="Times New Roman" panose="02020603050405020304" pitchFamily="18" charset="0"/>
              </a:rPr>
              <a:t> option for mobile broadband services using the </a:t>
            </a:r>
            <a:r>
              <a:rPr lang="en-US" altLang="zh-TW" sz="2000" b="1" u="sng" dirty="0">
                <a:latin typeface="Times New Roman" panose="02020603050405020304" pitchFamily="18" charset="0"/>
                <a:cs typeface="Times New Roman" panose="02020603050405020304" pitchFamily="18" charset="0"/>
              </a:rPr>
              <a:t>unpaired terrestrial 2 GHz spectrum</a:t>
            </a:r>
            <a:r>
              <a:rPr lang="en-US" altLang="zh-TW" sz="2000" dirty="0">
                <a:latin typeface="Times New Roman" panose="02020603050405020304" pitchFamily="18" charset="0"/>
                <a:cs typeface="Times New Roman" panose="02020603050405020304" pitchFamily="18" charset="0"/>
              </a:rPr>
              <a:t> that would </a:t>
            </a:r>
            <a:r>
              <a:rPr lang="en-US" altLang="zh-TW" sz="2000" b="1" u="sng" dirty="0">
                <a:latin typeface="Times New Roman" panose="02020603050405020304" pitchFamily="18" charset="0"/>
                <a:cs typeface="Times New Roman" panose="02020603050405020304" pitchFamily="18" charset="0"/>
              </a:rPr>
              <a:t>avoid an unacceptable impact on current </a:t>
            </a:r>
            <a:r>
              <a:rPr lang="en-US" altLang="zh-TW" sz="2000" b="1" u="sng" dirty="0" err="1">
                <a:latin typeface="Times New Roman" panose="02020603050405020304" pitchFamily="18" charset="0"/>
                <a:cs typeface="Times New Roman" panose="02020603050405020304" pitchFamily="18" charset="0"/>
              </a:rPr>
              <a:t>licences</a:t>
            </a:r>
            <a:r>
              <a:rPr lang="en-US" altLang="zh-TW" sz="2000" dirty="0">
                <a:latin typeface="Times New Roman" panose="02020603050405020304" pitchFamily="18" charset="0"/>
                <a:cs typeface="Times New Roman" panose="02020603050405020304" pitchFamily="18" charset="0"/>
              </a:rPr>
              <a:t>. An alternative </a:t>
            </a:r>
            <a:r>
              <a:rPr lang="en-US" altLang="zh-TW" sz="2000" dirty="0" err="1">
                <a:latin typeface="Times New Roman" panose="02020603050405020304" pitchFamily="18" charset="0"/>
                <a:cs typeface="Times New Roman" panose="02020603050405020304" pitchFamily="18" charset="0"/>
              </a:rPr>
              <a:t>harmonisation</a:t>
            </a:r>
            <a:r>
              <a:rPr lang="en-US" altLang="zh-TW" sz="2000" dirty="0">
                <a:latin typeface="Times New Roman" panose="02020603050405020304" pitchFamily="18" charset="0"/>
                <a:cs typeface="Times New Roman" panose="02020603050405020304" pitchFamily="18" charset="0"/>
              </a:rPr>
              <a:t> option outside the current framework of </a:t>
            </a:r>
            <a:r>
              <a:rPr lang="en-US" altLang="zh-TW" sz="2000" dirty="0" err="1">
                <a:latin typeface="Times New Roman" panose="02020603050405020304" pitchFamily="18" charset="0"/>
                <a:cs typeface="Times New Roman" panose="02020603050405020304" pitchFamily="18" charset="0"/>
              </a:rPr>
              <a:t>licence</a:t>
            </a:r>
            <a:r>
              <a:rPr lang="en-US" altLang="zh-TW" sz="2000" dirty="0">
                <a:latin typeface="Times New Roman" panose="02020603050405020304" pitchFamily="18" charset="0"/>
                <a:cs typeface="Times New Roman" panose="02020603050405020304" pitchFamily="18" charset="0"/>
              </a:rPr>
              <a:t> conditions would have to be pursued, which would be likely to imply change or revocation of existing </a:t>
            </a:r>
            <a:r>
              <a:rPr lang="en-US" altLang="zh-TW" sz="2000" dirty="0" err="1" smtClean="0">
                <a:latin typeface="Times New Roman" panose="02020603050405020304" pitchFamily="18" charset="0"/>
                <a:cs typeface="Times New Roman" panose="02020603050405020304" pitchFamily="18" charset="0"/>
              </a:rPr>
              <a:t>authorisations</a:t>
            </a:r>
            <a:r>
              <a:rPr lang="en-US" altLang="zh-TW" sz="2000" dirty="0">
                <a:latin typeface="Times New Roman" panose="02020603050405020304" pitchFamily="18" charset="0"/>
                <a:cs typeface="Times New Roman" panose="02020603050405020304" pitchFamily="18" charset="0"/>
              </a:rPr>
              <a:t>. Therefore, CEPT was mandated to undertake the following tasks:</a:t>
            </a:r>
          </a:p>
          <a:p>
            <a:pPr marL="857250" lvl="1" indent="-457200">
              <a:buFont typeface="+mj-lt"/>
              <a:buAutoNum type="arabicPeriod"/>
            </a:pPr>
            <a:r>
              <a:rPr lang="en-US" altLang="zh-TW" sz="1800" dirty="0" smtClean="0">
                <a:latin typeface="Times New Roman" panose="02020603050405020304" pitchFamily="18" charset="0"/>
                <a:cs typeface="Times New Roman" panose="02020603050405020304" pitchFamily="18" charset="0"/>
              </a:rPr>
              <a:t>Assess </a:t>
            </a:r>
            <a:r>
              <a:rPr lang="en-US" altLang="zh-TW" sz="1800" dirty="0">
                <a:latin typeface="Times New Roman" panose="02020603050405020304" pitchFamily="18" charset="0"/>
                <a:cs typeface="Times New Roman" panose="02020603050405020304" pitchFamily="18" charset="0"/>
              </a:rPr>
              <a:t>and identify suitable uses other than mobile electronic communications services delivered through terrestrial cellular networks and define the common minimal (least restrictive) technical conditions that would apply to them in these bands. These conditions should be sufficient </a:t>
            </a:r>
            <a:r>
              <a:rPr lang="en-US" altLang="zh-TW" sz="1800" b="1" u="sng" dirty="0">
                <a:latin typeface="Times New Roman" panose="02020603050405020304" pitchFamily="18" charset="0"/>
                <a:cs typeface="Times New Roman" panose="02020603050405020304" pitchFamily="18" charset="0"/>
              </a:rPr>
              <a:t>to avoid interference with services or radio applications in adjacent bands</a:t>
            </a:r>
            <a:r>
              <a:rPr lang="en-US" altLang="zh-TW" sz="1800" dirty="0">
                <a:latin typeface="Times New Roman" panose="02020603050405020304" pitchFamily="18" charset="0"/>
                <a:cs typeface="Times New Roman" panose="02020603050405020304" pitchFamily="18" charset="0"/>
              </a:rPr>
              <a:t>, </a:t>
            </a:r>
            <a:r>
              <a:rPr lang="en-US" altLang="zh-TW" sz="1800" b="1" u="sng" dirty="0">
                <a:latin typeface="Times New Roman" panose="02020603050405020304" pitchFamily="18" charset="0"/>
                <a:cs typeface="Times New Roman" panose="02020603050405020304" pitchFamily="18" charset="0"/>
              </a:rPr>
              <a:t>ensure coexistence with other services or radio applications in the same band</a:t>
            </a:r>
            <a:r>
              <a:rPr lang="en-US" altLang="zh-TW" sz="1800" dirty="0">
                <a:latin typeface="Times New Roman" panose="02020603050405020304" pitchFamily="18" charset="0"/>
                <a:cs typeface="Times New Roman" panose="02020603050405020304" pitchFamily="18" charset="0"/>
              </a:rPr>
              <a:t>, and facilitate cross-border coordination, also at the EU outer borders;</a:t>
            </a:r>
            <a:endParaRPr lang="en-US" altLang="zh-TW" sz="1800" dirty="0" smtClean="0">
              <a:latin typeface="Times New Roman" panose="02020603050405020304" pitchFamily="18" charset="0"/>
              <a:cs typeface="Times New Roman" panose="02020603050405020304" pitchFamily="18" charset="0"/>
            </a:endParaRPr>
          </a:p>
          <a:p>
            <a:pPr marL="857250" lvl="1" indent="-457200">
              <a:buFont typeface="+mj-lt"/>
              <a:buAutoNum type="arabicPeriod"/>
            </a:pPr>
            <a:r>
              <a:rPr lang="en-US" altLang="zh-TW" sz="1800" dirty="0">
                <a:latin typeface="Times New Roman" panose="02020603050405020304" pitchFamily="18" charset="0"/>
                <a:cs typeface="Times New Roman" panose="02020603050405020304" pitchFamily="18" charset="0"/>
              </a:rPr>
              <a:t>In performing task (1), consider the following non-ECS uses in line with the priorities of the RSPP: broadband PPDR, PMSE, short-range devices and DECT. This is without prejudice to the consideration of alternative uses for electronic communications services in line with EU spectrum policy objectives, such as </a:t>
            </a:r>
            <a:r>
              <a:rPr lang="en-US" altLang="zh-TW" sz="1800" b="1" u="sng" dirty="0">
                <a:latin typeface="Times New Roman" panose="02020603050405020304" pitchFamily="18" charset="0"/>
                <a:cs typeface="Times New Roman" panose="02020603050405020304" pitchFamily="18" charset="0"/>
              </a:rPr>
              <a:t>Broadband Direct-Air-To-Ground </a:t>
            </a:r>
            <a:r>
              <a:rPr lang="en-US" altLang="zh-TW" sz="1800" b="1" u="sng" dirty="0" smtClean="0">
                <a:latin typeface="Times New Roman" panose="02020603050405020304" pitchFamily="18" charset="0"/>
                <a:cs typeface="Times New Roman" panose="02020603050405020304" pitchFamily="18" charset="0"/>
              </a:rPr>
              <a:t>Communications</a:t>
            </a:r>
            <a:r>
              <a:rPr lang="en-US" altLang="zh-TW" sz="1800" dirty="0" smtClean="0">
                <a:latin typeface="Times New Roman" panose="02020603050405020304" pitchFamily="18" charset="0"/>
                <a:cs typeface="Times New Roman" panose="02020603050405020304" pitchFamily="18" charset="0"/>
              </a:rPr>
              <a:t>.</a:t>
            </a:r>
          </a:p>
          <a:p>
            <a:pPr marL="857250" lvl="1" indent="-457200">
              <a:buFont typeface="+mj-lt"/>
              <a:buAutoNum type="arabicPeriod"/>
            </a:pPr>
            <a:r>
              <a:rPr lang="en-US" altLang="zh-TW" sz="1800" dirty="0">
                <a:latin typeface="Times New Roman" panose="02020603050405020304" pitchFamily="18" charset="0"/>
                <a:cs typeface="Times New Roman" panose="02020603050405020304" pitchFamily="18" charset="0"/>
              </a:rPr>
              <a:t>In performing task (1) as specified by task (2) and given the limited temporal or geographical scope of one or more of the radio applications under consideration, assess and justify the </a:t>
            </a:r>
            <a:r>
              <a:rPr lang="en-US" altLang="zh-TW" sz="1800" b="1" u="sng" dirty="0">
                <a:latin typeface="Times New Roman" panose="02020603050405020304" pitchFamily="18" charset="0"/>
                <a:cs typeface="Times New Roman" panose="02020603050405020304" pitchFamily="18" charset="0"/>
              </a:rPr>
              <a:t>possibility of spectrum sharing amongst the radio applications under consideration</a:t>
            </a:r>
            <a:r>
              <a:rPr lang="en-US" altLang="zh-TW" sz="1800" dirty="0">
                <a:latin typeface="Times New Roman" panose="02020603050405020304" pitchFamily="18" charset="0"/>
                <a:cs typeface="Times New Roman" panose="02020603050405020304" pitchFamily="18" charset="0"/>
              </a:rPr>
              <a:t> and, if necessary, develop common technical sharing conditions which may include inter alia spectrum access rules, </a:t>
            </a:r>
            <a:r>
              <a:rPr lang="en-US" altLang="zh-TW" sz="1800" dirty="0" err="1">
                <a:latin typeface="Times New Roman" panose="02020603050405020304" pitchFamily="18" charset="0"/>
                <a:cs typeface="Times New Roman" panose="02020603050405020304" pitchFamily="18" charset="0"/>
              </a:rPr>
              <a:t>channelling</a:t>
            </a:r>
            <a:r>
              <a:rPr lang="en-US" altLang="zh-TW" sz="1800" dirty="0">
                <a:latin typeface="Times New Roman" panose="02020603050405020304" pitchFamily="18" charset="0"/>
                <a:cs typeface="Times New Roman" panose="02020603050405020304" pitchFamily="18" charset="0"/>
              </a:rPr>
              <a:t> arrangements or power emission limits that are sufficiently precise for </a:t>
            </a:r>
            <a:r>
              <a:rPr lang="en-US" altLang="zh-TW" sz="1800" b="1" u="sng" dirty="0">
                <a:latin typeface="Times New Roman" panose="02020603050405020304" pitchFamily="18" charset="0"/>
                <a:cs typeface="Times New Roman" panose="02020603050405020304" pitchFamily="18" charset="0"/>
              </a:rPr>
              <a:t>the development of EU-wide equipment</a:t>
            </a:r>
            <a:r>
              <a:rPr lang="en-US" altLang="zh-TW" sz="1800" dirty="0">
                <a:latin typeface="Times New Roman" panose="02020603050405020304" pitchFamily="18" charset="0"/>
                <a:cs typeface="Times New Roman" panose="02020603050405020304" pitchFamily="18" charset="0"/>
              </a:rPr>
              <a:t>.</a:t>
            </a:r>
            <a:endParaRPr lang="zh-TW" altLang="en-US" sz="1800" dirty="0">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3</a:t>
            </a:fld>
            <a:endParaRPr lang="zh-TW" altLang="en-US"/>
          </a:p>
        </p:txBody>
      </p:sp>
    </p:spTree>
    <p:extLst>
      <p:ext uri="{BB962C8B-B14F-4D97-AF65-F5344CB8AC3E}">
        <p14:creationId xmlns:p14="http://schemas.microsoft.com/office/powerpoint/2010/main" val="2147020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err="1">
                <a:solidFill>
                  <a:schemeClr val="tx1"/>
                </a:solidFill>
                <a:latin typeface="Times New Roman" panose="02020603050405020304" pitchFamily="18" charset="0"/>
                <a:cs typeface="Times New Roman" panose="02020603050405020304" pitchFamily="18" charset="0"/>
              </a:rPr>
              <a:t>Harmonisation</a:t>
            </a:r>
            <a:r>
              <a:rPr lang="en-US" altLang="zh-TW" dirty="0">
                <a:solidFill>
                  <a:schemeClr val="tx1"/>
                </a:solidFill>
                <a:latin typeface="Times New Roman" panose="02020603050405020304" pitchFamily="18" charset="0"/>
                <a:cs typeface="Times New Roman" panose="02020603050405020304" pitchFamily="18" charset="0"/>
              </a:rPr>
              <a:t> possibilities- Broadband DA2GC</a:t>
            </a:r>
            <a:endParaRPr lang="zh-TW" altLang="en-US" dirty="0">
              <a:solidFill>
                <a:schemeClr val="tx1"/>
              </a:solidFill>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393032" y="978568"/>
            <a:ext cx="11542293" cy="5390148"/>
          </a:xfrm>
        </p:spPr>
        <p:txBody>
          <a:bodyPr/>
          <a:lstStyle/>
          <a:p>
            <a:r>
              <a:rPr lang="en-US" altLang="zh-TW" sz="2800" dirty="0" smtClean="0">
                <a:latin typeface="Times New Roman" panose="02020603050405020304" pitchFamily="18" charset="0"/>
                <a:cs typeface="Times New Roman" panose="02020603050405020304" pitchFamily="18" charset="0"/>
              </a:rPr>
              <a:t>A </a:t>
            </a:r>
            <a:r>
              <a:rPr lang="en-US" altLang="zh-TW" sz="2800" b="1" u="sng" dirty="0">
                <a:latin typeface="Times New Roman" panose="02020603050405020304" pitchFamily="18" charset="0"/>
                <a:cs typeface="Times New Roman" panose="02020603050405020304" pitchFamily="18" charset="0"/>
              </a:rPr>
              <a:t>Broadband DA2GC system</a:t>
            </a:r>
            <a:r>
              <a:rPr lang="en-US" altLang="zh-TW" sz="2800" dirty="0">
                <a:latin typeface="Times New Roman" panose="02020603050405020304" pitchFamily="18" charset="0"/>
                <a:cs typeface="Times New Roman" panose="02020603050405020304" pitchFamily="18" charset="0"/>
              </a:rPr>
              <a:t> constitutes what is </a:t>
            </a:r>
            <a:r>
              <a:rPr lang="en-US" altLang="zh-TW" sz="2800" b="1" u="sng" dirty="0">
                <a:latin typeface="Times New Roman" panose="02020603050405020304" pitchFamily="18" charset="0"/>
                <a:cs typeface="Times New Roman" panose="02020603050405020304" pitchFamily="18" charset="0"/>
              </a:rPr>
              <a:t>effectively a backhaul application</a:t>
            </a:r>
            <a:r>
              <a:rPr lang="en-US" altLang="zh-TW" sz="2800" dirty="0">
                <a:latin typeface="Times New Roman" panose="02020603050405020304" pitchFamily="18" charset="0"/>
                <a:cs typeface="Times New Roman" panose="02020603050405020304" pitchFamily="18" charset="0"/>
              </a:rPr>
              <a:t> to support various types of telecommunications services on </a:t>
            </a:r>
            <a:r>
              <a:rPr lang="en-US" altLang="zh-TW" sz="2800" b="1" u="sng" dirty="0">
                <a:latin typeface="Times New Roman" panose="02020603050405020304" pitchFamily="18" charset="0"/>
                <a:cs typeface="Times New Roman" panose="02020603050405020304" pitchFamily="18" charset="0"/>
              </a:rPr>
              <a:t>board aircraft</a:t>
            </a:r>
            <a:r>
              <a:rPr lang="en-US" altLang="zh-TW" sz="2800" dirty="0">
                <a:latin typeface="Times New Roman" panose="02020603050405020304" pitchFamily="18" charset="0"/>
                <a:cs typeface="Times New Roman" panose="02020603050405020304" pitchFamily="18" charset="0"/>
              </a:rPr>
              <a:t>, such as internet access and mobile multimedia services (described in section 3.1). It aims to provide access to broadband communication services during continental flights on a </a:t>
            </a:r>
            <a:r>
              <a:rPr lang="en-US" altLang="zh-TW" sz="2800" b="1" u="sng" dirty="0">
                <a:latin typeface="Times New Roman" panose="02020603050405020304" pitchFamily="18" charset="0"/>
                <a:cs typeface="Times New Roman" panose="02020603050405020304" pitchFamily="18" charset="0"/>
              </a:rPr>
              <a:t>Europe-wide basis</a:t>
            </a:r>
            <a:r>
              <a:rPr lang="en-US" altLang="zh-TW" sz="2800" dirty="0">
                <a:latin typeface="Times New Roman" panose="02020603050405020304" pitchFamily="18" charset="0"/>
                <a:cs typeface="Times New Roman" panose="02020603050405020304" pitchFamily="18" charset="0"/>
              </a:rPr>
              <a:t>. Currently, there is no spectrum designated for Broadband DA2GC in Europe. To allow European citizens and airlines to profit from the social and economic benefits of the implementation of such a radio application (intended to provide broadband connectivity between the aircraft and a terrestrial based network), a </a:t>
            </a:r>
            <a:r>
              <a:rPr lang="en-US" altLang="zh-TW" sz="2800" dirty="0" err="1">
                <a:latin typeface="Times New Roman" panose="02020603050405020304" pitchFamily="18" charset="0"/>
                <a:cs typeface="Times New Roman" panose="02020603050405020304" pitchFamily="18" charset="0"/>
              </a:rPr>
              <a:t>harmonised</a:t>
            </a:r>
            <a:r>
              <a:rPr lang="en-US" altLang="zh-TW" sz="2800" dirty="0">
                <a:latin typeface="Times New Roman" panose="02020603050405020304" pitchFamily="18" charset="0"/>
                <a:cs typeface="Times New Roman" panose="02020603050405020304" pitchFamily="18" charset="0"/>
              </a:rPr>
              <a:t> spectrum designation within CEPT would be necessary. In order for the system to be commercially viable, it would need to have the potential to provide a solution across Europe.</a:t>
            </a:r>
            <a:endParaRPr lang="zh-TW" altLang="en-US" sz="2800" dirty="0">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4</a:t>
            </a:fld>
            <a:endParaRPr lang="zh-TW" altLang="en-US"/>
          </a:p>
        </p:txBody>
      </p:sp>
    </p:spTree>
    <p:extLst>
      <p:ext uri="{BB962C8B-B14F-4D97-AF65-F5344CB8AC3E}">
        <p14:creationId xmlns:p14="http://schemas.microsoft.com/office/powerpoint/2010/main" val="3476132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3600" dirty="0" smtClean="0">
                <a:solidFill>
                  <a:schemeClr val="tx1"/>
                </a:solidFill>
                <a:latin typeface="Times New Roman" panose="02020603050405020304" pitchFamily="18" charset="0"/>
                <a:cs typeface="Times New Roman" panose="02020603050405020304" pitchFamily="18" charset="0"/>
              </a:rPr>
              <a:t>Broadband Direct Air To Ground Communications</a:t>
            </a:r>
            <a:endParaRPr lang="zh-TW" altLang="en-US" sz="3600" dirty="0">
              <a:solidFill>
                <a:schemeClr val="tx1"/>
              </a:solidFill>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0" y="890337"/>
            <a:ext cx="12192000" cy="5598695"/>
          </a:xfrm>
        </p:spPr>
        <p:txBody>
          <a:bodyPr/>
          <a:lstStyle/>
          <a:p>
            <a:r>
              <a:rPr lang="en-US" altLang="zh-TW" sz="2800" dirty="0">
                <a:latin typeface="Times New Roman" panose="02020603050405020304" pitchFamily="18" charset="0"/>
                <a:cs typeface="Times New Roman" panose="02020603050405020304" pitchFamily="18" charset="0"/>
              </a:rPr>
              <a:t>Several ECC Reports were under development within CEPT/ECC describing frequency management related and compatibility/sharing </a:t>
            </a:r>
            <a:r>
              <a:rPr lang="en-US" altLang="zh-TW" sz="2800" dirty="0" smtClean="0">
                <a:latin typeface="Times New Roman" panose="02020603050405020304" pitchFamily="18" charset="0"/>
                <a:cs typeface="Times New Roman" panose="02020603050405020304" pitchFamily="18" charset="0"/>
              </a:rPr>
              <a:t>issues:</a:t>
            </a:r>
            <a:endParaRPr lang="en-US" altLang="zh-TW" sz="2800" dirty="0">
              <a:latin typeface="Times New Roman" panose="02020603050405020304" pitchFamily="18" charset="0"/>
              <a:cs typeface="Times New Roman" panose="02020603050405020304" pitchFamily="18" charset="0"/>
            </a:endParaRPr>
          </a:p>
          <a:p>
            <a:pPr lvl="1"/>
            <a:r>
              <a:rPr lang="en-US" altLang="zh-TW" sz="2400" b="1" u="sng" dirty="0" smtClean="0">
                <a:latin typeface="Times New Roman" panose="02020603050405020304" pitchFamily="18" charset="0"/>
                <a:cs typeface="Times New Roman" panose="02020603050405020304" pitchFamily="18" charset="0"/>
              </a:rPr>
              <a:t>ECC </a:t>
            </a:r>
            <a:r>
              <a:rPr lang="en-US" altLang="zh-TW" sz="2400" b="1" u="sng" dirty="0">
                <a:latin typeface="Times New Roman" panose="02020603050405020304" pitchFamily="18" charset="0"/>
                <a:cs typeface="Times New Roman" panose="02020603050405020304" pitchFamily="18" charset="0"/>
              </a:rPr>
              <a:t>Report 214</a:t>
            </a:r>
            <a:r>
              <a:rPr lang="en-US" altLang="zh-TW" sz="2400" dirty="0">
                <a:latin typeface="Times New Roman" panose="02020603050405020304" pitchFamily="18" charset="0"/>
                <a:cs typeface="Times New Roman" panose="02020603050405020304" pitchFamily="18" charset="0"/>
              </a:rPr>
              <a:t> on Broadband Direct-Air-to-Ground Communications (DA2GC</a:t>
            </a:r>
            <a:r>
              <a:rPr lang="en-US" altLang="zh-TW" sz="2400" dirty="0" smtClean="0">
                <a:latin typeface="Times New Roman" panose="02020603050405020304" pitchFamily="18" charset="0"/>
                <a:cs typeface="Times New Roman" panose="02020603050405020304" pitchFamily="18" charset="0"/>
              </a:rPr>
              <a:t>),</a:t>
            </a:r>
            <a:endParaRPr lang="en-US" altLang="zh-TW" sz="2400" dirty="0">
              <a:latin typeface="Times New Roman" panose="02020603050405020304" pitchFamily="18" charset="0"/>
              <a:cs typeface="Times New Roman" panose="02020603050405020304" pitchFamily="18" charset="0"/>
            </a:endParaRPr>
          </a:p>
          <a:p>
            <a:pPr lvl="1"/>
            <a:r>
              <a:rPr lang="en-US" altLang="zh-TW" sz="2400" b="1" u="sng" dirty="0" smtClean="0">
                <a:latin typeface="Times New Roman" panose="02020603050405020304" pitchFamily="18" charset="0"/>
                <a:cs typeface="Times New Roman" panose="02020603050405020304" pitchFamily="18" charset="0"/>
              </a:rPr>
              <a:t>ECC </a:t>
            </a:r>
            <a:r>
              <a:rPr lang="en-US" altLang="zh-TW" sz="2400" b="1" u="sng" dirty="0">
                <a:latin typeface="Times New Roman" panose="02020603050405020304" pitchFamily="18" charset="0"/>
                <a:cs typeface="Times New Roman" panose="02020603050405020304" pitchFamily="18" charset="0"/>
              </a:rPr>
              <a:t>Report 209</a:t>
            </a:r>
            <a:r>
              <a:rPr lang="en-US" altLang="zh-TW" sz="2400" dirty="0">
                <a:latin typeface="Times New Roman" panose="02020603050405020304" pitchFamily="18" charset="0"/>
                <a:cs typeface="Times New Roman" panose="02020603050405020304" pitchFamily="18" charset="0"/>
              </a:rPr>
              <a:t> on compatibility/sharing studies related to Broadband Direct-Air-to-Ground Communications (DA2GC) in the frequency bands 1900-1920 MHz / 2010-2025 MHz and services/applications in the adjacent </a:t>
            </a:r>
            <a:r>
              <a:rPr lang="en-US" altLang="zh-TW" sz="2400" dirty="0" smtClean="0">
                <a:latin typeface="Times New Roman" panose="02020603050405020304" pitchFamily="18" charset="0"/>
                <a:cs typeface="Times New Roman" panose="02020603050405020304" pitchFamily="18" charset="0"/>
              </a:rPr>
              <a:t>bands,</a:t>
            </a:r>
            <a:endParaRPr lang="en-US" altLang="zh-TW" sz="2400" dirty="0">
              <a:latin typeface="Times New Roman" panose="02020603050405020304" pitchFamily="18" charset="0"/>
              <a:cs typeface="Times New Roman" panose="02020603050405020304" pitchFamily="18" charset="0"/>
            </a:endParaRPr>
          </a:p>
          <a:p>
            <a:pPr lvl="1"/>
            <a:r>
              <a:rPr lang="en-US" altLang="zh-TW" sz="2400" b="1" u="sng" dirty="0" smtClean="0">
                <a:latin typeface="Times New Roman" panose="02020603050405020304" pitchFamily="18" charset="0"/>
                <a:cs typeface="Times New Roman" panose="02020603050405020304" pitchFamily="18" charset="0"/>
              </a:rPr>
              <a:t>ECC </a:t>
            </a:r>
            <a:r>
              <a:rPr lang="en-US" altLang="zh-TW" sz="2400" b="1" u="sng" dirty="0">
                <a:latin typeface="Times New Roman" panose="02020603050405020304" pitchFamily="18" charset="0"/>
                <a:cs typeface="Times New Roman" panose="02020603050405020304" pitchFamily="18" charset="0"/>
              </a:rPr>
              <a:t>Report 220</a:t>
            </a:r>
            <a:r>
              <a:rPr lang="en-US" altLang="zh-TW" sz="2400" dirty="0">
                <a:latin typeface="Times New Roman" panose="02020603050405020304" pitchFamily="18" charset="0"/>
                <a:cs typeface="Times New Roman" panose="02020603050405020304" pitchFamily="18" charset="0"/>
              </a:rPr>
              <a:t> on the compatibility and sharing studies of DA2GC, PMSE video links, SRD and DECT in the 2 GHz unpaired </a:t>
            </a:r>
            <a:r>
              <a:rPr lang="en-US" altLang="zh-TW" sz="2400" dirty="0" smtClean="0">
                <a:latin typeface="Times New Roman" panose="02020603050405020304" pitchFamily="18" charset="0"/>
                <a:cs typeface="Times New Roman" panose="02020603050405020304" pitchFamily="18" charset="0"/>
              </a:rPr>
              <a:t>bands.</a:t>
            </a:r>
          </a:p>
          <a:p>
            <a:r>
              <a:rPr lang="en-US" altLang="zh-TW" sz="2800" dirty="0">
                <a:latin typeface="Times New Roman" panose="02020603050405020304" pitchFamily="18" charset="0"/>
                <a:cs typeface="Times New Roman" panose="02020603050405020304" pitchFamily="18" charset="0"/>
              </a:rPr>
              <a:t>Additionally, as other frequency bands - especially </a:t>
            </a:r>
            <a:r>
              <a:rPr lang="en-US" altLang="zh-TW" sz="2800" b="1" u="sng" dirty="0">
                <a:latin typeface="Times New Roman" panose="02020603050405020304" pitchFamily="18" charset="0"/>
                <a:cs typeface="Times New Roman" panose="02020603050405020304" pitchFamily="18" charset="0"/>
              </a:rPr>
              <a:t>5855-5875 MHz</a:t>
            </a:r>
            <a:r>
              <a:rPr lang="en-US" altLang="zh-TW" sz="2800" dirty="0">
                <a:latin typeface="Times New Roman" panose="02020603050405020304" pitchFamily="18" charset="0"/>
                <a:cs typeface="Times New Roman" panose="02020603050405020304" pitchFamily="18" charset="0"/>
              </a:rPr>
              <a:t> - have also been studied for Broadband DA2GC, </a:t>
            </a:r>
            <a:r>
              <a:rPr lang="en-US" altLang="zh-TW" sz="2800" b="1" u="sng" dirty="0">
                <a:latin typeface="Times New Roman" panose="02020603050405020304" pitchFamily="18" charset="0"/>
                <a:cs typeface="Times New Roman" panose="02020603050405020304" pitchFamily="18" charset="0"/>
              </a:rPr>
              <a:t>ECC Report 210</a:t>
            </a:r>
            <a:r>
              <a:rPr lang="en-US" altLang="zh-TW" sz="2800" dirty="0">
                <a:latin typeface="Times New Roman" panose="02020603050405020304" pitchFamily="18" charset="0"/>
                <a:cs typeface="Times New Roman" panose="02020603050405020304" pitchFamily="18" charset="0"/>
              </a:rPr>
              <a:t> </a:t>
            </a:r>
            <a:r>
              <a:rPr lang="en-US" altLang="zh-TW" sz="2800" dirty="0" smtClean="0">
                <a:latin typeface="Times New Roman" panose="02020603050405020304" pitchFamily="18" charset="0"/>
                <a:cs typeface="Times New Roman" panose="02020603050405020304" pitchFamily="18" charset="0"/>
              </a:rPr>
              <a:t>on Compatibility/sharing </a:t>
            </a:r>
            <a:r>
              <a:rPr lang="en-US" altLang="zh-TW" sz="2800" dirty="0">
                <a:latin typeface="Times New Roman" panose="02020603050405020304" pitchFamily="18" charset="0"/>
                <a:cs typeface="Times New Roman" panose="02020603050405020304" pitchFamily="18" charset="0"/>
              </a:rPr>
              <a:t>studies related to Broadband Direct-Air-to-Ground Communications (DA2GC) in the frequency bands </a:t>
            </a:r>
            <a:r>
              <a:rPr lang="en-US" altLang="zh-TW" sz="2800" b="1" u="sng" dirty="0">
                <a:latin typeface="Times New Roman" panose="02020603050405020304" pitchFamily="18" charset="0"/>
                <a:cs typeface="Times New Roman" panose="02020603050405020304" pitchFamily="18" charset="0"/>
              </a:rPr>
              <a:t>5855-5875 MHz</a:t>
            </a:r>
            <a:r>
              <a:rPr lang="en-US" altLang="zh-TW" sz="2800" dirty="0">
                <a:latin typeface="Times New Roman" panose="02020603050405020304" pitchFamily="18" charset="0"/>
                <a:cs typeface="Times New Roman" panose="02020603050405020304" pitchFamily="18" charset="0"/>
              </a:rPr>
              <a:t>, </a:t>
            </a:r>
            <a:r>
              <a:rPr lang="en-US" altLang="zh-TW" sz="2800" b="1" u="sng" dirty="0">
                <a:latin typeface="Times New Roman" panose="02020603050405020304" pitchFamily="18" charset="0"/>
                <a:cs typeface="Times New Roman" panose="02020603050405020304" pitchFamily="18" charset="0"/>
              </a:rPr>
              <a:t>2400-2483.5 MHz</a:t>
            </a:r>
            <a:r>
              <a:rPr lang="en-US" altLang="zh-TW" sz="2800" dirty="0">
                <a:latin typeface="Times New Roman" panose="02020603050405020304" pitchFamily="18" charset="0"/>
                <a:cs typeface="Times New Roman" panose="02020603050405020304" pitchFamily="18" charset="0"/>
              </a:rPr>
              <a:t> and </a:t>
            </a:r>
            <a:r>
              <a:rPr lang="en-US" altLang="zh-TW" sz="2800" b="1" u="sng" dirty="0">
                <a:latin typeface="Times New Roman" panose="02020603050405020304" pitchFamily="18" charset="0"/>
                <a:cs typeface="Times New Roman" panose="02020603050405020304" pitchFamily="18" charset="0"/>
              </a:rPr>
              <a:t>3400-3600 MHz</a:t>
            </a:r>
            <a:r>
              <a:rPr lang="en-US" altLang="zh-TW" sz="2800" dirty="0">
                <a:latin typeface="Times New Roman" panose="02020603050405020304" pitchFamily="18" charset="0"/>
                <a:cs typeface="Times New Roman" panose="02020603050405020304" pitchFamily="18" charset="0"/>
              </a:rPr>
              <a:t> </a:t>
            </a:r>
            <a:r>
              <a:rPr lang="en-US" altLang="zh-TW" sz="2800" dirty="0" smtClean="0">
                <a:latin typeface="Times New Roman" panose="02020603050405020304" pitchFamily="18" charset="0"/>
                <a:cs typeface="Times New Roman" panose="02020603050405020304" pitchFamily="18" charset="0"/>
              </a:rPr>
              <a:t>was </a:t>
            </a:r>
            <a:r>
              <a:rPr lang="en-US" altLang="zh-TW" sz="2800" dirty="0">
                <a:latin typeface="Times New Roman" panose="02020603050405020304" pitchFamily="18" charset="0"/>
                <a:cs typeface="Times New Roman" panose="02020603050405020304" pitchFamily="18" charset="0"/>
              </a:rPr>
              <a:t>developed.</a:t>
            </a:r>
            <a:endParaRPr lang="zh-TW" altLang="en-US" sz="2800" dirty="0">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5</a:t>
            </a:fld>
            <a:endParaRPr lang="zh-TW" altLang="en-US"/>
          </a:p>
        </p:txBody>
      </p:sp>
    </p:spTree>
    <p:extLst>
      <p:ext uri="{BB962C8B-B14F-4D97-AF65-F5344CB8AC3E}">
        <p14:creationId xmlns:p14="http://schemas.microsoft.com/office/powerpoint/2010/main" val="329676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sz="3600" dirty="0">
                <a:solidFill>
                  <a:schemeClr val="tx1"/>
                </a:solidFill>
                <a:latin typeface="Times New Roman" panose="02020603050405020304" pitchFamily="18" charset="0"/>
                <a:cs typeface="Times New Roman" panose="02020603050405020304" pitchFamily="18" charset="0"/>
              </a:rPr>
              <a:t>Broadband Direct Air To Ground Communications</a:t>
            </a:r>
            <a:endParaRPr lang="zh-TW" altLang="en-US" sz="3600" dirty="0"/>
          </a:p>
        </p:txBody>
      </p:sp>
      <p:sp>
        <p:nvSpPr>
          <p:cNvPr id="3" name="內容版面配置區 2"/>
          <p:cNvSpPr>
            <a:spLocks noGrp="1"/>
          </p:cNvSpPr>
          <p:nvPr>
            <p:ph idx="1"/>
          </p:nvPr>
        </p:nvSpPr>
        <p:spPr>
          <a:xfrm>
            <a:off x="1" y="954505"/>
            <a:ext cx="12135852" cy="5654841"/>
          </a:xfrm>
        </p:spPr>
        <p:txBody>
          <a:bodyPr/>
          <a:lstStyle/>
          <a:p>
            <a:r>
              <a:rPr lang="en-US" altLang="zh-TW" sz="2800" dirty="0">
                <a:latin typeface="Times New Roman" panose="02020603050405020304" pitchFamily="18" charset="0"/>
                <a:cs typeface="Times New Roman" panose="02020603050405020304" pitchFamily="18" charset="0"/>
              </a:rPr>
              <a:t>The outcome of the evaluation of other frequency bands below 6 GHz, which were considered as less suitable than the unpaired 2 GHz bands or than the band 5855-5875 MHz, is also provided in ECC Report </a:t>
            </a:r>
            <a:r>
              <a:rPr lang="en-US" altLang="zh-TW" sz="2800" dirty="0" smtClean="0">
                <a:latin typeface="Times New Roman" panose="02020603050405020304" pitchFamily="18" charset="0"/>
                <a:cs typeface="Times New Roman" panose="02020603050405020304" pitchFamily="18" charset="0"/>
              </a:rPr>
              <a:t>214. </a:t>
            </a:r>
            <a:r>
              <a:rPr lang="en-US" altLang="zh-TW" sz="2800" dirty="0">
                <a:latin typeface="Times New Roman" panose="02020603050405020304" pitchFamily="18" charset="0"/>
                <a:cs typeface="Times New Roman" panose="02020603050405020304" pitchFamily="18" charset="0"/>
              </a:rPr>
              <a:t>In addition, ECC Report 214 </a:t>
            </a:r>
            <a:r>
              <a:rPr lang="en-US" altLang="zh-TW" sz="2800" dirty="0" smtClean="0">
                <a:latin typeface="Times New Roman" panose="02020603050405020304" pitchFamily="18" charset="0"/>
                <a:cs typeface="Times New Roman" panose="02020603050405020304" pitchFamily="18" charset="0"/>
              </a:rPr>
              <a:t>also </a:t>
            </a:r>
            <a:r>
              <a:rPr lang="en-US" altLang="zh-TW" sz="2800" dirty="0">
                <a:latin typeface="Times New Roman" panose="02020603050405020304" pitchFamily="18" charset="0"/>
                <a:cs typeface="Times New Roman" panose="02020603050405020304" pitchFamily="18" charset="0"/>
              </a:rPr>
              <a:t>came to the conclusion that a short term solution for Broadband DA2GC (by end of 2017) could not be </a:t>
            </a:r>
            <a:r>
              <a:rPr lang="en-US" altLang="zh-TW" sz="2800" dirty="0" err="1">
                <a:latin typeface="Times New Roman" panose="02020603050405020304" pitchFamily="18" charset="0"/>
                <a:cs typeface="Times New Roman" panose="02020603050405020304" pitchFamily="18" charset="0"/>
              </a:rPr>
              <a:t>realised</a:t>
            </a:r>
            <a:r>
              <a:rPr lang="en-US" altLang="zh-TW" sz="2800" dirty="0">
                <a:latin typeface="Times New Roman" panose="02020603050405020304" pitchFamily="18" charset="0"/>
                <a:cs typeface="Times New Roman" panose="02020603050405020304" pitchFamily="18" charset="0"/>
              </a:rPr>
              <a:t> in a frequency band above </a:t>
            </a:r>
            <a:r>
              <a:rPr lang="en-US" altLang="zh-TW" sz="2800" dirty="0" smtClean="0">
                <a:latin typeface="Times New Roman" panose="02020603050405020304" pitchFamily="18" charset="0"/>
                <a:cs typeface="Times New Roman" panose="02020603050405020304" pitchFamily="18" charset="0"/>
              </a:rPr>
              <a:t>6 GHz.</a:t>
            </a:r>
          </a:p>
          <a:p>
            <a:r>
              <a:rPr lang="en-US" altLang="zh-TW" sz="2800" dirty="0">
                <a:latin typeface="Times New Roman" panose="02020603050405020304" pitchFamily="18" charset="0"/>
                <a:cs typeface="Times New Roman" panose="02020603050405020304" pitchFamily="18" charset="0"/>
              </a:rPr>
              <a:t>Based on the calculations, which have been carried out and accepted within ECC, paired spectrum of up to </a:t>
            </a:r>
            <a:r>
              <a:rPr lang="en-US" altLang="zh-TW" sz="2800" b="1" u="sng" dirty="0">
                <a:latin typeface="Times New Roman" panose="02020603050405020304" pitchFamily="18" charset="0"/>
                <a:cs typeface="Times New Roman" panose="02020603050405020304" pitchFamily="18" charset="0"/>
              </a:rPr>
              <a:t>2x10 MHz for FDD operation</a:t>
            </a:r>
            <a:r>
              <a:rPr lang="en-US" altLang="zh-TW" sz="2800" dirty="0">
                <a:latin typeface="Times New Roman" panose="02020603050405020304" pitchFamily="18" charset="0"/>
                <a:cs typeface="Times New Roman" panose="02020603050405020304" pitchFamily="18" charset="0"/>
              </a:rPr>
              <a:t> or </a:t>
            </a:r>
            <a:r>
              <a:rPr lang="en-US" altLang="zh-TW" sz="2800" b="1" u="sng" dirty="0">
                <a:latin typeface="Times New Roman" panose="02020603050405020304" pitchFamily="18" charset="0"/>
                <a:cs typeface="Times New Roman" panose="02020603050405020304" pitchFamily="18" charset="0"/>
              </a:rPr>
              <a:t>20 MHz for TDD operation</a:t>
            </a:r>
            <a:r>
              <a:rPr lang="en-US" altLang="zh-TW" sz="2800" dirty="0">
                <a:latin typeface="Times New Roman" panose="02020603050405020304" pitchFamily="18" charset="0"/>
                <a:cs typeface="Times New Roman" panose="02020603050405020304" pitchFamily="18" charset="0"/>
              </a:rPr>
              <a:t> is agreed to be necessary to cope with short- to medium-term demand. The amount of spectrum released could be done on a step-by-step process, e.g. by allocating the spectrum in smaller blocks on a national basis. This could be a methodology for facilitating a time plan for a common European </a:t>
            </a:r>
            <a:r>
              <a:rPr lang="en-US" altLang="zh-TW" sz="2800" dirty="0" err="1">
                <a:latin typeface="Times New Roman" panose="02020603050405020304" pitchFamily="18" charset="0"/>
                <a:cs typeface="Times New Roman" panose="02020603050405020304" pitchFamily="18" charset="0"/>
              </a:rPr>
              <a:t>harmonisation</a:t>
            </a:r>
            <a:r>
              <a:rPr lang="en-US" altLang="zh-TW" sz="2800" dirty="0">
                <a:latin typeface="Times New Roman" panose="02020603050405020304" pitchFamily="18" charset="0"/>
                <a:cs typeface="Times New Roman" panose="02020603050405020304" pitchFamily="18" charset="0"/>
              </a:rPr>
              <a:t>.</a:t>
            </a:r>
            <a:endParaRPr lang="zh-TW" altLang="en-US" sz="2800" dirty="0">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6</a:t>
            </a:fld>
            <a:endParaRPr lang="zh-TW" altLang="en-US"/>
          </a:p>
        </p:txBody>
      </p:sp>
    </p:spTree>
    <p:extLst>
      <p:ext uri="{BB962C8B-B14F-4D97-AF65-F5344CB8AC3E}">
        <p14:creationId xmlns:p14="http://schemas.microsoft.com/office/powerpoint/2010/main" val="4187950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solidFill>
                  <a:schemeClr val="tx1"/>
                </a:solidFill>
                <a:latin typeface="Times New Roman" panose="02020603050405020304" pitchFamily="18" charset="0"/>
                <a:cs typeface="Times New Roman" panose="02020603050405020304" pitchFamily="18" charset="0"/>
              </a:rPr>
              <a:t>DA2GCS </a:t>
            </a:r>
            <a:r>
              <a:rPr lang="en-US" altLang="zh-TW" dirty="0" smtClean="0">
                <a:solidFill>
                  <a:schemeClr val="tx1"/>
                </a:solidFill>
                <a:latin typeface="Times New Roman" panose="02020603050405020304" pitchFamily="18" charset="0"/>
                <a:cs typeface="Times New Roman" panose="02020603050405020304" pitchFamily="18" charset="0"/>
              </a:rPr>
              <a:t>(2x10 </a:t>
            </a:r>
            <a:r>
              <a:rPr lang="en-US" altLang="zh-TW" dirty="0">
                <a:solidFill>
                  <a:schemeClr val="tx1"/>
                </a:solidFill>
                <a:latin typeface="Times New Roman" panose="02020603050405020304" pitchFamily="18" charset="0"/>
                <a:cs typeface="Times New Roman" panose="02020603050405020304" pitchFamily="18" charset="0"/>
              </a:rPr>
              <a:t>MHz for FDD </a:t>
            </a:r>
            <a:r>
              <a:rPr lang="en-US" altLang="zh-TW" dirty="0" smtClean="0">
                <a:solidFill>
                  <a:schemeClr val="tx1"/>
                </a:solidFill>
                <a:latin typeface="Times New Roman" panose="02020603050405020304" pitchFamily="18" charset="0"/>
                <a:cs typeface="Times New Roman" panose="02020603050405020304" pitchFamily="18" charset="0"/>
              </a:rPr>
              <a:t>operation)</a:t>
            </a:r>
            <a:endParaRPr lang="zh-TW" altLang="en-US" dirty="0">
              <a:solidFill>
                <a:schemeClr val="tx1"/>
              </a:solidFill>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fld id="{30A0CEA1-B0F3-4F5F-9DE1-C05A4CBC7ADB}" type="slidenum">
              <a:rPr lang="zh-TW" altLang="en-US" smtClean="0"/>
              <a:t>7</a:t>
            </a:fld>
            <a:endParaRPr lang="zh-TW" altLang="en-US"/>
          </a:p>
        </p:txBody>
      </p:sp>
      <p:pic>
        <p:nvPicPr>
          <p:cNvPr id="6" name="內容版面配置區 4"/>
          <p:cNvPicPr>
            <a:picLocks noChangeAspect="1"/>
          </p:cNvPicPr>
          <p:nvPr/>
        </p:nvPicPr>
        <p:blipFill>
          <a:blip r:embed="rId2"/>
          <a:stretch>
            <a:fillRect/>
          </a:stretch>
        </p:blipFill>
        <p:spPr bwMode="auto">
          <a:xfrm>
            <a:off x="3997775" y="3662828"/>
            <a:ext cx="6801936" cy="2860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內容版面配置區 4"/>
          <p:cNvPicPr>
            <a:picLocks noGrp="1" noChangeAspect="1"/>
          </p:cNvPicPr>
          <p:nvPr>
            <p:ph idx="1"/>
          </p:nvPr>
        </p:nvPicPr>
        <p:blipFill>
          <a:blip r:embed="rId3"/>
          <a:stretch>
            <a:fillRect/>
          </a:stretch>
        </p:blipFill>
        <p:spPr>
          <a:xfrm>
            <a:off x="3997775" y="924411"/>
            <a:ext cx="6801936" cy="2620894"/>
          </a:xfrm>
          <a:prstGeom prst="rect">
            <a:avLst/>
          </a:prstGeom>
        </p:spPr>
      </p:pic>
      <p:sp>
        <p:nvSpPr>
          <p:cNvPr id="7" name="矩形 6"/>
          <p:cNvSpPr/>
          <p:nvPr/>
        </p:nvSpPr>
        <p:spPr>
          <a:xfrm>
            <a:off x="785579" y="4616087"/>
            <a:ext cx="2377581" cy="954107"/>
          </a:xfrm>
          <a:prstGeom prst="rect">
            <a:avLst/>
          </a:prstGeom>
        </p:spPr>
        <p:txBody>
          <a:bodyPr wrap="square">
            <a:spAutoFit/>
          </a:bodyPr>
          <a:lstStyle/>
          <a:p>
            <a:r>
              <a:rPr lang="en-US" altLang="zh-TW" sz="2800" b="1" dirty="0" smtClean="0">
                <a:latin typeface="Times New Roman" panose="02020603050405020304" pitchFamily="18" charset="0"/>
                <a:cs typeface="Times New Roman" panose="02020603050405020304" pitchFamily="18" charset="0"/>
              </a:rPr>
              <a:t>Upper </a:t>
            </a:r>
            <a:r>
              <a:rPr lang="en-US" altLang="zh-TW" sz="2800" b="1" dirty="0">
                <a:latin typeface="Times New Roman" panose="02020603050405020304" pitchFamily="18" charset="0"/>
                <a:cs typeface="Times New Roman" panose="02020603050405020304" pitchFamily="18" charset="0"/>
              </a:rPr>
              <a:t>Band</a:t>
            </a:r>
          </a:p>
          <a:p>
            <a:r>
              <a:rPr lang="en-US" altLang="zh-TW" sz="2800" b="1" dirty="0" smtClean="0">
                <a:latin typeface="Times New Roman" panose="02020603050405020304" pitchFamily="18" charset="0"/>
                <a:cs typeface="Times New Roman" panose="02020603050405020304" pitchFamily="18" charset="0"/>
              </a:rPr>
              <a:t>Reverse Link</a:t>
            </a:r>
            <a:endParaRPr lang="zh-TW" altLang="en-US" sz="2800" b="1" dirty="0"/>
          </a:p>
        </p:txBody>
      </p:sp>
      <p:sp>
        <p:nvSpPr>
          <p:cNvPr id="8" name="矩形 7"/>
          <p:cNvSpPr/>
          <p:nvPr/>
        </p:nvSpPr>
        <p:spPr>
          <a:xfrm>
            <a:off x="785579" y="1757804"/>
            <a:ext cx="2377581" cy="954107"/>
          </a:xfrm>
          <a:prstGeom prst="rect">
            <a:avLst/>
          </a:prstGeom>
        </p:spPr>
        <p:txBody>
          <a:bodyPr wrap="square">
            <a:spAutoFit/>
          </a:bodyPr>
          <a:lstStyle/>
          <a:p>
            <a:r>
              <a:rPr lang="en-US" altLang="zh-TW" sz="2800" b="1" dirty="0">
                <a:latin typeface="Times New Roman" panose="02020603050405020304" pitchFamily="18" charset="0"/>
                <a:cs typeface="Times New Roman" panose="02020603050405020304" pitchFamily="18" charset="0"/>
              </a:rPr>
              <a:t>Lower Band</a:t>
            </a:r>
          </a:p>
          <a:p>
            <a:r>
              <a:rPr lang="en-US" altLang="zh-TW" sz="2800" b="1" dirty="0">
                <a:latin typeface="Times New Roman" panose="02020603050405020304" pitchFamily="18" charset="0"/>
                <a:cs typeface="Times New Roman" panose="02020603050405020304" pitchFamily="18" charset="0"/>
              </a:rPr>
              <a:t>Forward Link</a:t>
            </a:r>
            <a:endParaRPr lang="zh-TW" alt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8807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solidFill>
                  <a:schemeClr val="tx1"/>
                </a:solidFill>
                <a:latin typeface="Times New Roman" panose="02020603050405020304" pitchFamily="18" charset="0"/>
                <a:cs typeface="Times New Roman" panose="02020603050405020304" pitchFamily="18" charset="0"/>
              </a:rPr>
              <a:t>DA2GCS </a:t>
            </a:r>
            <a:r>
              <a:rPr lang="en-US" altLang="zh-TW" dirty="0" smtClean="0">
                <a:solidFill>
                  <a:schemeClr val="tx1"/>
                </a:solidFill>
                <a:latin typeface="Times New Roman" panose="02020603050405020304" pitchFamily="18" charset="0"/>
                <a:cs typeface="Times New Roman" panose="02020603050405020304" pitchFamily="18" charset="0"/>
              </a:rPr>
              <a:t>(20 </a:t>
            </a:r>
            <a:r>
              <a:rPr lang="en-US" altLang="zh-TW" dirty="0">
                <a:solidFill>
                  <a:schemeClr val="tx1"/>
                </a:solidFill>
                <a:latin typeface="Times New Roman" panose="02020603050405020304" pitchFamily="18" charset="0"/>
                <a:cs typeface="Times New Roman" panose="02020603050405020304" pitchFamily="18" charset="0"/>
              </a:rPr>
              <a:t>MHz for TDD </a:t>
            </a:r>
            <a:r>
              <a:rPr lang="en-US" altLang="zh-TW" dirty="0" smtClean="0">
                <a:solidFill>
                  <a:schemeClr val="tx1"/>
                </a:solidFill>
                <a:latin typeface="Times New Roman" panose="02020603050405020304" pitchFamily="18" charset="0"/>
                <a:cs typeface="Times New Roman" panose="02020603050405020304" pitchFamily="18" charset="0"/>
              </a:rPr>
              <a:t>operation)</a:t>
            </a:r>
            <a:endParaRPr lang="zh-TW" altLang="en-US" dirty="0">
              <a:solidFill>
                <a:schemeClr val="tx1"/>
              </a:solidFill>
              <a:latin typeface="Times New Roman" panose="02020603050405020304" pitchFamily="18" charset="0"/>
              <a:cs typeface="Times New Roman" panose="02020603050405020304" pitchFamily="18" charset="0"/>
            </a:endParaRPr>
          </a:p>
        </p:txBody>
      </p:sp>
      <p:pic>
        <p:nvPicPr>
          <p:cNvPr id="5" name="內容版面配置區 4"/>
          <p:cNvPicPr>
            <a:picLocks noGrp="1" noChangeAspect="1"/>
          </p:cNvPicPr>
          <p:nvPr>
            <p:ph idx="1"/>
          </p:nvPr>
        </p:nvPicPr>
        <p:blipFill>
          <a:blip r:embed="rId2"/>
          <a:stretch>
            <a:fillRect/>
          </a:stretch>
        </p:blipFill>
        <p:spPr>
          <a:xfrm>
            <a:off x="609600" y="1795759"/>
            <a:ext cx="10972800" cy="4210710"/>
          </a:xfrm>
          <a:prstGeom prst="rect">
            <a:avLst/>
          </a:prstGeom>
        </p:spPr>
      </p:pic>
      <p:sp>
        <p:nvSpPr>
          <p:cNvPr id="4" name="投影片編號版面配置區 3"/>
          <p:cNvSpPr>
            <a:spLocks noGrp="1"/>
          </p:cNvSpPr>
          <p:nvPr>
            <p:ph type="sldNum" sz="quarter" idx="12"/>
          </p:nvPr>
        </p:nvSpPr>
        <p:spPr/>
        <p:txBody>
          <a:bodyPr/>
          <a:lstStyle/>
          <a:p>
            <a:fld id="{30A0CEA1-B0F3-4F5F-9DE1-C05A4CBC7ADB}" type="slidenum">
              <a:rPr lang="zh-TW" altLang="en-US" smtClean="0"/>
              <a:t>8</a:t>
            </a:fld>
            <a:endParaRPr lang="zh-TW" altLang="en-US"/>
          </a:p>
        </p:txBody>
      </p:sp>
      <p:sp>
        <p:nvSpPr>
          <p:cNvPr id="6" name="矩形 5"/>
          <p:cNvSpPr/>
          <p:nvPr/>
        </p:nvSpPr>
        <p:spPr>
          <a:xfrm>
            <a:off x="5009837" y="1099439"/>
            <a:ext cx="2172326" cy="523220"/>
          </a:xfrm>
          <a:prstGeom prst="rect">
            <a:avLst/>
          </a:prstGeom>
        </p:spPr>
        <p:txBody>
          <a:bodyPr wrap="none">
            <a:spAutoFit/>
          </a:bodyPr>
          <a:lstStyle/>
          <a:p>
            <a:r>
              <a:rPr lang="en-US" altLang="zh-TW" sz="2800" b="1" dirty="0" smtClean="0">
                <a:latin typeface="Times New Roman" panose="02020603050405020304" pitchFamily="18" charset="0"/>
                <a:cs typeface="Times New Roman" panose="02020603050405020304" pitchFamily="18" charset="0"/>
              </a:rPr>
              <a:t>Lower </a:t>
            </a:r>
            <a:r>
              <a:rPr lang="en-US" altLang="zh-TW" sz="2800" b="1" dirty="0">
                <a:latin typeface="Times New Roman" panose="02020603050405020304" pitchFamily="18" charset="0"/>
                <a:cs typeface="Times New Roman" panose="02020603050405020304" pitchFamily="18" charset="0"/>
              </a:rPr>
              <a:t>B</a:t>
            </a:r>
            <a:r>
              <a:rPr lang="en-US" altLang="zh-TW" sz="2800" b="1" dirty="0" smtClean="0">
                <a:latin typeface="Times New Roman" panose="02020603050405020304" pitchFamily="18" charset="0"/>
                <a:cs typeface="Times New Roman" panose="02020603050405020304" pitchFamily="18" charset="0"/>
              </a:rPr>
              <a:t>and </a:t>
            </a:r>
            <a:endParaRPr lang="zh-TW" alt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3352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solidFill>
                  <a:schemeClr val="tx1"/>
                </a:solidFill>
                <a:latin typeface="Times New Roman" panose="02020603050405020304" pitchFamily="18" charset="0"/>
                <a:cs typeface="Times New Roman" panose="02020603050405020304" pitchFamily="18" charset="0"/>
              </a:rPr>
              <a:t>Compatibility/sharing scenarios for </a:t>
            </a:r>
            <a:r>
              <a:rPr lang="en-US" altLang="zh-TW" dirty="0" smtClean="0">
                <a:solidFill>
                  <a:schemeClr val="tx1"/>
                </a:solidFill>
                <a:latin typeface="Times New Roman" panose="02020603050405020304" pitchFamily="18" charset="0"/>
                <a:cs typeface="Times New Roman" panose="02020603050405020304" pitchFamily="18" charset="0"/>
              </a:rPr>
              <a:t>DA2GC</a:t>
            </a:r>
            <a:endParaRPr lang="zh-TW" altLang="en-US" dirty="0">
              <a:solidFill>
                <a:schemeClr val="tx1"/>
              </a:solidFill>
              <a:latin typeface="Times New Roman" panose="02020603050405020304" pitchFamily="18" charset="0"/>
              <a:cs typeface="Times New Roman" panose="02020603050405020304" pitchFamily="18" charset="0"/>
            </a:endParaRPr>
          </a:p>
        </p:txBody>
      </p:sp>
      <p:sp>
        <p:nvSpPr>
          <p:cNvPr id="3" name="內容版面配置區 2"/>
          <p:cNvSpPr>
            <a:spLocks noGrp="1"/>
          </p:cNvSpPr>
          <p:nvPr>
            <p:ph idx="1"/>
          </p:nvPr>
        </p:nvSpPr>
        <p:spPr>
          <a:xfrm>
            <a:off x="248653" y="938464"/>
            <a:ext cx="11670632" cy="5582651"/>
          </a:xfrm>
        </p:spPr>
        <p:txBody>
          <a:bodyPr/>
          <a:lstStyle/>
          <a:p>
            <a:r>
              <a:rPr lang="en-US" altLang="zh-TW" sz="2800" dirty="0">
                <a:latin typeface="Times New Roman" panose="02020603050405020304" pitchFamily="18" charset="0"/>
                <a:cs typeface="Times New Roman" panose="02020603050405020304" pitchFamily="18" charset="0"/>
              </a:rPr>
              <a:t>A number of different compatibility/sharing scenarios with other radio services/applications were considered for the implementation of Broadband DA2GC within the </a:t>
            </a:r>
            <a:r>
              <a:rPr lang="en-US" altLang="zh-TW" sz="2800" b="1" u="sng" dirty="0">
                <a:latin typeface="Times New Roman" panose="02020603050405020304" pitchFamily="18" charset="0"/>
                <a:cs typeface="Times New Roman" panose="02020603050405020304" pitchFamily="18" charset="0"/>
              </a:rPr>
              <a:t>2 GHz unpaired bands</a:t>
            </a:r>
            <a:r>
              <a:rPr lang="en-US" altLang="zh-TW" sz="2800" dirty="0">
                <a:latin typeface="Times New Roman" panose="02020603050405020304" pitchFamily="18" charset="0"/>
                <a:cs typeface="Times New Roman" panose="02020603050405020304" pitchFamily="18" charset="0"/>
              </a:rPr>
              <a:t>. In addition, the possibility to put the </a:t>
            </a:r>
            <a:r>
              <a:rPr lang="en-US" altLang="zh-TW" sz="2800" b="1" u="sng" dirty="0">
                <a:latin typeface="Times New Roman" panose="02020603050405020304" pitchFamily="18" charset="0"/>
                <a:cs typeface="Times New Roman" panose="02020603050405020304" pitchFamily="18" charset="0"/>
              </a:rPr>
              <a:t>DA2GC FL</a:t>
            </a:r>
            <a:r>
              <a:rPr lang="en-US" altLang="zh-TW" sz="2800" dirty="0">
                <a:latin typeface="Times New Roman" panose="02020603050405020304" pitchFamily="18" charset="0"/>
                <a:cs typeface="Times New Roman" panose="02020603050405020304" pitchFamily="18" charset="0"/>
              </a:rPr>
              <a:t> as well as the </a:t>
            </a:r>
            <a:r>
              <a:rPr lang="en-US" altLang="zh-TW" sz="2800" b="1" u="sng" dirty="0">
                <a:latin typeface="Times New Roman" panose="02020603050405020304" pitchFamily="18" charset="0"/>
                <a:cs typeface="Times New Roman" panose="02020603050405020304" pitchFamily="18" charset="0"/>
              </a:rPr>
              <a:t>DA2GC RL</a:t>
            </a:r>
            <a:r>
              <a:rPr lang="en-US" altLang="zh-TW" sz="2800" dirty="0">
                <a:latin typeface="Times New Roman" panose="02020603050405020304" pitchFamily="18" charset="0"/>
                <a:cs typeface="Times New Roman" panose="02020603050405020304" pitchFamily="18" charset="0"/>
              </a:rPr>
              <a:t> within either band was also subject for the studies</a:t>
            </a:r>
            <a:r>
              <a:rPr lang="en-US" altLang="zh-TW" sz="2800" dirty="0" smtClean="0">
                <a:latin typeface="Times New Roman" panose="02020603050405020304" pitchFamily="18" charset="0"/>
                <a:cs typeface="Times New Roman" panose="02020603050405020304" pitchFamily="18" charset="0"/>
              </a:rPr>
              <a:t>.</a:t>
            </a:r>
          </a:p>
          <a:p>
            <a:r>
              <a:rPr lang="en-US" altLang="zh-TW" sz="2800" dirty="0">
                <a:latin typeface="Times New Roman" panose="02020603050405020304" pitchFamily="18" charset="0"/>
                <a:cs typeface="Times New Roman" panose="02020603050405020304" pitchFamily="18" charset="0"/>
              </a:rPr>
              <a:t>The following three options were considered as the preferred ones as a result of the compatibility studies between Broadband DA2GC and existing services adjacent to the unpaired 2 GHz bands:</a:t>
            </a:r>
          </a:p>
          <a:p>
            <a:pPr lvl="1"/>
            <a:r>
              <a:rPr lang="en-US" altLang="zh-TW" sz="2400" dirty="0" smtClean="0">
                <a:latin typeface="Times New Roman" panose="02020603050405020304" pitchFamily="18" charset="0"/>
                <a:cs typeface="Times New Roman" panose="02020603050405020304" pitchFamily="18" charset="0"/>
              </a:rPr>
              <a:t>For </a:t>
            </a:r>
            <a:r>
              <a:rPr lang="en-US" altLang="zh-TW" sz="2400" dirty="0">
                <a:latin typeface="Times New Roman" panose="02020603050405020304" pitchFamily="18" charset="0"/>
                <a:cs typeface="Times New Roman" panose="02020603050405020304" pitchFamily="18" charset="0"/>
              </a:rPr>
              <a:t>an </a:t>
            </a:r>
            <a:r>
              <a:rPr lang="en-US" altLang="zh-TW" sz="2400" b="1" u="sng" dirty="0">
                <a:latin typeface="Times New Roman" panose="02020603050405020304" pitchFamily="18" charset="0"/>
                <a:cs typeface="Times New Roman" panose="02020603050405020304" pitchFamily="18" charset="0"/>
              </a:rPr>
              <a:t>FDD system</a:t>
            </a:r>
            <a:r>
              <a:rPr lang="en-US" altLang="zh-TW" sz="2400" dirty="0">
                <a:latin typeface="Times New Roman" panose="02020603050405020304" pitchFamily="18" charset="0"/>
                <a:cs typeface="Times New Roman" panose="02020603050405020304" pitchFamily="18" charset="0"/>
              </a:rPr>
              <a:t> according to </a:t>
            </a:r>
            <a:r>
              <a:rPr lang="en-US" altLang="zh-TW" sz="2400" b="1" u="sng" dirty="0">
                <a:latin typeface="Times New Roman" panose="02020603050405020304" pitchFamily="18" charset="0"/>
                <a:cs typeface="Times New Roman" panose="02020603050405020304" pitchFamily="18" charset="0"/>
              </a:rPr>
              <a:t>ETSI TR 103 </a:t>
            </a:r>
            <a:r>
              <a:rPr lang="en-US" altLang="zh-TW" sz="2400" b="1" u="sng" dirty="0" smtClean="0">
                <a:latin typeface="Times New Roman" panose="02020603050405020304" pitchFamily="18" charset="0"/>
                <a:cs typeface="Times New Roman" panose="02020603050405020304" pitchFamily="18" charset="0"/>
              </a:rPr>
              <a:t>054</a:t>
            </a:r>
            <a:r>
              <a:rPr lang="en-US" altLang="zh-TW" sz="2400" dirty="0" smtClean="0">
                <a:latin typeface="Times New Roman" panose="02020603050405020304" pitchFamily="18" charset="0"/>
                <a:cs typeface="Times New Roman" panose="02020603050405020304" pitchFamily="18" charset="0"/>
              </a:rPr>
              <a:t>, </a:t>
            </a:r>
            <a:r>
              <a:rPr lang="en-US" altLang="zh-TW" sz="2400" dirty="0">
                <a:latin typeface="Times New Roman" panose="02020603050405020304" pitchFamily="18" charset="0"/>
                <a:cs typeface="Times New Roman" panose="02020603050405020304" pitchFamily="18" charset="0"/>
              </a:rPr>
              <a:t>frequency bands: </a:t>
            </a:r>
            <a:r>
              <a:rPr lang="en-US" altLang="zh-TW" sz="2400" b="1" u="sng" dirty="0">
                <a:latin typeface="Times New Roman" panose="02020603050405020304" pitchFamily="18" charset="0"/>
                <a:cs typeface="Times New Roman" panose="02020603050405020304" pitchFamily="18" charset="0"/>
              </a:rPr>
              <a:t>1900-1910 MHz (FL)</a:t>
            </a:r>
            <a:r>
              <a:rPr lang="en-US" altLang="zh-TW" sz="2400" dirty="0">
                <a:latin typeface="Times New Roman" panose="02020603050405020304" pitchFamily="18" charset="0"/>
                <a:cs typeface="Times New Roman" panose="02020603050405020304" pitchFamily="18" charset="0"/>
              </a:rPr>
              <a:t> and </a:t>
            </a:r>
            <a:r>
              <a:rPr lang="en-US" altLang="zh-TW" sz="2400" b="1" u="sng" dirty="0">
                <a:latin typeface="Times New Roman" panose="02020603050405020304" pitchFamily="18" charset="0"/>
                <a:cs typeface="Times New Roman" panose="02020603050405020304" pitchFamily="18" charset="0"/>
              </a:rPr>
              <a:t>2010-2020 MHz (</a:t>
            </a:r>
            <a:r>
              <a:rPr lang="en-US" altLang="zh-TW" sz="2400" b="1" u="sng" dirty="0" smtClean="0">
                <a:latin typeface="Times New Roman" panose="02020603050405020304" pitchFamily="18" charset="0"/>
                <a:cs typeface="Times New Roman" panose="02020603050405020304" pitchFamily="18" charset="0"/>
              </a:rPr>
              <a:t>RL)</a:t>
            </a:r>
            <a:r>
              <a:rPr lang="en-US" altLang="zh-TW" sz="2400" dirty="0" smtClean="0">
                <a:latin typeface="Times New Roman" panose="02020603050405020304" pitchFamily="18" charset="0"/>
                <a:cs typeface="Times New Roman" panose="02020603050405020304" pitchFamily="18" charset="0"/>
              </a:rPr>
              <a:t>;</a:t>
            </a:r>
            <a:endParaRPr lang="en-US" altLang="zh-TW" sz="2400" dirty="0">
              <a:latin typeface="Times New Roman" panose="02020603050405020304" pitchFamily="18" charset="0"/>
              <a:cs typeface="Times New Roman" panose="02020603050405020304" pitchFamily="18" charset="0"/>
            </a:endParaRPr>
          </a:p>
          <a:p>
            <a:pPr lvl="1"/>
            <a:r>
              <a:rPr lang="en-US" altLang="zh-TW" sz="2400" dirty="0" smtClean="0">
                <a:latin typeface="Times New Roman" panose="02020603050405020304" pitchFamily="18" charset="0"/>
                <a:cs typeface="Times New Roman" panose="02020603050405020304" pitchFamily="18" charset="0"/>
              </a:rPr>
              <a:t>For </a:t>
            </a:r>
            <a:r>
              <a:rPr lang="en-US" altLang="zh-TW" sz="2400" dirty="0">
                <a:latin typeface="Times New Roman" panose="02020603050405020304" pitchFamily="18" charset="0"/>
                <a:cs typeface="Times New Roman" panose="02020603050405020304" pitchFamily="18" charset="0"/>
              </a:rPr>
              <a:t>a </a:t>
            </a:r>
            <a:r>
              <a:rPr lang="en-US" altLang="zh-TW" sz="2400" b="1" u="sng" dirty="0">
                <a:latin typeface="Times New Roman" panose="02020603050405020304" pitchFamily="18" charset="0"/>
                <a:cs typeface="Times New Roman" panose="02020603050405020304" pitchFamily="18" charset="0"/>
              </a:rPr>
              <a:t>TDD system</a:t>
            </a:r>
            <a:r>
              <a:rPr lang="en-US" altLang="zh-TW" sz="2400" dirty="0">
                <a:latin typeface="Times New Roman" panose="02020603050405020304" pitchFamily="18" charset="0"/>
                <a:cs typeface="Times New Roman" panose="02020603050405020304" pitchFamily="18" charset="0"/>
              </a:rPr>
              <a:t> according to </a:t>
            </a:r>
            <a:r>
              <a:rPr lang="en-US" altLang="zh-TW" sz="2400" b="1" u="sng" dirty="0">
                <a:latin typeface="Times New Roman" panose="02020603050405020304" pitchFamily="18" charset="0"/>
                <a:cs typeface="Times New Roman" panose="02020603050405020304" pitchFamily="18" charset="0"/>
              </a:rPr>
              <a:t>ETSI TR 101 </a:t>
            </a:r>
            <a:r>
              <a:rPr lang="en-US" altLang="zh-TW" sz="2400" b="1" u="sng" dirty="0" smtClean="0">
                <a:latin typeface="Times New Roman" panose="02020603050405020304" pitchFamily="18" charset="0"/>
                <a:cs typeface="Times New Roman" panose="02020603050405020304" pitchFamily="18" charset="0"/>
              </a:rPr>
              <a:t>599</a:t>
            </a:r>
            <a:r>
              <a:rPr lang="en-US" altLang="zh-TW" sz="2400" dirty="0" smtClean="0">
                <a:latin typeface="Times New Roman" panose="02020603050405020304" pitchFamily="18" charset="0"/>
                <a:cs typeface="Times New Roman" panose="02020603050405020304" pitchFamily="18" charset="0"/>
              </a:rPr>
              <a:t>, </a:t>
            </a:r>
            <a:r>
              <a:rPr lang="en-US" altLang="zh-TW" sz="2400" dirty="0">
                <a:latin typeface="Times New Roman" panose="02020603050405020304" pitchFamily="18" charset="0"/>
                <a:cs typeface="Times New Roman" panose="02020603050405020304" pitchFamily="18" charset="0"/>
              </a:rPr>
              <a:t>frequency band: </a:t>
            </a:r>
            <a:r>
              <a:rPr lang="en-US" altLang="zh-TW" sz="2400" b="1" u="sng" dirty="0">
                <a:latin typeface="Times New Roman" panose="02020603050405020304" pitchFamily="18" charset="0"/>
                <a:cs typeface="Times New Roman" panose="02020603050405020304" pitchFamily="18" charset="0"/>
              </a:rPr>
              <a:t>1900-1920 </a:t>
            </a:r>
            <a:r>
              <a:rPr lang="en-US" altLang="zh-TW" sz="2400" b="1" u="sng" dirty="0" smtClean="0">
                <a:latin typeface="Times New Roman" panose="02020603050405020304" pitchFamily="18" charset="0"/>
                <a:cs typeface="Times New Roman" panose="02020603050405020304" pitchFamily="18" charset="0"/>
              </a:rPr>
              <a:t>MHz</a:t>
            </a:r>
            <a:r>
              <a:rPr lang="en-US" altLang="zh-TW" sz="2400" dirty="0" smtClean="0">
                <a:latin typeface="Times New Roman" panose="02020603050405020304" pitchFamily="18" charset="0"/>
                <a:cs typeface="Times New Roman" panose="02020603050405020304" pitchFamily="18" charset="0"/>
              </a:rPr>
              <a:t>;</a:t>
            </a:r>
            <a:endParaRPr lang="en-US" altLang="zh-TW" sz="2400" dirty="0">
              <a:latin typeface="Times New Roman" panose="02020603050405020304" pitchFamily="18" charset="0"/>
              <a:cs typeface="Times New Roman" panose="02020603050405020304" pitchFamily="18" charset="0"/>
            </a:endParaRPr>
          </a:p>
          <a:p>
            <a:pPr lvl="1"/>
            <a:r>
              <a:rPr lang="en-US" altLang="zh-TW" sz="2400" dirty="0" smtClean="0">
                <a:latin typeface="Times New Roman" panose="02020603050405020304" pitchFamily="18" charset="0"/>
                <a:cs typeface="Times New Roman" panose="02020603050405020304" pitchFamily="18" charset="0"/>
              </a:rPr>
              <a:t>For </a:t>
            </a:r>
            <a:r>
              <a:rPr lang="en-US" altLang="zh-TW" sz="2400" dirty="0">
                <a:latin typeface="Times New Roman" panose="02020603050405020304" pitchFamily="18" charset="0"/>
                <a:cs typeface="Times New Roman" panose="02020603050405020304" pitchFamily="18" charset="0"/>
              </a:rPr>
              <a:t>a </a:t>
            </a:r>
            <a:r>
              <a:rPr lang="en-US" altLang="zh-TW" sz="2400" b="1" u="sng" dirty="0">
                <a:latin typeface="Times New Roman" panose="02020603050405020304" pitchFamily="18" charset="0"/>
                <a:cs typeface="Times New Roman" panose="02020603050405020304" pitchFamily="18" charset="0"/>
              </a:rPr>
              <a:t>TDD system</a:t>
            </a:r>
            <a:r>
              <a:rPr lang="en-US" altLang="zh-TW" sz="2400" dirty="0" smtClean="0">
                <a:latin typeface="Times New Roman" panose="02020603050405020304" pitchFamily="18" charset="0"/>
                <a:cs typeface="Times New Roman" panose="02020603050405020304" pitchFamily="18" charset="0"/>
              </a:rPr>
              <a:t> </a:t>
            </a:r>
            <a:r>
              <a:rPr lang="en-US" altLang="zh-TW" sz="2400" dirty="0">
                <a:latin typeface="Times New Roman" panose="02020603050405020304" pitchFamily="18" charset="0"/>
                <a:cs typeface="Times New Roman" panose="02020603050405020304" pitchFamily="18" charset="0"/>
              </a:rPr>
              <a:t>according to </a:t>
            </a:r>
            <a:r>
              <a:rPr lang="en-US" altLang="zh-TW" sz="2400" b="1" u="sng" dirty="0">
                <a:latin typeface="Times New Roman" panose="02020603050405020304" pitchFamily="18" charset="0"/>
                <a:cs typeface="Times New Roman" panose="02020603050405020304" pitchFamily="18" charset="0"/>
              </a:rPr>
              <a:t>ETSI TR 103 </a:t>
            </a:r>
            <a:r>
              <a:rPr lang="en-US" altLang="zh-TW" sz="2400" b="1" u="sng" dirty="0" smtClean="0">
                <a:latin typeface="Times New Roman" panose="02020603050405020304" pitchFamily="18" charset="0"/>
                <a:cs typeface="Times New Roman" panose="02020603050405020304" pitchFamily="18" charset="0"/>
              </a:rPr>
              <a:t>108</a:t>
            </a:r>
            <a:r>
              <a:rPr lang="en-US" altLang="zh-TW" sz="2400" dirty="0" smtClean="0">
                <a:latin typeface="Times New Roman" panose="02020603050405020304" pitchFamily="18" charset="0"/>
                <a:cs typeface="Times New Roman" panose="02020603050405020304" pitchFamily="18" charset="0"/>
              </a:rPr>
              <a:t>, </a:t>
            </a:r>
            <a:r>
              <a:rPr lang="en-US" altLang="zh-TW" sz="2400" dirty="0">
                <a:latin typeface="Times New Roman" panose="02020603050405020304" pitchFamily="18" charset="0"/>
                <a:cs typeface="Times New Roman" panose="02020603050405020304" pitchFamily="18" charset="0"/>
              </a:rPr>
              <a:t>frequency band: </a:t>
            </a:r>
            <a:r>
              <a:rPr lang="en-US" altLang="zh-TW" sz="2400" b="1" u="sng" dirty="0">
                <a:latin typeface="Times New Roman" panose="02020603050405020304" pitchFamily="18" charset="0"/>
                <a:cs typeface="Times New Roman" panose="02020603050405020304" pitchFamily="18" charset="0"/>
              </a:rPr>
              <a:t>1900-1920 </a:t>
            </a:r>
            <a:r>
              <a:rPr lang="en-US" altLang="zh-TW" sz="2400" b="1" u="sng" dirty="0" err="1" smtClean="0">
                <a:latin typeface="Times New Roman" panose="02020603050405020304" pitchFamily="18" charset="0"/>
                <a:cs typeface="Times New Roman" panose="02020603050405020304" pitchFamily="18" charset="0"/>
              </a:rPr>
              <a:t>MHz</a:t>
            </a:r>
            <a:r>
              <a:rPr lang="en-US" altLang="zh-TW" sz="2400" dirty="0" err="1" smtClean="0">
                <a:latin typeface="Times New Roman" panose="02020603050405020304" pitchFamily="18" charset="0"/>
                <a:cs typeface="Times New Roman" panose="02020603050405020304" pitchFamily="18" charset="0"/>
              </a:rPr>
              <a:t>.</a:t>
            </a:r>
            <a:endParaRPr lang="zh-TW" altLang="en-US" sz="2400" dirty="0">
              <a:latin typeface="Times New Roman" panose="02020603050405020304" pitchFamily="18" charset="0"/>
              <a:cs typeface="Times New Roman" panose="02020603050405020304" pitchFamily="18" charset="0"/>
            </a:endParaRPr>
          </a:p>
        </p:txBody>
      </p:sp>
      <p:sp>
        <p:nvSpPr>
          <p:cNvPr id="4" name="投影片編號版面配置區 3"/>
          <p:cNvSpPr>
            <a:spLocks noGrp="1"/>
          </p:cNvSpPr>
          <p:nvPr>
            <p:ph type="sldNum" sz="quarter" idx="12"/>
          </p:nvPr>
        </p:nvSpPr>
        <p:spPr/>
        <p:txBody>
          <a:bodyPr/>
          <a:lstStyle/>
          <a:p>
            <a:r>
              <a:rPr lang="en-US" altLang="zh-TW" dirty="0" smtClean="0"/>
              <a:t>;</a:t>
            </a:r>
            <a:fld id="{30A0CEA1-B0F3-4F5F-9DE1-C05A4CBC7ADB}" type="slidenum">
              <a:rPr lang="zh-TW" altLang="en-US" smtClean="0"/>
              <a:t>9</a:t>
            </a:fld>
            <a:endParaRPr lang="zh-TW" altLang="en-US" dirty="0"/>
          </a:p>
        </p:txBody>
      </p:sp>
    </p:spTree>
    <p:extLst>
      <p:ext uri="{BB962C8B-B14F-4D97-AF65-F5344CB8AC3E}">
        <p14:creationId xmlns:p14="http://schemas.microsoft.com/office/powerpoint/2010/main" val="1771396343"/>
      </p:ext>
    </p:extLst>
  </p:cSld>
  <p:clrMapOvr>
    <a:masterClrMapping/>
  </p:clrMapOvr>
</p:sld>
</file>

<file path=ppt/theme/theme1.xml><?xml version="1.0" encoding="utf-8"?>
<a:theme xmlns:a="http://schemas.openxmlformats.org/drawingml/2006/main" name="PV104008_Enhanced OTDOA positioning algorithm with Legacy UE Support[審查版]new2015051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訂 1">
      <a:majorFont>
        <a:latin typeface="Arial Black"/>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預設簡報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預設簡報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預設簡報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預設簡報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預設簡報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預設簡報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預設簡報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 標題及物件">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Default - 標題及物件">
      <a:majorFont>
        <a:latin typeface="Arial"/>
        <a:ea typeface="Heiti TC Light"/>
        <a:cs typeface="Heiti TC Light"/>
      </a:majorFont>
      <a:minorFont>
        <a:latin typeface="Arial"/>
        <a:ea typeface="Heiti TC Light"/>
        <a:cs typeface="Heiti TC Light"/>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TC Light" charset="0"/>
            <a:cs typeface="Heiti TC Light"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Heiti TC Light" charset="0"/>
            <a:cs typeface="Heiti TC Light" charset="0"/>
            <a:sym typeface="Gill Sans" charset="0"/>
          </a:defRPr>
        </a:defPPr>
      </a:lstStyle>
    </a:lnDef>
  </a:objectDefaults>
  <a:extraClrSchemeLst>
    <a:extraClrScheme>
      <a:clrScheme name="Default - 標題及物件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5067_2015資策會簡報檔_英文">
  <a:themeElements>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預設簡報設計">
      <a:majorFont>
        <a:latin typeface="Arial"/>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預設簡報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預設簡報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預設簡報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預設簡報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預設簡報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預設簡報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預設簡報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PV104008_Enhanced OTDOA positioning algorithm with Legacy UE Support[審查版]new20150511</Template>
  <TotalTime>1434</TotalTime>
  <Words>1386</Words>
  <Application>Microsoft Office PowerPoint</Application>
  <PresentationFormat>Widescreen</PresentationFormat>
  <Paragraphs>106</Paragraphs>
  <Slides>17</Slides>
  <Notes>2</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17</vt:i4>
      </vt:variant>
    </vt:vector>
  </HeadingPairs>
  <TitlesOfParts>
    <vt:vector size="29" baseType="lpstr">
      <vt:lpstr>Heiti TC Light</vt:lpstr>
      <vt:lpstr>MS UI Gothic</vt:lpstr>
      <vt:lpstr>新細明體</vt:lpstr>
      <vt:lpstr>標楷體</vt:lpstr>
      <vt:lpstr>Arial</vt:lpstr>
      <vt:lpstr>Arial Black</vt:lpstr>
      <vt:lpstr>Calibri</vt:lpstr>
      <vt:lpstr>Symbol</vt:lpstr>
      <vt:lpstr>Times New Roman</vt:lpstr>
      <vt:lpstr>PV104008_Enhanced OTDOA positioning algorithm with Legacy UE Support[審查版]new20150511</vt:lpstr>
      <vt:lpstr>Default - 標題及物件</vt:lpstr>
      <vt:lpstr>25067_2015資策會簡報檔_英文</vt:lpstr>
      <vt:lpstr>Summary of CEPT Report 52 regarding BDA2GC (for information only)</vt:lpstr>
      <vt:lpstr>Outline</vt:lpstr>
      <vt:lpstr>Background</vt:lpstr>
      <vt:lpstr>Harmonisation possibilities- Broadband DA2GC</vt:lpstr>
      <vt:lpstr>Broadband Direct Air To Ground Communications</vt:lpstr>
      <vt:lpstr>Broadband Direct Air To Ground Communications</vt:lpstr>
      <vt:lpstr>DA2GCS (2x10 MHz for FDD operation)</vt:lpstr>
      <vt:lpstr>DA2GCS (20 MHz for TDD operation)</vt:lpstr>
      <vt:lpstr>Compatibility/sharing scenarios for DA2GC</vt:lpstr>
      <vt:lpstr>Definitions for Broadband DA2GC (ECC Report 214)</vt:lpstr>
      <vt:lpstr>BDA2GC RL in the frequency band 1900-1920 MHz</vt:lpstr>
      <vt:lpstr>BDA2GC FL in the frequency band 1900-1920 MHz</vt:lpstr>
      <vt:lpstr>BDA2GC RL in the frequency band 2010-2025 MHz</vt:lpstr>
      <vt:lpstr>BDA2GC FL in the frequency band 2010-2025 MHz</vt:lpstr>
      <vt:lpstr>Typical performance expectations for Broadband DA2GC</vt:lpstr>
      <vt:lpstr>Conclusion</vt:lpstr>
      <vt:lpstr>PowerPoint Presentation</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SA1 SMARTER (5G) Feasibility Study on New Services and Markets Technology Enablers</dc:title>
  <dc:creator>Lucas Tsai</dc:creator>
  <cp:lastModifiedBy>Lucas Tsai</cp:lastModifiedBy>
  <cp:revision>347</cp:revision>
  <dcterms:created xsi:type="dcterms:W3CDTF">2015-05-18T03:38:49Z</dcterms:created>
  <dcterms:modified xsi:type="dcterms:W3CDTF">2015-11-06T05:42:15Z</dcterms:modified>
</cp:coreProperties>
</file>