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  <p:sldMasterId id="2147484162" r:id="rId5"/>
  </p:sldMasterIdLst>
  <p:notesMasterIdLst>
    <p:notesMasterId r:id="rId18"/>
  </p:notesMasterIdLst>
  <p:handoutMasterIdLst>
    <p:handoutMasterId r:id="rId19"/>
  </p:handoutMasterIdLst>
  <p:sldIdLst>
    <p:sldId id="1256" r:id="rId6"/>
    <p:sldId id="12582" r:id="rId7"/>
    <p:sldId id="12578" r:id="rId8"/>
    <p:sldId id="12589" r:id="rId9"/>
    <p:sldId id="12583" r:id="rId10"/>
    <p:sldId id="12584" r:id="rId11"/>
    <p:sldId id="12585" r:id="rId12"/>
    <p:sldId id="12581" r:id="rId13"/>
    <p:sldId id="12586" r:id="rId14"/>
    <p:sldId id="12587" r:id="rId15"/>
    <p:sldId id="12588" r:id="rId16"/>
    <p:sldId id="12569" r:id="rId1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07" autoAdjust="0"/>
    <p:restoredTop sz="91922"/>
  </p:normalViewPr>
  <p:slideViewPr>
    <p:cSldViewPr snapToGrid="0">
      <p:cViewPr varScale="1">
        <p:scale>
          <a:sx n="199" d="100"/>
          <a:sy n="199" d="100"/>
        </p:scale>
        <p:origin x="3222" y="3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4" d="100"/>
          <a:sy n="44" d="100"/>
        </p:scale>
        <p:origin x="2852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1/9/2026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1/9/2026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9BA41-7959-A400-B379-117BA057B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DACCB93-1AFC-5417-E3C0-6B2806E9FC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12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15256F36-8B97-4346-C4F5-47CE7D303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CA1D2B6F-F767-86B6-150B-823A0841D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99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SA1#112</a:t>
            </a: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ad-hoc-e</a:t>
            </a:r>
          </a:p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12-16 January 2026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sz="1000" noProof="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sz="1000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770914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 dirty="0"/>
              <a:t>Vasil Aleksiev (SA1 Chair)</a:t>
            </a:r>
            <a:endParaRPr lang="en-GB" sz="2400" noProof="0" dirty="0">
              <a:latin typeface="+mj-lt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SA1#112-ad-hoc-e, e-meeting, 12-16 January 26</a:t>
            </a:r>
          </a:p>
        </p:txBody>
      </p:sp>
      <p:sp>
        <p:nvSpPr>
          <p:cNvPr id="3" name="Subtitle 6">
            <a:extLst>
              <a:ext uri="{FF2B5EF4-FFF2-40B4-BE49-F238E27FC236}">
                <a16:creationId xmlns:a16="http://schemas.microsoft.com/office/drawing/2014/main" id="{AE52FB7C-EE75-C905-57CA-334FC734276C}"/>
              </a:ext>
            </a:extLst>
          </p:cNvPr>
          <p:cNvSpPr txBox="1">
            <a:spLocks/>
          </p:cNvSpPr>
          <p:nvPr/>
        </p:nvSpPr>
        <p:spPr bwMode="auto">
          <a:xfrm>
            <a:off x="5376057" y="419339"/>
            <a:ext cx="1848181" cy="48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457148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91429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37144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1828592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28574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288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03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18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GB" sz="2400" kern="0" dirty="0"/>
              <a:t>SP-260006</a:t>
            </a:r>
            <a:endParaRPr lang="en-GB" sz="2400" kern="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C25EF-8586-EC9B-A191-056336A93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521A5-43D5-6650-F19E-072A2CB11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noProof="0" dirty="0"/>
              <a:t>CPR </a:t>
            </a:r>
            <a:r>
              <a:rPr lang="en-GB" noProof="0" dirty="0" err="1"/>
              <a:t>tdoc</a:t>
            </a:r>
            <a:r>
              <a:rPr lang="en-GB" noProof="0" dirty="0"/>
              <a:t>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D8402F-8FA1-337C-944B-5C6200F90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4945"/>
            <a:ext cx="8388350" cy="3965344"/>
          </a:xfrm>
        </p:spPr>
        <p:txBody>
          <a:bodyPr/>
          <a:lstStyle/>
          <a:p>
            <a:r>
              <a:rPr lang="en-GB" sz="1400" noProof="0" dirty="0" err="1"/>
              <a:t>Tdocs</a:t>
            </a:r>
            <a:r>
              <a:rPr lang="en-GB" sz="1400" noProof="0" dirty="0"/>
              <a:t> output on Friday for endorsement to document the end of discussions and be a baseline for SA1#113: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-Table 14.1.1-1 legacy support S1-260021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-Table 14.1.1-2 enhanced legacy S1-260022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-Table 14.1.8-1 General AI S1-260023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-Table 14.1.8-2 Network AI agent S1-260024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-Table 14.1.8-2 3</a:t>
            </a:r>
            <a:r>
              <a:rPr lang="en-GB" sz="1400" baseline="30000" dirty="0"/>
              <a:t>rd</a:t>
            </a:r>
            <a:r>
              <a:rPr lang="en-GB" sz="1400" dirty="0"/>
              <a:t> party AI agent S1-260025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-Table 14.1.10-1 – ISAC S1-260026</a:t>
            </a:r>
          </a:p>
          <a:p>
            <a:r>
              <a:rPr lang="en-GB" sz="1400" dirty="0" err="1"/>
              <a:t>Tdocs</a:t>
            </a:r>
            <a:r>
              <a:rPr lang="en-GB" sz="1400" dirty="0"/>
              <a:t> output on Friday for approval into the TR22.870 will be based on the agreed CPRs during the week: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Table 14.1.1-1 legacy support S1-260031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Table 14.1.1-2 enhanced legacy S1-260032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Table 14.1.8-1 General AI S1-260033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Table 14.1.8-2 Network AI agent S1-260034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Table 14.1.8-2 3</a:t>
            </a:r>
            <a:r>
              <a:rPr lang="en-GB" sz="1400" baseline="30000" dirty="0"/>
              <a:t>rd</a:t>
            </a:r>
            <a:r>
              <a:rPr lang="en-GB" sz="1400" dirty="0"/>
              <a:t> party AI agent S1-260035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Table 14.1.10-1 – ISAC S1-260036</a:t>
            </a:r>
          </a:p>
          <a:p>
            <a:pPr marL="457200" lvl="1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2422561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A0D3D-99C9-94A4-B5FE-EDDF6D965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E9C34-83B3-CBBB-8457-1C49A1743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noProof="0" dirty="0"/>
              <a:t>KPIs </a:t>
            </a:r>
            <a:r>
              <a:rPr lang="en-GB" noProof="0" dirty="0" err="1"/>
              <a:t>tdoc</a:t>
            </a:r>
            <a:r>
              <a:rPr lang="en-GB" noProof="0" dirty="0"/>
              <a:t>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69BA4B-75B3-DD9E-087F-2BC95FC5A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4945"/>
            <a:ext cx="8388350" cy="3965344"/>
          </a:xfrm>
        </p:spPr>
        <p:txBody>
          <a:bodyPr/>
          <a:lstStyle/>
          <a:p>
            <a:r>
              <a:rPr lang="en-GB" sz="1400" noProof="0" dirty="0" err="1"/>
              <a:t>Tdocs</a:t>
            </a:r>
            <a:r>
              <a:rPr lang="en-GB" sz="1400" noProof="0" dirty="0"/>
              <a:t> output on Friday for endorsement to document the end of discussions and be a baseline for SA1#113: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-Immersive KPIs S1-260051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 ISAC KPIs S1-260052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-Ubiquitous KPIs S1-260053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err="1"/>
              <a:t>EoD</a:t>
            </a:r>
            <a:r>
              <a:rPr lang="en-GB" sz="1400" dirty="0"/>
              <a:t>-AI KPIs S1-260054</a:t>
            </a:r>
          </a:p>
          <a:p>
            <a:r>
              <a:rPr lang="en-GB" sz="1400" dirty="0" err="1"/>
              <a:t>Tdocs</a:t>
            </a:r>
            <a:r>
              <a:rPr lang="en-GB" sz="1400" dirty="0"/>
              <a:t> output on Friday for approval into the TR22.870 will be based on the agreed CPRs during the week: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Immersive KPIs S1-260061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ISAC KPIs S1-260062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Ubiquitous KPIs S1-260063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/>
              <a:t>Approved AI KPIs S1-260064</a:t>
            </a:r>
          </a:p>
          <a:p>
            <a:pPr marL="457200" lvl="1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7197492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EE61A-CCB2-725C-B8F1-9528A3D36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C8CA4928-3445-C3B7-2AD1-10CDEB7DC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Thank you!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EA503D0D-537C-A6D0-1E62-98818D9A7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ABFC567-8C14-1A00-FB42-19FD1197A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GB" sz="1600" noProof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noProof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503059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BFD19-BAA7-897C-2D3C-3D74476AC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DC7B4-8D62-D44E-E982-CC31E2286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68692"/>
            <a:ext cx="6827838" cy="857250"/>
          </a:xfrm>
        </p:spPr>
        <p:txBody>
          <a:bodyPr/>
          <a:lstStyle/>
          <a:p>
            <a:pPr algn="l"/>
            <a:r>
              <a:rPr lang="en-GB" dirty="0"/>
              <a:t>TR 22.870 for SA1#112ad-hoc-e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C64E4-630A-BD29-E17D-86383D1955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" y="706737"/>
            <a:ext cx="8697773" cy="3957961"/>
          </a:xfrm>
        </p:spPr>
        <p:txBody>
          <a:bodyPr/>
          <a:lstStyle/>
          <a:p>
            <a:r>
              <a:rPr lang="en-GB" sz="2000" noProof="0" dirty="0"/>
              <a:t>It is proposed to create a new version v.1.0.1 of TR22.870 to be used as baseline for SA1#112ad-hoc-e.</a:t>
            </a:r>
          </a:p>
          <a:p>
            <a:r>
              <a:rPr lang="en-GB" sz="2000" noProof="0" dirty="0"/>
              <a:t>This version will incorporate the changes proposed in the endorsed tdoc S1-254410, i.e.:</a:t>
            </a:r>
          </a:p>
          <a:p>
            <a:pPr lvl="1"/>
            <a:r>
              <a:rPr lang="en-GB" sz="1600" noProof="0" dirty="0"/>
              <a:t>substitute all occurrences of “user consent” in the TR with “local regulation and subscriber permission”</a:t>
            </a:r>
          </a:p>
          <a:p>
            <a:pPr lvl="1"/>
            <a:r>
              <a:rPr lang="en-GB" sz="1600" dirty="0">
                <a:highlight>
                  <a:srgbClr val="FFFFFF"/>
                </a:highlight>
              </a:rPr>
              <a:t>add the skeleton for consolidation of functional requirements for the table which names are highlighted in yellow, which are: General AI requirements for 6G system; Satellite-based communication; Satellite-based positioning; UAV, UAM and </a:t>
            </a:r>
            <a:r>
              <a:rPr lang="en-GB" sz="1600" dirty="0"/>
              <a:t>aircraft. For these tables, add the editor’s note: “The table title is FFS” under each concerned table</a:t>
            </a:r>
          </a:p>
          <a:p>
            <a:pPr lvl="1"/>
            <a:r>
              <a:rPr lang="en-GB" sz="1600" dirty="0"/>
              <a:t>add “Editor’s Note: The relation between subscriber permission and previously used terminology is FFS” under clause 14 Consolidated potential functional and performance requirements</a:t>
            </a:r>
          </a:p>
          <a:p>
            <a:r>
              <a:rPr lang="en-GB" sz="2000" dirty="0"/>
              <a:t>And the use case in clause 5.5.11 will be moved in 5.9.11</a:t>
            </a:r>
          </a:p>
          <a:p>
            <a:r>
              <a:rPr lang="en-GB" sz="2000" dirty="0"/>
              <a:t>And any other potential editorial correction(s)</a:t>
            </a:r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noProof="0" dirty="0"/>
          </a:p>
          <a:p>
            <a:pPr marL="0" indent="0">
              <a:buNone/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12603490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76CCB-0871-B48E-2B33-EDF443FAA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BDC69-77DF-58E7-D2F8-1BF3BE876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noProof="0" dirty="0"/>
              <a:t>Agenda for </a:t>
            </a:r>
            <a:r>
              <a:rPr lang="en-GB" dirty="0"/>
              <a:t>SA1#112ad-hoc-e</a:t>
            </a:r>
            <a:r>
              <a:rPr lang="en-GB" noProof="0" dirty="0"/>
              <a:t>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271A8-A1D6-CA54-CC82-76F2A221D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241" y="662895"/>
            <a:ext cx="7741920" cy="3957961"/>
          </a:xfrm>
        </p:spPr>
        <p:txBody>
          <a:bodyPr/>
          <a:lstStyle/>
          <a:p>
            <a:r>
              <a:rPr lang="en-GB" sz="2000" noProof="0" dirty="0"/>
              <a:t>Editor‘s notes solving by company contributions</a:t>
            </a:r>
          </a:p>
          <a:p>
            <a:pPr lvl="1"/>
            <a:r>
              <a:rPr lang="en-GB" sz="1600" dirty="0"/>
              <a:t>Text (e.g. PRs, definitions) with unresolved editors notes during ad-hoc-e meeting will be removed by rapporteurs</a:t>
            </a:r>
            <a:endParaRPr lang="en-GB" sz="1600" noProof="0" dirty="0"/>
          </a:p>
          <a:p>
            <a:r>
              <a:rPr lang="en-GB" sz="2000" noProof="0" dirty="0"/>
              <a:t>Consolidated potential functional requirements:</a:t>
            </a:r>
            <a:br>
              <a:rPr lang="en-GB" sz="2000" noProof="0" dirty="0"/>
            </a:br>
            <a:r>
              <a:rPr lang="en-GB" sz="2000" noProof="0" dirty="0"/>
              <a:t>Rapporteurs </a:t>
            </a:r>
            <a:r>
              <a:rPr lang="en-GB" sz="2000" dirty="0"/>
              <a:t>will </a:t>
            </a:r>
            <a:r>
              <a:rPr lang="en-GB" sz="2000" noProof="0" dirty="0"/>
              <a:t>generate a series of </a:t>
            </a:r>
            <a:r>
              <a:rPr lang="en-GB" sz="2000" noProof="0" dirty="0" err="1"/>
              <a:t>tdocs</a:t>
            </a:r>
            <a:r>
              <a:rPr lang="en-GB" sz="2000" noProof="0" dirty="0"/>
              <a:t> that are based on S1-254410 and </a:t>
            </a:r>
            <a:r>
              <a:rPr lang="en-GB" sz="2000" dirty="0"/>
              <a:t>include SA1#112-</a:t>
            </a:r>
            <a:r>
              <a:rPr lang="en-GB" sz="2000" noProof="0" dirty="0"/>
              <a:t>approved material: </a:t>
            </a:r>
            <a:r>
              <a:rPr lang="en-GB" sz="2000" dirty="0"/>
              <a:t>new </a:t>
            </a:r>
            <a:r>
              <a:rPr lang="en-GB" sz="2000" noProof="0" dirty="0"/>
              <a:t>PRs and PRs with solved editor’s notes. These </a:t>
            </a:r>
            <a:r>
              <a:rPr lang="en-GB" sz="2000" noProof="0" dirty="0" err="1"/>
              <a:t>tdocs</a:t>
            </a:r>
            <a:r>
              <a:rPr lang="en-GB" sz="2000" noProof="0" dirty="0"/>
              <a:t> will contain the colour based on endorsed 4410 from SA1#112: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noProof="0" dirty="0"/>
              <a:t>Table 14.1.1-1 legacy support  S1-260011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14.1.1-2 enhanced legacy S1-260012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14.1.8-1 General AI S1-260013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14.1.8-2 Network AI agent S1-260014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14.1.8-2 3</a:t>
            </a:r>
            <a:r>
              <a:rPr lang="en-GB" sz="1600" baseline="30000" dirty="0"/>
              <a:t>rd</a:t>
            </a:r>
            <a:r>
              <a:rPr lang="en-GB" sz="1600" dirty="0"/>
              <a:t> party AI agent S1-260015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14.1.10-1 – ISAC S1-260016</a:t>
            </a:r>
          </a:p>
          <a:p>
            <a:pPr lvl="1"/>
            <a:endParaRPr lang="en-GB" sz="1600" dirty="0"/>
          </a:p>
          <a:p>
            <a:pPr lvl="1"/>
            <a:endParaRPr lang="en-GB" sz="1600" noProof="0" dirty="0"/>
          </a:p>
          <a:p>
            <a:pPr marL="0" indent="0">
              <a:buNone/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177271778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19027-EE9F-3BE0-8DC5-68E85EACF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AC894-659D-80E2-6955-6B051ED81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noProof="0" dirty="0" err="1"/>
              <a:t>Tdocs</a:t>
            </a:r>
            <a:r>
              <a:rPr lang="en-GB" noProof="0" dirty="0"/>
              <a:t> for KPIs as input to the e-meeting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118FA-9000-7AF1-816B-B3BD77BFE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691" y="1147612"/>
            <a:ext cx="7741920" cy="3957961"/>
          </a:xfrm>
        </p:spPr>
        <p:txBody>
          <a:bodyPr/>
          <a:lstStyle/>
          <a:p>
            <a:pPr marL="800100" lvl="1" indent="-342900">
              <a:buFont typeface="+mj-lt"/>
              <a:buAutoNum type="arabicPeriod"/>
            </a:pPr>
            <a:r>
              <a:rPr lang="en-GB" sz="1600" noProof="0" dirty="0"/>
              <a:t>Table 14.1.1-1 legacy support  S1-260041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14.1.1-2 enhanced legacy S1-260042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14.1.8-1 General AI S1-260043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14.1.8-2 Network AI agent S1-260044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14.1.8-2 3</a:t>
            </a:r>
            <a:r>
              <a:rPr lang="en-GB" sz="1600" baseline="30000" dirty="0"/>
              <a:t>rd</a:t>
            </a:r>
            <a:r>
              <a:rPr lang="en-GB" sz="1600" dirty="0"/>
              <a:t> party AI agent S1-260045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/>
              <a:t>Table 14.1.10-1 – ISAC S1-260046</a:t>
            </a:r>
          </a:p>
          <a:p>
            <a:pPr lvl="1"/>
            <a:endParaRPr lang="en-GB" sz="1600" dirty="0"/>
          </a:p>
          <a:p>
            <a:pPr lvl="1"/>
            <a:endParaRPr lang="en-GB" sz="1600" noProof="0" dirty="0"/>
          </a:p>
          <a:p>
            <a:pPr marL="0" indent="0">
              <a:buNone/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107038903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8B630-F363-9D94-9B6E-34B7DDCAD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27E8F-6F19-93E2-626F-AF18B45E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noProof="0" dirty="0"/>
              <a:t>Agenda for </a:t>
            </a:r>
            <a:r>
              <a:rPr lang="en-GB" dirty="0"/>
              <a:t>SA1#112ad-hoc-e </a:t>
            </a:r>
            <a:r>
              <a:rPr lang="en-GB" noProof="0" dirty="0"/>
              <a:t>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DF280-02F8-CD53-883B-15E7EC59E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504" y="888364"/>
            <a:ext cx="7741920" cy="3957961"/>
          </a:xfrm>
        </p:spPr>
        <p:txBody>
          <a:bodyPr/>
          <a:lstStyle/>
          <a:p>
            <a:r>
              <a:rPr lang="en-GB" sz="2000" noProof="0" dirty="0"/>
              <a:t>KPIs consolidation</a:t>
            </a:r>
          </a:p>
          <a:p>
            <a:pPr lvl="1"/>
            <a:r>
              <a:rPr lang="en-GB" sz="1600" noProof="0" dirty="0"/>
              <a:t>Moderators will update their KPI tables with new input from SA1#112. </a:t>
            </a:r>
          </a:p>
          <a:p>
            <a:pPr lvl="2"/>
            <a:r>
              <a:rPr lang="en-GB" sz="1400" noProof="0" dirty="0"/>
              <a:t>Jesus continues moderation of ISAC, </a:t>
            </a:r>
          </a:p>
          <a:p>
            <a:pPr lvl="2"/>
            <a:r>
              <a:rPr lang="en-GB" sz="1400" noProof="0" dirty="0"/>
              <a:t>Feifei will take over the </a:t>
            </a:r>
            <a:r>
              <a:rPr lang="en-GB" sz="1400" dirty="0"/>
              <a:t>Verticals and Massive</a:t>
            </a:r>
            <a:r>
              <a:rPr lang="en-GB" sz="1400" noProof="0" dirty="0"/>
              <a:t> topics</a:t>
            </a:r>
          </a:p>
          <a:p>
            <a:pPr lvl="1"/>
            <a:r>
              <a:rPr lang="en-GB" sz="1600" noProof="0" dirty="0"/>
              <a:t>Immersive, ISAC, Ubiquitous, AI will be discussed in ad-hoc-e meeting</a:t>
            </a:r>
          </a:p>
          <a:p>
            <a:r>
              <a:rPr lang="en-GB" sz="2000" dirty="0"/>
              <a:t>Expected inputs from rapporteurs:</a:t>
            </a:r>
          </a:p>
          <a:p>
            <a:pPr lvl="1"/>
            <a:r>
              <a:rPr lang="en-GB" sz="1600" dirty="0"/>
              <a:t>Consolidation </a:t>
            </a:r>
            <a:r>
              <a:rPr lang="en-GB" sz="1600" dirty="0" err="1"/>
              <a:t>pCRs</a:t>
            </a:r>
            <a:r>
              <a:rPr lang="en-GB" sz="1600" dirty="0"/>
              <a:t>, based on endorsed S1-254410 (plus the new PRs in these sections) (these are the 6 documents mentioned on previous slide)</a:t>
            </a:r>
          </a:p>
          <a:p>
            <a:pPr lvl="1"/>
            <a:r>
              <a:rPr lang="en-GB" sz="1600" dirty="0"/>
              <a:t>to be provided by Dec 17</a:t>
            </a:r>
            <a:r>
              <a:rPr lang="en-GB" sz="1600" baseline="30000" dirty="0"/>
              <a:t>th</a:t>
            </a:r>
            <a:r>
              <a:rPr lang="en-GB" sz="1600" dirty="0"/>
              <a:t> 16:00 UTC</a:t>
            </a:r>
          </a:p>
          <a:p>
            <a:r>
              <a:rPr lang="en-GB" sz="2000" dirty="0"/>
              <a:t>Expected inputs from the delegates:</a:t>
            </a:r>
          </a:p>
          <a:p>
            <a:pPr lvl="1"/>
            <a:r>
              <a:rPr lang="en-GB" sz="1600" dirty="0"/>
              <a:t>Only </a:t>
            </a:r>
            <a:r>
              <a:rPr lang="en-GB" sz="1600" dirty="0" err="1"/>
              <a:t>pCRs</a:t>
            </a:r>
            <a:r>
              <a:rPr lang="en-GB" sz="1600" dirty="0"/>
              <a:t> to address pending editor's notes</a:t>
            </a:r>
          </a:p>
          <a:p>
            <a:pPr lvl="1"/>
            <a:r>
              <a:rPr lang="en-GB" sz="1600" dirty="0"/>
              <a:t>Deadline for contributions submissions: January 8</a:t>
            </a:r>
            <a:r>
              <a:rPr lang="en-GB" sz="1600" baseline="30000" dirty="0"/>
              <a:t>th</a:t>
            </a:r>
            <a:r>
              <a:rPr lang="en-GB" sz="1600" dirty="0"/>
              <a:t>, 2026, 23:00 UTC</a:t>
            </a:r>
          </a:p>
          <a:p>
            <a:r>
              <a:rPr lang="en-GB" sz="2000" dirty="0"/>
              <a:t>Deadline for registration: January 8</a:t>
            </a:r>
            <a:r>
              <a:rPr lang="en-GB" sz="2000" baseline="30000" dirty="0"/>
              <a:t>th</a:t>
            </a:r>
            <a:r>
              <a:rPr lang="en-GB" sz="2000" dirty="0"/>
              <a:t> , 2026, 23:00 UTC</a:t>
            </a:r>
          </a:p>
          <a:p>
            <a:pPr lvl="1"/>
            <a:endParaRPr lang="en-GB" sz="1600" dirty="0"/>
          </a:p>
          <a:p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noProof="0" dirty="0"/>
          </a:p>
          <a:p>
            <a:pPr marL="0" indent="0">
              <a:buNone/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337168757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D1BFF-134A-7D28-6235-D284761B5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21401-48C4-D963-CFD7-D1052C0E1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13" y="64979"/>
            <a:ext cx="6827838" cy="857250"/>
          </a:xfrm>
        </p:spPr>
        <p:txBody>
          <a:bodyPr/>
          <a:lstStyle/>
          <a:p>
            <a:pPr algn="l"/>
            <a:r>
              <a:rPr lang="en-GB" noProof="0" dirty="0"/>
              <a:t>Time schedule for SA1#112-ad-hoc-e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F5D9F-4663-51B1-4580-A3E1E518C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213" y="761520"/>
            <a:ext cx="7741920" cy="3957961"/>
          </a:xfrm>
        </p:spPr>
        <p:txBody>
          <a:bodyPr/>
          <a:lstStyle/>
          <a:p>
            <a:r>
              <a:rPr lang="en-GB" sz="1800" noProof="0" dirty="0"/>
              <a:t>Day 1: Monday January 12</a:t>
            </a:r>
            <a:r>
              <a:rPr lang="en-GB" sz="1800" baseline="30000" noProof="0" dirty="0"/>
              <a:t>th </a:t>
            </a:r>
            <a:endParaRPr lang="en-GB" sz="1800" noProof="0" dirty="0"/>
          </a:p>
          <a:p>
            <a:pPr lvl="1"/>
            <a:r>
              <a:rPr lang="en-GB" sz="1400" dirty="0"/>
              <a:t>05:30-07:30 PT /  13:30 – 15:30 UTC /22:30-00:30 JST</a:t>
            </a:r>
          </a:p>
          <a:p>
            <a:pPr lvl="1"/>
            <a:r>
              <a:rPr lang="en-GB" sz="1400" dirty="0"/>
              <a:t>Call (2 hours) – Opening – approving the agenda, </a:t>
            </a:r>
            <a:r>
              <a:rPr lang="en-GB" sz="1400" noProof="0" dirty="0"/>
              <a:t>editor’s notes contributions. </a:t>
            </a:r>
          </a:p>
          <a:p>
            <a:r>
              <a:rPr lang="en-GB" sz="1800" dirty="0"/>
              <a:t>Day 2: Tuesday January 13</a:t>
            </a:r>
            <a:r>
              <a:rPr lang="en-GB" sz="1800" baseline="30000" dirty="0"/>
              <a:t>th</a:t>
            </a:r>
            <a:endParaRPr lang="en-GB" sz="1800" dirty="0"/>
          </a:p>
          <a:p>
            <a:pPr lvl="1"/>
            <a:r>
              <a:rPr lang="en-GB" sz="1400" dirty="0"/>
              <a:t>05:30-07:30 PT /  13:30 – 15:30 UTC / 22:30-00:30 JST</a:t>
            </a:r>
          </a:p>
          <a:p>
            <a:pPr lvl="1"/>
            <a:r>
              <a:rPr lang="en-GB" sz="1400" dirty="0"/>
              <a:t>Call (2 hours) – AI and System consolidation</a:t>
            </a:r>
          </a:p>
          <a:p>
            <a:r>
              <a:rPr lang="en-GB" sz="1800" dirty="0"/>
              <a:t>Day 3: Wednesday January 14</a:t>
            </a:r>
            <a:r>
              <a:rPr lang="en-GB" sz="1800" baseline="30000" dirty="0"/>
              <a:t>th</a:t>
            </a:r>
            <a:endParaRPr lang="en-GB" sz="1800" dirty="0"/>
          </a:p>
          <a:p>
            <a:pPr lvl="1"/>
            <a:r>
              <a:rPr lang="en-GB" sz="1400" dirty="0"/>
              <a:t>05:30-07:30 PT /  13:30 – 15:30 UTC / 22:30-00:30 JST</a:t>
            </a:r>
          </a:p>
          <a:p>
            <a:pPr lvl="1"/>
            <a:r>
              <a:rPr lang="en-GB" sz="1400" dirty="0"/>
              <a:t>Call (2 hours) – System and ISAC consolidation</a:t>
            </a:r>
          </a:p>
          <a:p>
            <a:r>
              <a:rPr lang="en-GB" sz="1800" dirty="0"/>
              <a:t>Day 4: Thursday January 15</a:t>
            </a:r>
            <a:r>
              <a:rPr lang="en-GB" sz="1800" baseline="30000" dirty="0"/>
              <a:t>th</a:t>
            </a:r>
            <a:endParaRPr lang="en-GB" sz="1800" dirty="0"/>
          </a:p>
          <a:p>
            <a:pPr lvl="1"/>
            <a:r>
              <a:rPr lang="en-GB" sz="1400" dirty="0"/>
              <a:t>05:30-07:30 PT /  13:30 – 15:30 UTC / 22:30-00:30 JST</a:t>
            </a:r>
          </a:p>
          <a:p>
            <a:pPr lvl="1"/>
            <a:r>
              <a:rPr lang="en-GB" sz="1400" dirty="0"/>
              <a:t>Call (2 hours) - KPIs consolidation (Immersive, ISAC, Ubiquitous, AI)</a:t>
            </a:r>
          </a:p>
          <a:p>
            <a:r>
              <a:rPr lang="en-GB" sz="1800" dirty="0"/>
              <a:t>Day 5: Friday January 16</a:t>
            </a:r>
            <a:r>
              <a:rPr lang="en-GB" sz="1800" baseline="30000" dirty="0"/>
              <a:t>th</a:t>
            </a:r>
            <a:endParaRPr lang="en-GB" sz="1800" dirty="0"/>
          </a:p>
          <a:p>
            <a:pPr lvl="1"/>
            <a:r>
              <a:rPr lang="en-GB" sz="1400" dirty="0"/>
              <a:t>05:00-08:00 PT /  13:00 – 16:00 UTC / 22:00-01:00 JST</a:t>
            </a:r>
          </a:p>
          <a:p>
            <a:pPr lvl="1"/>
            <a:r>
              <a:rPr lang="en-GB" sz="1400" dirty="0"/>
              <a:t>Closing call (3 hours)</a:t>
            </a:r>
          </a:p>
          <a:p>
            <a:pPr marL="0" indent="0">
              <a:buNone/>
            </a:pPr>
            <a:endParaRPr lang="en-GB" sz="2000" noProof="0" dirty="0"/>
          </a:p>
        </p:txBody>
      </p:sp>
    </p:spTree>
    <p:extLst>
      <p:ext uri="{BB962C8B-B14F-4D97-AF65-F5344CB8AC3E}">
        <p14:creationId xmlns:p14="http://schemas.microsoft.com/office/powerpoint/2010/main" val="35493972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F8A94-ECE3-3BD7-7087-FD35F66FD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81D6-A2AE-73F1-0F93-3C750534D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791" y="290448"/>
            <a:ext cx="6827838" cy="857250"/>
          </a:xfrm>
        </p:spPr>
        <p:txBody>
          <a:bodyPr/>
          <a:lstStyle/>
          <a:p>
            <a:pPr algn="l"/>
            <a:r>
              <a:rPr lang="en-GB" noProof="0" dirty="0"/>
              <a:t>Email discussions during SA1#112-ad-hoc-e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04B7D-AE16-3B86-5B40-AB331CA75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791" y="1427448"/>
            <a:ext cx="7741920" cy="2925347"/>
          </a:xfrm>
        </p:spPr>
        <p:txBody>
          <a:bodyPr/>
          <a:lstStyle/>
          <a:p>
            <a:r>
              <a:rPr lang="en-GB" sz="2000" noProof="0" dirty="0"/>
              <a:t>Start of email discussions: Monday January 12</a:t>
            </a:r>
            <a:r>
              <a:rPr lang="en-GB" sz="2000" baseline="30000" noProof="0" dirty="0"/>
              <a:t>th</a:t>
            </a:r>
            <a:r>
              <a:rPr lang="en-GB" sz="2000" noProof="0" dirty="0"/>
              <a:t>, </a:t>
            </a:r>
            <a:r>
              <a:rPr lang="en-GB" sz="2000" dirty="0"/>
              <a:t>08</a:t>
            </a:r>
            <a:r>
              <a:rPr lang="en-GB" sz="2000" noProof="0" dirty="0"/>
              <a:t>:00 UTC</a:t>
            </a:r>
          </a:p>
          <a:p>
            <a:pPr lvl="1"/>
            <a:r>
              <a:rPr lang="en-GB" sz="1600" noProof="0" dirty="0"/>
              <a:t>All Tdoc authors start email discussions</a:t>
            </a:r>
            <a:r>
              <a:rPr lang="en-GB" sz="1600" dirty="0"/>
              <a:t> </a:t>
            </a:r>
            <a:r>
              <a:rPr lang="en-GB" sz="1600" noProof="0" dirty="0"/>
              <a:t>on their </a:t>
            </a:r>
            <a:r>
              <a:rPr lang="en-GB" sz="1600" noProof="0" dirty="0" err="1"/>
              <a:t>tdocs</a:t>
            </a:r>
            <a:r>
              <a:rPr lang="en-GB" sz="1600" dirty="0"/>
              <a:t> with header [SA1#112-ad-hoc], [</a:t>
            </a:r>
            <a:r>
              <a:rPr lang="en-GB" sz="1600" dirty="0" err="1"/>
              <a:t>tdoc</a:t>
            </a:r>
            <a:r>
              <a:rPr lang="en-GB" sz="1600" dirty="0"/>
              <a:t>#], [</a:t>
            </a:r>
            <a:r>
              <a:rPr lang="en-GB" sz="1600" dirty="0" err="1"/>
              <a:t>tdoc</a:t>
            </a:r>
            <a:r>
              <a:rPr lang="en-GB" sz="1600" dirty="0"/>
              <a:t> name].</a:t>
            </a:r>
            <a:endParaRPr lang="en-GB" sz="1600" noProof="0" dirty="0"/>
          </a:p>
          <a:p>
            <a:r>
              <a:rPr lang="en-GB" sz="2000" dirty="0"/>
              <a:t>End of email discussions: Thursday January 15</a:t>
            </a:r>
            <a:r>
              <a:rPr lang="en-GB" sz="2000" baseline="30000" dirty="0"/>
              <a:t>th</a:t>
            </a:r>
            <a:r>
              <a:rPr lang="en-GB" sz="2000" dirty="0"/>
              <a:t>, 17:00 UTC</a:t>
            </a:r>
          </a:p>
          <a:p>
            <a:r>
              <a:rPr lang="en-GB" sz="2000" dirty="0"/>
              <a:t>Author provide their final versions: Thursday January 15</a:t>
            </a:r>
            <a:r>
              <a:rPr lang="en-GB" sz="2000" baseline="30000" dirty="0"/>
              <a:t>th</a:t>
            </a:r>
            <a:r>
              <a:rPr lang="en-GB" sz="2000" dirty="0"/>
              <a:t>, 17:00 UTC</a:t>
            </a:r>
          </a:p>
          <a:p>
            <a:r>
              <a:rPr lang="en-GB" sz="2000" dirty="0"/>
              <a:t>Final review period Thursday 23:00 UTC till Friday 10:00 UTC</a:t>
            </a:r>
          </a:p>
          <a:p>
            <a:pPr lvl="1"/>
            <a:r>
              <a:rPr lang="en-GB" sz="1600" dirty="0"/>
              <a:t>If no disagreement is raised for a specific </a:t>
            </a:r>
            <a:r>
              <a:rPr lang="en-GB" sz="1600" dirty="0" err="1"/>
              <a:t>tdoc</a:t>
            </a:r>
            <a:r>
              <a:rPr lang="en-GB" sz="1600" dirty="0"/>
              <a:t> during final review period, it is considered as approved </a:t>
            </a:r>
          </a:p>
          <a:p>
            <a:r>
              <a:rPr lang="en-GB" sz="2000" dirty="0"/>
              <a:t>E-mails sent outside this schedule will be ignored</a:t>
            </a:r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noProof="0" dirty="0"/>
          </a:p>
          <a:p>
            <a:pPr marL="0" indent="0">
              <a:buNone/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376900185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2947F-075E-42F4-C9EC-1B320FA96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B853F-F67F-C3F8-5800-8793F01B5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noProof="0" dirty="0"/>
              <a:t>AOB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840D77-2675-0B3D-A5A7-84C5B77FD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747945"/>
            <a:ext cx="8388350" cy="3965344"/>
          </a:xfrm>
        </p:spPr>
        <p:txBody>
          <a:bodyPr/>
          <a:lstStyle/>
          <a:p>
            <a:r>
              <a:rPr lang="en-GB" sz="2200" noProof="0" dirty="0"/>
              <a:t>Summary of Action Points:</a:t>
            </a:r>
          </a:p>
          <a:p>
            <a:pPr lvl="1"/>
            <a:r>
              <a:rPr lang="en-GB" sz="1800" dirty="0"/>
              <a:t>Vasil to send email on the mailing list on Dec 12</a:t>
            </a:r>
            <a:r>
              <a:rPr lang="en-GB" sz="1800" baseline="30000" dirty="0"/>
              <a:t>th</a:t>
            </a:r>
            <a:r>
              <a:rPr lang="en-GB" sz="1800" dirty="0"/>
              <a:t> to clarify what next editorial version will contain and if there are further comments to be addressed. Further comments till Dec 16</a:t>
            </a:r>
            <a:r>
              <a:rPr lang="en-GB" sz="1800" baseline="30000" dirty="0"/>
              <a:t>th</a:t>
            </a:r>
            <a:r>
              <a:rPr lang="en-GB" sz="1800" dirty="0"/>
              <a:t> (16:00 UTC) and version 1.0.1 will be available on Dec. 17</a:t>
            </a:r>
            <a:r>
              <a:rPr lang="en-GB" sz="1800" baseline="30000" dirty="0"/>
              <a:t>th</a:t>
            </a:r>
            <a:r>
              <a:rPr lang="en-GB" sz="1800" dirty="0"/>
              <a:t> (23:00 UTC)</a:t>
            </a:r>
            <a:endParaRPr lang="en-GB" sz="1800" noProof="0" dirty="0"/>
          </a:p>
          <a:p>
            <a:pPr lvl="1"/>
            <a:r>
              <a:rPr lang="en-GB" sz="1800" noProof="0" dirty="0"/>
              <a:t>Moderators to update their KPI topics and </a:t>
            </a:r>
            <a:r>
              <a:rPr lang="en-GB" sz="1800" dirty="0"/>
              <a:t>to provide </a:t>
            </a:r>
            <a:r>
              <a:rPr lang="en-GB" sz="1800" dirty="0" err="1"/>
              <a:t>pCRs</a:t>
            </a:r>
            <a:r>
              <a:rPr lang="en-GB" sz="1800" dirty="0"/>
              <a:t> for the e-meeting</a:t>
            </a:r>
            <a:r>
              <a:rPr lang="en-GB" sz="1800" noProof="0" dirty="0"/>
              <a:t> till Dec 17</a:t>
            </a:r>
            <a:r>
              <a:rPr lang="en-GB" sz="1800" baseline="30000" noProof="0" dirty="0"/>
              <a:t>th</a:t>
            </a:r>
            <a:r>
              <a:rPr lang="en-GB" sz="1800" noProof="0" dirty="0"/>
              <a:t> 16:00 UTC.</a:t>
            </a:r>
          </a:p>
          <a:p>
            <a:pPr lvl="1"/>
            <a:r>
              <a:rPr lang="en-GB" sz="1800" dirty="0"/>
              <a:t>Rapporteurs to provide </a:t>
            </a:r>
            <a:r>
              <a:rPr lang="en-GB" sz="1800" dirty="0" err="1"/>
              <a:t>pCRs</a:t>
            </a:r>
            <a:r>
              <a:rPr lang="en-GB" sz="1800" dirty="0"/>
              <a:t> for the e-meeting (listed in slide 3) till Dec 17</a:t>
            </a:r>
            <a:r>
              <a:rPr lang="en-GB" sz="1800" baseline="30000" dirty="0"/>
              <a:t>th</a:t>
            </a:r>
            <a:r>
              <a:rPr lang="en-GB" sz="1800" dirty="0"/>
              <a:t> 16:00 UTC.</a:t>
            </a:r>
            <a:endParaRPr lang="en-GB" sz="1800" noProof="0" dirty="0"/>
          </a:p>
          <a:p>
            <a:pPr lvl="1"/>
            <a:r>
              <a:rPr lang="en-GB" sz="1800" dirty="0"/>
              <a:t>Vasil to send the ad-hoc-e meeting Agenda with more details about the meeting procedures not later than Dec 16</a:t>
            </a:r>
            <a:r>
              <a:rPr lang="en-GB" sz="1800" baseline="30000" dirty="0"/>
              <a:t>th </a:t>
            </a:r>
            <a:r>
              <a:rPr lang="en-GB" sz="1800" dirty="0"/>
              <a:t>EOB</a:t>
            </a:r>
            <a:endParaRPr lang="en-GB" sz="1800" baseline="30000" dirty="0"/>
          </a:p>
          <a:p>
            <a:pPr lvl="1"/>
            <a:r>
              <a:rPr lang="en-GB" sz="1800" noProof="0" dirty="0"/>
              <a:t>Alain to send the ad-hoc-e meeting invitation, provide the templates and open the portal not later than Dec 16</a:t>
            </a:r>
            <a:r>
              <a:rPr lang="en-GB" sz="1800" baseline="30000" noProof="0" dirty="0"/>
              <a:t>th</a:t>
            </a:r>
            <a:r>
              <a:rPr lang="en-GB" sz="1800" noProof="0" dirty="0"/>
              <a:t> EOB</a:t>
            </a: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166031096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AF177-D0C9-63DA-91BC-0085EA246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A17D9-7BB4-23F1-28CF-93533A44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noProof="0" dirty="0"/>
              <a:t>Agenda (new part)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91902-350B-79F3-C807-0C11DB144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747945"/>
            <a:ext cx="8388350" cy="3965344"/>
          </a:xfrm>
        </p:spPr>
        <p:txBody>
          <a:bodyPr/>
          <a:lstStyle/>
          <a:p>
            <a:r>
              <a:rPr lang="en-GB" sz="2200" noProof="0" dirty="0"/>
              <a:t>Agenda :</a:t>
            </a:r>
          </a:p>
          <a:p>
            <a:pPr lvl="1"/>
            <a:r>
              <a:rPr lang="en-GB" sz="1800" noProof="0" dirty="0"/>
              <a:t>Alan to update the templates for the </a:t>
            </a:r>
            <a:r>
              <a:rPr lang="en-GB" sz="1800" noProof="0" dirty="0" err="1"/>
              <a:t>pCRs</a:t>
            </a:r>
            <a:r>
              <a:rPr lang="en-GB" sz="1800" noProof="0" dirty="0"/>
              <a:t>, to create a meeting in the 3GU (SA1#112-Ad Hoc-e, date Jan 12-16)</a:t>
            </a:r>
          </a:p>
          <a:p>
            <a:pPr lvl="1"/>
            <a:r>
              <a:rPr lang="en-GB" sz="1800" dirty="0"/>
              <a:t>Rapporteurs to update </a:t>
            </a:r>
            <a:r>
              <a:rPr lang="en-US" sz="1800" dirty="0"/>
              <a:t>“6G TR22.870 Rapporteurs list with pending topics.xls” and send it on the SA1 mailing list till Friday 19</a:t>
            </a:r>
            <a:r>
              <a:rPr lang="en-US" sz="1800" baseline="30000" dirty="0"/>
              <a:t>th</a:t>
            </a:r>
            <a:r>
              <a:rPr lang="en-US" sz="1800" dirty="0"/>
              <a:t> 13:00 UTC</a:t>
            </a:r>
          </a:p>
          <a:p>
            <a:pPr lvl="1"/>
            <a:r>
              <a:rPr lang="en-US" sz="1800" dirty="0"/>
              <a:t>Vasil will send to the small round the agenda with the items and meeting rules till 15 UTC on 15.12.2025 and Alain will create the portal meeting afterwords</a:t>
            </a:r>
          </a:p>
          <a:p>
            <a:pPr lvl="1"/>
            <a:r>
              <a:rPr lang="en-US" sz="1800" dirty="0"/>
              <a:t>Feedback from the small round till 16.12.2025 15:00 UTC and after that Vasil will send it to SA1 </a:t>
            </a:r>
            <a:r>
              <a:rPr lang="en-US" sz="1800"/>
              <a:t>mailing list</a:t>
            </a:r>
            <a:endParaRPr lang="en-US" sz="1800" dirty="0"/>
          </a:p>
          <a:p>
            <a:pPr lvl="1"/>
            <a:r>
              <a:rPr lang="en-US" sz="1800" dirty="0"/>
              <a:t>Alain will populate SA1_emeet list with email addresses of all the delegates who have registered by the deadline to the SA1#112-Ad Hoc-e.</a:t>
            </a:r>
          </a:p>
          <a:p>
            <a:pPr lvl="1"/>
            <a:r>
              <a:rPr lang="en-US" sz="1800" dirty="0"/>
              <a:t>Alain will send the MS Teams invitations for the calls on SA1_emeet mailing list after registration deadline</a:t>
            </a:r>
          </a:p>
          <a:p>
            <a:pPr lvl="1"/>
            <a:endParaRPr lang="en-US" sz="1800" dirty="0"/>
          </a:p>
          <a:p>
            <a:pPr lvl="1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60939445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1187</Words>
  <Application>Microsoft Office PowerPoint</Application>
  <PresentationFormat>On-screen Show (16:9)</PresentationFormat>
  <Paragraphs>126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TR 22.870 for SA1#112ad-hoc-e</vt:lpstr>
      <vt:lpstr>Agenda for SA1#112ad-hoc-e (1/2)</vt:lpstr>
      <vt:lpstr>Tdocs for KPIs as input to the e-meeting</vt:lpstr>
      <vt:lpstr>Agenda for SA1#112ad-hoc-e (2/2)</vt:lpstr>
      <vt:lpstr>Time schedule for SA1#112-ad-hoc-e</vt:lpstr>
      <vt:lpstr>Email discussions during SA1#112-ad-hoc-e</vt:lpstr>
      <vt:lpstr>AOB</vt:lpstr>
      <vt:lpstr>Agenda (new part)</vt:lpstr>
      <vt:lpstr>CPR tdoc numbers</vt:lpstr>
      <vt:lpstr>KPIs tdoc numbers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2447</cp:revision>
  <cp:lastPrinted>2017-02-24T12:37:51Z</cp:lastPrinted>
  <dcterms:created xsi:type="dcterms:W3CDTF">2008-08-30T09:32:10Z</dcterms:created>
  <dcterms:modified xsi:type="dcterms:W3CDTF">2026-01-09T15:49:31Z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