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1256" r:id="rId2"/>
    <p:sldId id="12553" r:id="rId3"/>
    <p:sldId id="12561" r:id="rId4"/>
    <p:sldId id="12560" r:id="rId5"/>
    <p:sldId id="12562" r:id="rId6"/>
    <p:sldId id="1255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034" autoAdjust="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4C5FFA-61D2-4D5B-A3BA-E2120FE71702}" type="datetimeFigureOut">
              <a:rPr lang="zh-CN" altLang="en-US" smtClean="0"/>
              <a:t>2025/8/14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D3075D-87A1-4DDD-9FA4-33D619E3E032}" type="slidenum">
              <a:rPr lang="zh-CN" altLang="en-US" smtClean="0"/>
              <a:t>‹#›</a:t>
            </a:fld>
            <a:endParaRPr lang="zh-CN" altLang="en-US"/>
          </a:p>
        </p:txBody>
      </p:sp>
    </p:spTree>
    <p:extLst>
      <p:ext uri="{BB962C8B-B14F-4D97-AF65-F5344CB8AC3E}">
        <p14:creationId xmlns:p14="http://schemas.microsoft.com/office/powerpoint/2010/main" val="696435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7D3075D-87A1-4DDD-9FA4-33D619E3E032}" type="slidenum">
              <a:rPr lang="zh-CN" altLang="en-US" smtClean="0"/>
              <a:t>2</a:t>
            </a:fld>
            <a:endParaRPr lang="zh-CN" altLang="en-US"/>
          </a:p>
        </p:txBody>
      </p:sp>
    </p:spTree>
    <p:extLst>
      <p:ext uri="{BB962C8B-B14F-4D97-AF65-F5344CB8AC3E}">
        <p14:creationId xmlns:p14="http://schemas.microsoft.com/office/powerpoint/2010/main" val="2545005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7D3075D-87A1-4DDD-9FA4-33D619E3E032}" type="slidenum">
              <a:rPr lang="zh-CN" altLang="en-US" smtClean="0"/>
              <a:t>5</a:t>
            </a:fld>
            <a:endParaRPr lang="zh-CN" altLang="en-US"/>
          </a:p>
        </p:txBody>
      </p:sp>
    </p:spTree>
    <p:extLst>
      <p:ext uri="{BB962C8B-B14F-4D97-AF65-F5344CB8AC3E}">
        <p14:creationId xmlns:p14="http://schemas.microsoft.com/office/powerpoint/2010/main" val="1780592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EC2C90-8C83-451E-B2DF-7DC3F5E56FD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9188A98-E266-417F-9BD6-87415A6F6D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3DA9794-7A11-4965-AF7D-7A3F794C0B20}"/>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5" name="页脚占位符 4">
            <a:extLst>
              <a:ext uri="{FF2B5EF4-FFF2-40B4-BE49-F238E27FC236}">
                <a16:creationId xmlns:a16="http://schemas.microsoft.com/office/drawing/2014/main" id="{D7E6CE0E-8424-4745-99C5-04AACD2FD7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56B24DD-FA51-4C68-9EF7-40199A02C9C1}"/>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788458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037232-7E9E-4990-B25E-92A53662ECB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7802C4D-E9D3-476E-A9CB-01B2F907851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A716DF3-45C5-42A7-A9F1-B0EBA56C007A}"/>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5" name="页脚占位符 4">
            <a:extLst>
              <a:ext uri="{FF2B5EF4-FFF2-40B4-BE49-F238E27FC236}">
                <a16:creationId xmlns:a16="http://schemas.microsoft.com/office/drawing/2014/main" id="{A185283A-D485-48CF-84C4-E41ACEE5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1D9287E-A653-4B46-8F47-860DA713D830}"/>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2552620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FAD5A7C-FBD7-453D-8531-5577077BFD3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085E28B-A9A1-4F36-92AA-3D60717D6D6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49AF698-0139-4305-86E1-E6A5E7330519}"/>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5" name="页脚占位符 4">
            <a:extLst>
              <a:ext uri="{FF2B5EF4-FFF2-40B4-BE49-F238E27FC236}">
                <a16:creationId xmlns:a16="http://schemas.microsoft.com/office/drawing/2014/main" id="{CDEDD9A3-F5F0-403E-8B1F-2EE83BE74D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542E54-1444-471F-98BE-222330A36F0F}"/>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9739511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6857262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482870-8EDE-4E1D-AB36-608930B6DDF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FDE6364-FE7F-4569-893D-B48DED70051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991F113-14C6-4BA2-9E00-8D81A0FB6FDB}"/>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5" name="页脚占位符 4">
            <a:extLst>
              <a:ext uri="{FF2B5EF4-FFF2-40B4-BE49-F238E27FC236}">
                <a16:creationId xmlns:a16="http://schemas.microsoft.com/office/drawing/2014/main" id="{09000BE6-29E7-4A73-A53B-96370632C5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F6056C0-39EA-4DF7-A26D-8C97E173E783}"/>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20878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2AB7D3-697C-4734-B455-EF8483B10B3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82DCA66-C37C-47DA-8800-EB6A795590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38FD9C3-8A0B-4D37-AAAC-67F8DDBFB95D}"/>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5" name="页脚占位符 4">
            <a:extLst>
              <a:ext uri="{FF2B5EF4-FFF2-40B4-BE49-F238E27FC236}">
                <a16:creationId xmlns:a16="http://schemas.microsoft.com/office/drawing/2014/main" id="{E3935872-F54F-4E34-B3A9-20D3969656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032B43E-A221-4E89-9504-07AC904DCE28}"/>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1496745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6C96BB-0263-48CA-9599-B8D45006285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60753E-D636-45DA-A8B4-3189F5DF1D5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6414D0C-BC36-4483-AE53-E1EC4EBAD4F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E765A15-7AE3-4F39-A9FB-B8B98CF25E6D}"/>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6" name="页脚占位符 5">
            <a:extLst>
              <a:ext uri="{FF2B5EF4-FFF2-40B4-BE49-F238E27FC236}">
                <a16:creationId xmlns:a16="http://schemas.microsoft.com/office/drawing/2014/main" id="{C407C3BA-CAF8-47F4-AE91-8472F2C1FB9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AD6716E-E72C-4662-BAB9-64BAE8BFEEDC}"/>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2464363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9CC4C6-F9F1-4BC3-80CF-BAA5A56AD96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9DD70E5-0176-4285-BC09-A73A9912F1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8AD5F38-B1D5-4977-ABFB-3FD7E1F9237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858CE96-1F89-4B86-A506-0DEF78E341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A9413CD-323B-46F7-9BF3-54F7484DC00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1C873A6-C0C6-4FCD-8970-CE16DF45E2AF}"/>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8" name="页脚占位符 7">
            <a:extLst>
              <a:ext uri="{FF2B5EF4-FFF2-40B4-BE49-F238E27FC236}">
                <a16:creationId xmlns:a16="http://schemas.microsoft.com/office/drawing/2014/main" id="{C4E036CB-66F3-4BA4-9297-8DBACDFA1BF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4937F48-6285-4159-8CDB-1450BC60B40F}"/>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99853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05E0DD-0BA3-49EF-BC80-DCE4DD929C6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3D9262A-E508-4701-B717-27324B094DFA}"/>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4" name="页脚占位符 3">
            <a:extLst>
              <a:ext uri="{FF2B5EF4-FFF2-40B4-BE49-F238E27FC236}">
                <a16:creationId xmlns:a16="http://schemas.microsoft.com/office/drawing/2014/main" id="{90EA4D13-0E5D-44E1-BBAF-698EF02FEAA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1CE44FC-8B22-4151-A0E9-2BAC68A24E55}"/>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39433676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EA203C0-1C1F-48DB-AEC3-ABE1DB499D91}"/>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3" name="页脚占位符 2">
            <a:extLst>
              <a:ext uri="{FF2B5EF4-FFF2-40B4-BE49-F238E27FC236}">
                <a16:creationId xmlns:a16="http://schemas.microsoft.com/office/drawing/2014/main" id="{F43EB44C-D9D8-4CD9-A63D-8F2A24F8303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071F20E-BD77-42F2-BAEF-EAFCCE9D095C}"/>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317933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2349E7-CBB4-4213-9936-F270E490D06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3C3E58F-1633-4E70-B9BD-D9F0F3BD948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6519D25E-5A9B-4F51-A5DB-297BC0C855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52B7BA9-CCD9-4150-8AA9-AC9C58040670}"/>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6" name="页脚占位符 5">
            <a:extLst>
              <a:ext uri="{FF2B5EF4-FFF2-40B4-BE49-F238E27FC236}">
                <a16:creationId xmlns:a16="http://schemas.microsoft.com/office/drawing/2014/main" id="{0A37921B-48CA-4354-AB6B-002FB65751C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096ACB5-A403-488F-B692-AC2835043DC0}"/>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1057704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225F5C-2222-4AF3-AD8B-A4DFE7498F9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19E780C-B130-4347-8BDE-02ADEDF21B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8FCBB2F-57C6-47B4-9F41-655854A8AE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DB587DE-4F4C-42A1-801F-90A51DE85891}"/>
              </a:ext>
            </a:extLst>
          </p:cNvPr>
          <p:cNvSpPr>
            <a:spLocks noGrp="1"/>
          </p:cNvSpPr>
          <p:nvPr>
            <p:ph type="dt" sz="half" idx="10"/>
          </p:nvPr>
        </p:nvSpPr>
        <p:spPr/>
        <p:txBody>
          <a:bodyPr/>
          <a:lstStyle/>
          <a:p>
            <a:fld id="{D864D951-9F84-40C5-9D75-38BCB5C6BBD0}" type="datetimeFigureOut">
              <a:rPr lang="zh-CN" altLang="en-US" smtClean="0"/>
              <a:t>2025/8/14</a:t>
            </a:fld>
            <a:endParaRPr lang="zh-CN" altLang="en-US"/>
          </a:p>
        </p:txBody>
      </p:sp>
      <p:sp>
        <p:nvSpPr>
          <p:cNvPr id="6" name="页脚占位符 5">
            <a:extLst>
              <a:ext uri="{FF2B5EF4-FFF2-40B4-BE49-F238E27FC236}">
                <a16:creationId xmlns:a16="http://schemas.microsoft.com/office/drawing/2014/main" id="{85B95173-EA13-47AE-AFF3-866EAE7DACB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5F6C90D-4D17-4880-A816-F6C441419C21}"/>
              </a:ext>
            </a:extLst>
          </p:cNvPr>
          <p:cNvSpPr>
            <a:spLocks noGrp="1"/>
          </p:cNvSpPr>
          <p:nvPr>
            <p:ph type="sldNum" sz="quarter" idx="12"/>
          </p:nvPr>
        </p:nvSpPr>
        <p:spPr/>
        <p:txBody>
          <a:body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57033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6DA04C9-8323-4DD5-B597-3822AA65BD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B13C83C-87A3-48C1-A6BA-1F941ACE34C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166EB69-91E1-4136-A8FD-BA8DBB7DE5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64D951-9F84-40C5-9D75-38BCB5C6BBD0}" type="datetimeFigureOut">
              <a:rPr lang="zh-CN" altLang="en-US" smtClean="0"/>
              <a:t>2025/8/14</a:t>
            </a:fld>
            <a:endParaRPr lang="zh-CN" altLang="en-US"/>
          </a:p>
        </p:txBody>
      </p:sp>
      <p:sp>
        <p:nvSpPr>
          <p:cNvPr id="5" name="页脚占位符 4">
            <a:extLst>
              <a:ext uri="{FF2B5EF4-FFF2-40B4-BE49-F238E27FC236}">
                <a16:creationId xmlns:a16="http://schemas.microsoft.com/office/drawing/2014/main" id="{2318CA32-E517-4105-92F6-12171A65E1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CD0C2EC-907E-497B-9235-DBA592FCD2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5E387C-2D08-48DC-AD8A-8A19A0627697}" type="slidenum">
              <a:rPr lang="zh-CN" altLang="en-US" smtClean="0"/>
              <a:t>‹#›</a:t>
            </a:fld>
            <a:endParaRPr lang="zh-CN" altLang="en-US"/>
          </a:p>
        </p:txBody>
      </p:sp>
    </p:spTree>
    <p:extLst>
      <p:ext uri="{BB962C8B-B14F-4D97-AF65-F5344CB8AC3E}">
        <p14:creationId xmlns:p14="http://schemas.microsoft.com/office/powerpoint/2010/main" val="3970310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434517" y="2385071"/>
            <a:ext cx="10363200" cy="1727200"/>
          </a:xfrm>
          <a:prstGeom prst="rect">
            <a:avLst/>
          </a:prstGeom>
          <a:noFill/>
          <a:ln>
            <a:noFill/>
          </a:ln>
        </p:spPr>
        <p:txBody>
          <a:bodyPr lIns="121907" tIns="60953" rIns="121907" bIns="60953" anchor="ctr">
            <a:normAutofit lnSpcReduction="10000"/>
          </a:bodyPr>
          <a:lstStyle/>
          <a:p>
            <a:pPr algn="ctr">
              <a:defRPr/>
            </a:pPr>
            <a:r>
              <a:rPr lang="en-GB" altLang="zh-CN" sz="5400" b="1" kern="0" dirty="0">
                <a:solidFill>
                  <a:srgbClr val="FF0000"/>
                </a:solidFill>
                <a:effectLst>
                  <a:outerShdw blurRad="38100" dist="38100" dir="2700000" algn="tl">
                    <a:srgbClr val="C0C0C0"/>
                  </a:outerShdw>
                </a:effectLst>
                <a:latin typeface="+mj-lt"/>
                <a:ea typeface="ＭＳ Ｐゴシック" charset="0"/>
                <a:cs typeface="ＭＳ Ｐゴシック" charset="0"/>
              </a:rPr>
              <a:t>Discussion on </a:t>
            </a:r>
          </a:p>
          <a:p>
            <a:pPr algn="ctr">
              <a:defRPr/>
            </a:pPr>
            <a:r>
              <a:rPr lang="en-GB" altLang="zh-CN" sz="5400" b="1" kern="0" dirty="0">
                <a:solidFill>
                  <a:srgbClr val="FF0000"/>
                </a:solidFill>
                <a:effectLst>
                  <a:outerShdw blurRad="38100" dist="38100" dir="2700000" algn="tl">
                    <a:srgbClr val="C0C0C0"/>
                  </a:outerShdw>
                </a:effectLst>
                <a:latin typeface="+mj-lt"/>
                <a:ea typeface="ＭＳ Ｐゴシック" charset="0"/>
                <a:cs typeface="ＭＳ Ｐゴシック" charset="0"/>
              </a:rPr>
              <a:t>AI service &amp; 6G computing service</a:t>
            </a:r>
            <a:endParaRPr lang="en-GB" altLang="zh-CN" sz="54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828800" y="4989651"/>
            <a:ext cx="8534400" cy="1016865"/>
          </a:xfrm>
        </p:spPr>
        <p:txBody>
          <a:bodyPr>
            <a:normAutofit/>
          </a:bodyPr>
          <a:lstStyle/>
          <a:p>
            <a:pPr>
              <a:lnSpc>
                <a:spcPct val="80000"/>
              </a:lnSpc>
            </a:pPr>
            <a:r>
              <a:rPr lang="en-US" altLang="nl-NL" sz="3200" dirty="0">
                <a:solidFill>
                  <a:srgbClr val="0000FF"/>
                </a:solidFill>
                <a:latin typeface="vivo Sans TW Bold" panose="02000700000000000000" pitchFamily="2" charset="-120"/>
                <a:ea typeface="vivo Sans TW Bold" panose="02000700000000000000" pitchFamily="2" charset="-120"/>
                <a:cs typeface="vivo Sans TW Bold" panose="02000700000000000000" pitchFamily="2" charset="-120"/>
              </a:rPr>
              <a:t>vivo</a:t>
            </a:r>
          </a:p>
          <a:p>
            <a:pPr>
              <a:lnSpc>
                <a:spcPct val="80000"/>
              </a:lnSpc>
            </a:pPr>
            <a:r>
              <a:rPr lang="en-US" altLang="nl-NL" sz="3200" dirty="0">
                <a:solidFill>
                  <a:srgbClr val="0000FF"/>
                </a:solidFill>
                <a:latin typeface="vivo Sans TW Bold" panose="02000700000000000000" pitchFamily="2" charset="-120"/>
                <a:ea typeface="vivo Sans TW Bold" panose="02000700000000000000" pitchFamily="2" charset="-120"/>
                <a:cs typeface="vivo Sans TW Bold" panose="02000700000000000000" pitchFamily="2" charset="-120"/>
              </a:rPr>
              <a:t>202508</a:t>
            </a: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10586" y="6373286"/>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30611" y="6345725"/>
            <a:ext cx="9446245"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333" dirty="0">
                <a:solidFill>
                  <a:schemeClr val="bg1"/>
                </a:solidFill>
                <a:latin typeface="Arial" panose="020B0604020202020204" pitchFamily="34" charset="0"/>
              </a:rPr>
              <a:t>S1-253175, 3GPP TSG </a:t>
            </a:r>
            <a:r>
              <a:rPr lang="en-US" altLang="zh-CN" sz="1333" dirty="0">
                <a:solidFill>
                  <a:schemeClr val="bg1"/>
                </a:solidFill>
                <a:latin typeface="Arial" panose="020B0604020202020204" pitchFamily="34" charset="0"/>
              </a:rPr>
              <a:t>SA1</a:t>
            </a:r>
            <a:r>
              <a:rPr lang="en-US" altLang="en-US" sz="1333" dirty="0">
                <a:solidFill>
                  <a:schemeClr val="bg1"/>
                </a:solidFill>
                <a:latin typeface="Arial" panose="020B0604020202020204" pitchFamily="34" charset="0"/>
              </a:rPr>
              <a:t>#111, 25-29 August 2025, Goteborg, Sweden</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10176054" y="644371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1067" dirty="0">
                <a:latin typeface="Arial" panose="020B0604020202020204" pitchFamily="34" charset="0"/>
              </a:rPr>
              <a:t>© 3GPP 2025</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75609-1BDD-4B45-AE0B-660890EFDFCB}"/>
              </a:ext>
            </a:extLst>
          </p:cNvPr>
          <p:cNvSpPr>
            <a:spLocks noGrp="1"/>
          </p:cNvSpPr>
          <p:nvPr>
            <p:ph type="title"/>
          </p:nvPr>
        </p:nvSpPr>
        <p:spPr>
          <a:xfrm>
            <a:off x="387658" y="121844"/>
            <a:ext cx="11416684"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algn="l"/>
            <a:r>
              <a:rPr lang="en-GB" sz="3600" b="1" dirty="0">
                <a:solidFill>
                  <a:srgbClr val="0000FF"/>
                </a:solidFill>
                <a:latin typeface="Arial" panose="020B0604020202020204" pitchFamily="34" charset="0"/>
                <a:cs typeface="Arial" panose="020B0604020202020204" pitchFamily="34" charset="0"/>
              </a:rPr>
              <a:t>Background</a:t>
            </a:r>
          </a:p>
        </p:txBody>
      </p:sp>
      <p:sp>
        <p:nvSpPr>
          <p:cNvPr id="6" name="Content Placeholder 3">
            <a:extLst>
              <a:ext uri="{FF2B5EF4-FFF2-40B4-BE49-F238E27FC236}">
                <a16:creationId xmlns:a16="http://schemas.microsoft.com/office/drawing/2014/main" id="{79AB675A-CAC3-4980-ADDB-95C52FFEF702}"/>
              </a:ext>
            </a:extLst>
          </p:cNvPr>
          <p:cNvSpPr txBox="1">
            <a:spLocks/>
          </p:cNvSpPr>
          <p:nvPr/>
        </p:nvSpPr>
        <p:spPr>
          <a:xfrm>
            <a:off x="283665" y="1447407"/>
            <a:ext cx="11003460" cy="43771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a:latin typeface="Arial" panose="020B0604020202020204" pitchFamily="34" charset="0"/>
                <a:cs typeface="Arial" panose="020B0604020202020204" pitchFamily="34" charset="0"/>
              </a:rPr>
              <a:t>During SA1#110, several companies engaged in inconclusive discussions regarding the relationship between AI services and 6G computing services,</a:t>
            </a:r>
            <a:r>
              <a:rPr lang="zh-CN" altLang="en-US" sz="2400" dirty="0">
                <a:latin typeface="Arial" panose="020B0604020202020204" pitchFamily="34" charset="0"/>
                <a:cs typeface="Arial" panose="020B0604020202020204" pitchFamily="34" charset="0"/>
              </a:rPr>
              <a:t> </a:t>
            </a:r>
            <a:r>
              <a:rPr lang="en-US" altLang="zh-CN" sz="2400" dirty="0">
                <a:latin typeface="Arial" panose="020B0604020202020204" pitchFamily="34" charset="0"/>
                <a:cs typeface="Arial" panose="020B0604020202020204" pitchFamily="34" charset="0"/>
              </a:rPr>
              <a:t>such as: </a:t>
            </a:r>
          </a:p>
          <a:p>
            <a:pPr marL="457200" lvl="1" indent="0">
              <a:lnSpc>
                <a:spcPct val="150000"/>
              </a:lnSpc>
              <a:buNone/>
            </a:pPr>
            <a:r>
              <a:rPr lang="en-US" altLang="zh-CN" sz="1800" dirty="0">
                <a:latin typeface="Arial" panose="020B0604020202020204" pitchFamily="34" charset="0"/>
                <a:cs typeface="Arial" panose="020B0604020202020204" pitchFamily="34" charset="0"/>
              </a:rPr>
              <a:t>a) What’s the gap between the AI service and computing service? </a:t>
            </a:r>
          </a:p>
          <a:p>
            <a:pPr marL="457200" lvl="1" indent="0">
              <a:lnSpc>
                <a:spcPct val="150000"/>
              </a:lnSpc>
              <a:buNone/>
            </a:pPr>
            <a:r>
              <a:rPr lang="en-US" altLang="zh-CN" sz="1800" dirty="0">
                <a:latin typeface="Arial" panose="020B0604020202020204" pitchFamily="34" charset="0"/>
                <a:cs typeface="Arial" panose="020B0604020202020204" pitchFamily="34" charset="0"/>
              </a:rPr>
              <a:t>b) Does AI model training fall under AI service or computing service?</a:t>
            </a:r>
          </a:p>
          <a:p>
            <a:pPr marL="457200" lvl="1" indent="0">
              <a:lnSpc>
                <a:spcPct val="150000"/>
              </a:lnSpc>
              <a:buNone/>
            </a:pPr>
            <a:r>
              <a:rPr lang="en-US" altLang="zh-CN" sz="1800" dirty="0">
                <a:latin typeface="Arial" panose="020B0604020202020204" pitchFamily="34" charset="0"/>
                <a:cs typeface="Arial" panose="020B0604020202020204" pitchFamily="34" charset="0"/>
              </a:rPr>
              <a:t>c) What’s the relationship among AI service, 6G System for AI, AI for 6G system?</a:t>
            </a:r>
          </a:p>
          <a:p>
            <a:endParaRPr lang="en-US" altLang="zh-CN" sz="2000" b="1" u="sng" dirty="0">
              <a:latin typeface="Arial" panose="020B0604020202020204" pitchFamily="34" charset="0"/>
              <a:cs typeface="Arial" panose="020B0604020202020204" pitchFamily="34" charset="0"/>
            </a:endParaRPr>
          </a:p>
          <a:p>
            <a:endParaRPr lang="en-US" altLang="zh-CN" sz="2000" b="1" u="sng" dirty="0">
              <a:latin typeface="Arial" panose="020B0604020202020204" pitchFamily="34" charset="0"/>
              <a:cs typeface="Arial" panose="020B0604020202020204" pitchFamily="34" charset="0"/>
            </a:endParaRPr>
          </a:p>
          <a:p>
            <a:pPr>
              <a:buClr>
                <a:srgbClr val="0000FF"/>
              </a:buClr>
            </a:pPr>
            <a:r>
              <a:rPr lang="en-US" altLang="zh-CN" sz="2000" b="1" u="sng" dirty="0">
                <a:latin typeface="Arial" panose="020B0604020202020204" pitchFamily="34" charset="0"/>
                <a:cs typeface="Arial" panose="020B0604020202020204" pitchFamily="34" charset="0"/>
              </a:rPr>
              <a:t>Observation 1: </a:t>
            </a:r>
            <a:r>
              <a:rPr lang="en-US" sz="2000" dirty="0">
                <a:solidFill>
                  <a:srgbClr val="000000"/>
                </a:solidFill>
                <a:latin typeface="Arial" panose="020B0604020202020204" pitchFamily="34" charset="0"/>
                <a:cs typeface="Arial" panose="020B0604020202020204" pitchFamily="34" charset="0"/>
              </a:rPr>
              <a:t>Given the AI service will leverage the computing resources to achieve some AI model related activities, it is essential to discuss and clarify the relationships and differences among 6G computing services, AI services, 6G Systems for AI, and AI for 6G Systems within the TR.</a:t>
            </a:r>
          </a:p>
        </p:txBody>
      </p:sp>
    </p:spTree>
    <p:extLst>
      <p:ext uri="{BB962C8B-B14F-4D97-AF65-F5344CB8AC3E}">
        <p14:creationId xmlns:p14="http://schemas.microsoft.com/office/powerpoint/2010/main" val="493783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75609-1BDD-4B45-AE0B-660890EFDFCB}"/>
              </a:ext>
            </a:extLst>
          </p:cNvPr>
          <p:cNvSpPr>
            <a:spLocks noGrp="1"/>
          </p:cNvSpPr>
          <p:nvPr>
            <p:ph type="title"/>
          </p:nvPr>
        </p:nvSpPr>
        <p:spPr>
          <a:xfrm>
            <a:off x="387658" y="130629"/>
            <a:ext cx="11416684" cy="87085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algn="l"/>
            <a:r>
              <a:rPr lang="en-GB" altLang="zh-CN" sz="3600" b="1" dirty="0">
                <a:solidFill>
                  <a:srgbClr val="0000FF"/>
                </a:solidFill>
                <a:latin typeface="Arial" panose="020B0604020202020204" pitchFamily="34" charset="0"/>
                <a:cs typeface="Arial" panose="020B0604020202020204" pitchFamily="34" charset="0"/>
              </a:rPr>
              <a:t>Discussion on 6G computing service </a:t>
            </a:r>
            <a:r>
              <a:rPr lang="en-US" altLang="zh-CN" sz="3600" b="1" dirty="0">
                <a:solidFill>
                  <a:srgbClr val="0000FF"/>
                </a:solidFill>
                <a:latin typeface="Arial" panose="020B0604020202020204" pitchFamily="34" charset="0"/>
                <a:cs typeface="Arial" panose="020B0604020202020204" pitchFamily="34" charset="0"/>
              </a:rPr>
              <a:t>vs </a:t>
            </a:r>
            <a:r>
              <a:rPr lang="en-GB" altLang="zh-CN" sz="3600" b="1" dirty="0">
                <a:solidFill>
                  <a:srgbClr val="0000FF"/>
                </a:solidFill>
                <a:latin typeface="Arial" panose="020B0604020202020204" pitchFamily="34" charset="0"/>
                <a:cs typeface="Arial" panose="020B0604020202020204" pitchFamily="34" charset="0"/>
              </a:rPr>
              <a:t>AI service</a:t>
            </a:r>
            <a:endParaRPr lang="en-GB" sz="3600" b="1" dirty="0">
              <a:solidFill>
                <a:srgbClr val="0000FF"/>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79AB675A-CAC3-4980-ADDB-95C52FFEF702}"/>
              </a:ext>
            </a:extLst>
          </p:cNvPr>
          <p:cNvSpPr txBox="1">
            <a:spLocks/>
          </p:cNvSpPr>
          <p:nvPr/>
        </p:nvSpPr>
        <p:spPr>
          <a:xfrm>
            <a:off x="389469" y="906451"/>
            <a:ext cx="11624670" cy="2420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Existing definitions: </a:t>
            </a:r>
          </a:p>
          <a:p>
            <a:pPr lvl="1" hangingPunct="0">
              <a:spcAft>
                <a:spcPts val="900"/>
              </a:spcAft>
            </a:pPr>
            <a:r>
              <a:rPr lang="en-GB" altLang="zh-CN" sz="1400" b="1" dirty="0">
                <a:effectLst/>
                <a:latin typeface="Times New Roman" panose="02020603050405020304" pitchFamily="18" charset="0"/>
                <a:ea typeface="Times New Roman" panose="02020603050405020304" pitchFamily="18" charset="0"/>
              </a:rPr>
              <a:t>6G Computing Service: </a:t>
            </a:r>
            <a:r>
              <a:rPr lang="en-GB" altLang="zh-CN" sz="1400" dirty="0">
                <a:effectLst/>
                <a:latin typeface="Times New Roman" panose="02020603050405020304" pitchFamily="18" charset="0"/>
                <a:ea typeface="Times New Roman" panose="02020603050405020304" pitchFamily="18" charset="0"/>
              </a:rPr>
              <a:t>A service provided by 6G network utilizing computing resources in Service Hosting Environment, which can be used by a subscriber (via UE)/3rd party. </a:t>
            </a:r>
          </a:p>
          <a:p>
            <a:pPr lvl="1" hangingPunct="0">
              <a:spcAft>
                <a:spcPts val="900"/>
              </a:spcAft>
            </a:pPr>
            <a:r>
              <a:rPr lang="en-GB" altLang="zh-CN" sz="1400" b="1" dirty="0">
                <a:effectLst/>
                <a:latin typeface="Times New Roman" panose="02020603050405020304" pitchFamily="18" charset="0"/>
                <a:ea typeface="等线" panose="02010600030101010101" pitchFamily="2" charset="-122"/>
              </a:rPr>
              <a:t>AI service:</a:t>
            </a:r>
            <a:r>
              <a:rPr lang="en-GB" altLang="zh-CN" sz="1400" dirty="0">
                <a:effectLst/>
                <a:latin typeface="Times New Roman" panose="02020603050405020304" pitchFamily="18" charset="0"/>
                <a:ea typeface="等线" panose="02010600030101010101" pitchFamily="2" charset="-122"/>
              </a:rPr>
              <a:t> an 6G service (e.g. AI model inference) to support AI-related activities, which is provided by 6G core network to the 6G user, considering the required quality of the service (e.g. inference accuracy, latency).</a:t>
            </a:r>
            <a:endParaRPr lang="zh-CN" altLang="zh-CN" sz="1400" dirty="0">
              <a:effectLst/>
              <a:latin typeface="Times New Roman" panose="02020603050405020304" pitchFamily="18" charset="0"/>
              <a:ea typeface="Times New Roman" panose="02020603050405020304" pitchFamily="18" charset="0"/>
            </a:endParaRPr>
          </a:p>
          <a:p>
            <a:pPr marL="1094740" lvl="2" indent="0" hangingPunct="0">
              <a:spcBef>
                <a:spcPts val="0"/>
              </a:spcBef>
              <a:buNone/>
            </a:pPr>
            <a:r>
              <a:rPr lang="en-GB" altLang="zh-CN" sz="1400" dirty="0">
                <a:effectLst/>
                <a:latin typeface="Times New Roman" panose="02020603050405020304" pitchFamily="18" charset="0"/>
                <a:ea typeface="等线" panose="02010600030101010101" pitchFamily="2" charset="-122"/>
              </a:rPr>
              <a:t>NOTE 3:	The above term does not imply any architectural assumption, e.g. whether 6G CN is a new or evolved CN (compared to 5G).</a:t>
            </a:r>
            <a:endParaRPr lang="zh-CN" altLang="zh-CN" sz="1400" dirty="0">
              <a:effectLst/>
              <a:latin typeface="Times New Roman" panose="02020603050405020304" pitchFamily="18" charset="0"/>
              <a:ea typeface="宋体" panose="02010600030101010101" pitchFamily="2" charset="-122"/>
            </a:endParaRPr>
          </a:p>
          <a:p>
            <a:pPr marL="1094740" lvl="2" indent="0" hangingPunct="0">
              <a:spcBef>
                <a:spcPts val="0"/>
              </a:spcBef>
              <a:buNone/>
            </a:pPr>
            <a:r>
              <a:rPr lang="en-US" altLang="zh-CN" sz="1400" dirty="0">
                <a:solidFill>
                  <a:srgbClr val="FF0000"/>
                </a:solidFill>
                <a:effectLst/>
                <a:latin typeface="Times New Roman" panose="02020603050405020304" pitchFamily="18" charset="0"/>
                <a:ea typeface="宋体" panose="02010600030101010101" pitchFamily="2" charset="-122"/>
              </a:rPr>
              <a:t>Editor’s Note:	The definition of AI service is FFS.</a:t>
            </a:r>
            <a:endParaRPr lang="en-US" sz="1400" dirty="0">
              <a:latin typeface="Times New Roman" panose="02020603050405020304" pitchFamily="18" charset="0"/>
              <a:ea typeface="Times New Roman" panose="02020603050405020304" pitchFamily="18" charset="0"/>
            </a:endParaRPr>
          </a:p>
          <a:p>
            <a:r>
              <a:rPr lang="en-US" altLang="zh-CN" sz="1800" b="1" u="sng" dirty="0">
                <a:latin typeface="Arial" panose="020B0604020202020204" pitchFamily="34" charset="0"/>
                <a:cs typeface="Arial" panose="020B0604020202020204" pitchFamily="34" charset="0"/>
              </a:rPr>
              <a:t>Observation 2:</a:t>
            </a:r>
            <a:r>
              <a:rPr lang="zh-CN" altLang="en-US" sz="1800" b="1" u="sng" dirty="0">
                <a:latin typeface="Arial" panose="020B0604020202020204" pitchFamily="34" charset="0"/>
                <a:cs typeface="Arial" panose="020B0604020202020204" pitchFamily="34" charset="0"/>
              </a:rPr>
              <a:t> </a:t>
            </a:r>
            <a:r>
              <a:rPr lang="en-US" altLang="zh-CN" sz="1800" dirty="0">
                <a:latin typeface="Arial" panose="020B0604020202020204" pitchFamily="34" charset="0"/>
                <a:cs typeface="Arial" panose="020B0604020202020204" pitchFamily="34" charset="0"/>
              </a:rPr>
              <a:t>The phrase ‘AI-related activities’ is not accurate and whether AI model training belongs to AI service is not clarified.</a:t>
            </a:r>
          </a:p>
          <a:p>
            <a:endParaRPr lang="en-US" altLang="zh-CN" sz="2000" dirty="0">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E6BC6771-0422-4C94-936E-114ED6ECA0AB}"/>
              </a:ext>
            </a:extLst>
          </p:cNvPr>
          <p:cNvSpPr txBox="1"/>
          <p:nvPr/>
        </p:nvSpPr>
        <p:spPr>
          <a:xfrm>
            <a:off x="377535" y="5806745"/>
            <a:ext cx="11636604" cy="923330"/>
          </a:xfrm>
          <a:prstGeom prst="rect">
            <a:avLst/>
          </a:prstGeom>
          <a:noFill/>
        </p:spPr>
        <p:txBody>
          <a:bodyPr wrap="square">
            <a:spAutoFit/>
          </a:bodyPr>
          <a:lstStyle/>
          <a:p>
            <a:pPr marL="285750" indent="-285750">
              <a:buFont typeface="Arial" panose="020B0604020202020204" pitchFamily="34" charset="0"/>
              <a:buChar char="•"/>
            </a:pPr>
            <a:r>
              <a:rPr lang="en-US" altLang="zh-CN" sz="1800" b="1" u="sng" dirty="0">
                <a:latin typeface="Arial" panose="020B0604020202020204" pitchFamily="34" charset="0"/>
                <a:cs typeface="Arial" panose="020B0604020202020204" pitchFamily="34" charset="0"/>
              </a:rPr>
              <a:t>Observation 3:</a:t>
            </a:r>
            <a:r>
              <a:rPr lang="en-US" altLang="zh-CN" sz="1800" dirty="0">
                <a:latin typeface="Arial" panose="020B0604020202020204" pitchFamily="34" charset="0"/>
                <a:cs typeface="Arial" panose="020B0604020202020204" pitchFamily="34" charset="0"/>
              </a:rPr>
              <a:t> The </a:t>
            </a:r>
            <a:r>
              <a:rPr lang="en-US" altLang="zh-CN" sz="1800" dirty="0">
                <a:solidFill>
                  <a:srgbClr val="000000"/>
                </a:solidFill>
                <a:latin typeface="Arial" panose="020B0604020202020204" pitchFamily="34" charset="0"/>
                <a:cs typeface="Arial" panose="020B0604020202020204" pitchFamily="34" charset="0"/>
              </a:rPr>
              <a:t>AI service not only leverages the computing resources </a:t>
            </a:r>
            <a:r>
              <a:rPr lang="en-US" altLang="zh-CN" dirty="0">
                <a:solidFill>
                  <a:srgbClr val="000000"/>
                </a:solidFill>
                <a:latin typeface="Arial" panose="020B0604020202020204" pitchFamily="34" charset="0"/>
                <a:cs typeface="Arial" panose="020B0604020202020204" pitchFamily="34" charset="0"/>
              </a:rPr>
              <a:t>inside the network,</a:t>
            </a:r>
            <a:r>
              <a:rPr lang="en-US" altLang="zh-CN" sz="1800" dirty="0">
                <a:solidFill>
                  <a:srgbClr val="000000"/>
                </a:solidFill>
                <a:latin typeface="Arial" panose="020B0604020202020204" pitchFamily="34" charset="0"/>
                <a:cs typeface="Arial" panose="020B0604020202020204" pitchFamily="34" charset="0"/>
              </a:rPr>
              <a:t> but also</a:t>
            </a:r>
            <a:r>
              <a:rPr lang="en-US" altLang="zh-CN" sz="1800" dirty="0">
                <a:latin typeface="Arial" panose="020B0604020202020204" pitchFamily="34" charset="0"/>
                <a:cs typeface="Arial" panose="020B0604020202020204" pitchFamily="34" charset="0"/>
              </a:rPr>
              <a:t> involves </a:t>
            </a:r>
            <a:r>
              <a:rPr lang="en-US" altLang="zh-CN" dirty="0">
                <a:latin typeface="Arial" panose="020B0604020202020204" pitchFamily="34" charset="0"/>
                <a:cs typeface="Arial" panose="020B0604020202020204" pitchFamily="34" charset="0"/>
              </a:rPr>
              <a:t>network in aspects like </a:t>
            </a:r>
            <a:r>
              <a:rPr lang="en-US" altLang="zh-CN" sz="1800" dirty="0">
                <a:latin typeface="Arial" panose="020B0604020202020204" pitchFamily="34" charset="0"/>
                <a:cs typeface="Arial" panose="020B0604020202020204" pitchFamily="34" charset="0"/>
              </a:rPr>
              <a:t>AI model training, AI model selection and so on. The 6G computing service only concentrates on the management</a:t>
            </a:r>
            <a:r>
              <a:rPr lang="en-US" altLang="zh-CN" dirty="0">
                <a:latin typeface="Arial" panose="020B0604020202020204" pitchFamily="34" charset="0"/>
                <a:cs typeface="Arial" panose="020B0604020202020204" pitchFamily="34" charset="0"/>
              </a:rPr>
              <a:t>/selection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of</a:t>
            </a:r>
            <a:r>
              <a:rPr lang="en-US" altLang="zh-CN" sz="1800" dirty="0">
                <a:latin typeface="Arial" panose="020B0604020202020204" pitchFamily="34" charset="0"/>
                <a:cs typeface="Arial" panose="020B0604020202020204" pitchFamily="34" charset="0"/>
              </a:rPr>
              <a:t> the computing resources for algorithms.</a:t>
            </a:r>
            <a:endParaRPr lang="zh-CN" altLang="en-US" dirty="0"/>
          </a:p>
        </p:txBody>
      </p:sp>
      <p:cxnSp>
        <p:nvCxnSpPr>
          <p:cNvPr id="391" name="直接连接符 390">
            <a:extLst>
              <a:ext uri="{FF2B5EF4-FFF2-40B4-BE49-F238E27FC236}">
                <a16:creationId xmlns:a16="http://schemas.microsoft.com/office/drawing/2014/main" id="{4FDFB269-37BD-4B50-863A-087E2EB2B3CB}"/>
              </a:ext>
            </a:extLst>
          </p:cNvPr>
          <p:cNvCxnSpPr/>
          <p:nvPr/>
        </p:nvCxnSpPr>
        <p:spPr>
          <a:xfrm>
            <a:off x="495300" y="3429000"/>
            <a:ext cx="10772775" cy="0"/>
          </a:xfrm>
          <a:prstGeom prst="line">
            <a:avLst/>
          </a:prstGeom>
          <a:ln w="15875">
            <a:solidFill>
              <a:srgbClr val="0000FF"/>
            </a:solidFill>
            <a:prstDash val="lgDash"/>
          </a:ln>
        </p:spPr>
        <p:style>
          <a:lnRef idx="1">
            <a:schemeClr val="accent1"/>
          </a:lnRef>
          <a:fillRef idx="0">
            <a:schemeClr val="accent1"/>
          </a:fillRef>
          <a:effectRef idx="0">
            <a:schemeClr val="accent1"/>
          </a:effectRef>
          <a:fontRef idx="minor">
            <a:schemeClr val="tx1"/>
          </a:fontRef>
        </p:style>
      </p:cxnSp>
      <p:grpSp>
        <p:nvGrpSpPr>
          <p:cNvPr id="392" name="组合 391">
            <a:extLst>
              <a:ext uri="{FF2B5EF4-FFF2-40B4-BE49-F238E27FC236}">
                <a16:creationId xmlns:a16="http://schemas.microsoft.com/office/drawing/2014/main" id="{680EDD1E-E7A8-4318-81C0-1C66BB292E73}"/>
              </a:ext>
            </a:extLst>
          </p:cNvPr>
          <p:cNvGrpSpPr/>
          <p:nvPr/>
        </p:nvGrpSpPr>
        <p:grpSpPr>
          <a:xfrm>
            <a:off x="1158279" y="3530502"/>
            <a:ext cx="4167959" cy="2160169"/>
            <a:chOff x="1158279" y="3530502"/>
            <a:chExt cx="4167959" cy="2160169"/>
          </a:xfrm>
        </p:grpSpPr>
        <p:grpSp>
          <p:nvGrpSpPr>
            <p:cNvPr id="393" name="组合 392">
              <a:extLst>
                <a:ext uri="{FF2B5EF4-FFF2-40B4-BE49-F238E27FC236}">
                  <a16:creationId xmlns:a16="http://schemas.microsoft.com/office/drawing/2014/main" id="{BF2E033E-F9BB-450C-8E71-D493D95A427E}"/>
                </a:ext>
              </a:extLst>
            </p:cNvPr>
            <p:cNvGrpSpPr/>
            <p:nvPr/>
          </p:nvGrpSpPr>
          <p:grpSpPr>
            <a:xfrm>
              <a:off x="2339179" y="5071994"/>
              <a:ext cx="283802" cy="221432"/>
              <a:chOff x="2931160" y="5600458"/>
              <a:chExt cx="194310" cy="160655"/>
            </a:xfrm>
          </p:grpSpPr>
          <p:sp>
            <p:nvSpPr>
              <p:cNvPr id="416" name="Freeform 66">
                <a:extLst>
                  <a:ext uri="{FF2B5EF4-FFF2-40B4-BE49-F238E27FC236}">
                    <a16:creationId xmlns:a16="http://schemas.microsoft.com/office/drawing/2014/main" id="{37C5851E-6F66-46AE-B11C-B635A76F4095}"/>
                  </a:ext>
                </a:extLst>
              </p:cNvPr>
              <p:cNvSpPr>
                <a:spLocks noEditPoints="1"/>
              </p:cNvSpPr>
              <p:nvPr/>
            </p:nvSpPr>
            <p:spPr bwMode="auto">
              <a:xfrm>
                <a:off x="2938452" y="5605967"/>
                <a:ext cx="82700" cy="149075"/>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17" name="Freeform 67">
                <a:extLst>
                  <a:ext uri="{FF2B5EF4-FFF2-40B4-BE49-F238E27FC236}">
                    <a16:creationId xmlns:a16="http://schemas.microsoft.com/office/drawing/2014/main" id="{A31609B7-C33A-4696-9C4B-193B58A65BB4}"/>
                  </a:ext>
                </a:extLst>
              </p:cNvPr>
              <p:cNvSpPr>
                <a:spLocks noEditPoints="1"/>
              </p:cNvSpPr>
              <p:nvPr/>
            </p:nvSpPr>
            <p:spPr bwMode="auto">
              <a:xfrm>
                <a:off x="3000992" y="5623842"/>
                <a:ext cx="60910" cy="109839"/>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dirty="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18" name="Freeform 68">
                <a:extLst>
                  <a:ext uri="{FF2B5EF4-FFF2-40B4-BE49-F238E27FC236}">
                    <a16:creationId xmlns:a16="http://schemas.microsoft.com/office/drawing/2014/main" id="{E7C1E86A-3CB2-438D-9A01-71A6E94FEF66}"/>
                  </a:ext>
                </a:extLst>
              </p:cNvPr>
              <p:cNvSpPr>
                <a:spLocks noEditPoints="1"/>
              </p:cNvSpPr>
              <p:nvPr/>
            </p:nvSpPr>
            <p:spPr bwMode="auto">
              <a:xfrm>
                <a:off x="3040797" y="5634973"/>
                <a:ext cx="46926" cy="84543"/>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19" name="Freeform 69">
                <a:extLst>
                  <a:ext uri="{FF2B5EF4-FFF2-40B4-BE49-F238E27FC236}">
                    <a16:creationId xmlns:a16="http://schemas.microsoft.com/office/drawing/2014/main" id="{36359752-23FA-48D1-AB74-6B6EA85ECEB1}"/>
                  </a:ext>
                </a:extLst>
              </p:cNvPr>
              <p:cNvSpPr>
                <a:spLocks noEditPoints="1"/>
              </p:cNvSpPr>
              <p:nvPr/>
            </p:nvSpPr>
            <p:spPr bwMode="auto">
              <a:xfrm>
                <a:off x="3069107" y="5644191"/>
                <a:ext cx="36203" cy="65206"/>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0" name="Freeform 70">
                <a:extLst>
                  <a:ext uri="{FF2B5EF4-FFF2-40B4-BE49-F238E27FC236}">
                    <a16:creationId xmlns:a16="http://schemas.microsoft.com/office/drawing/2014/main" id="{002D74A5-B818-476A-9727-6E9735E6F87D}"/>
                  </a:ext>
                </a:extLst>
              </p:cNvPr>
              <p:cNvSpPr>
                <a:spLocks noEditPoints="1"/>
              </p:cNvSpPr>
              <p:nvPr/>
            </p:nvSpPr>
            <p:spPr bwMode="auto">
              <a:xfrm>
                <a:off x="3091069" y="5651162"/>
                <a:ext cx="28396" cy="51266"/>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1" name="Freeform 71">
                <a:extLst>
                  <a:ext uri="{FF2B5EF4-FFF2-40B4-BE49-F238E27FC236}">
                    <a16:creationId xmlns:a16="http://schemas.microsoft.com/office/drawing/2014/main" id="{48507268-4E1B-4853-98AF-7A799A50E950}"/>
                  </a:ext>
                </a:extLst>
              </p:cNvPr>
              <p:cNvSpPr>
                <a:spLocks noEditPoints="1"/>
              </p:cNvSpPr>
              <p:nvPr/>
            </p:nvSpPr>
            <p:spPr bwMode="auto">
              <a:xfrm>
                <a:off x="2931160" y="5600458"/>
                <a:ext cx="194310" cy="160655"/>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394" name="文本框 393">
              <a:extLst>
                <a:ext uri="{FF2B5EF4-FFF2-40B4-BE49-F238E27FC236}">
                  <a16:creationId xmlns:a16="http://schemas.microsoft.com/office/drawing/2014/main" id="{856338E6-CB30-41B2-B9E2-9C0466C6B828}"/>
                </a:ext>
              </a:extLst>
            </p:cNvPr>
            <p:cNvSpPr txBox="1"/>
            <p:nvPr/>
          </p:nvSpPr>
          <p:spPr>
            <a:xfrm>
              <a:off x="1643202" y="5382894"/>
              <a:ext cx="3447635" cy="307777"/>
            </a:xfrm>
            <a:prstGeom prst="rect">
              <a:avLst/>
            </a:prstGeom>
            <a:noFill/>
          </p:spPr>
          <p:txBody>
            <a:bodyPr wrap="square" rtlCol="0">
              <a:spAutoFit/>
            </a:bodyPr>
            <a:lstStyle/>
            <a:p>
              <a:pPr algn="ctr"/>
              <a:r>
                <a:rPr lang="en-US" altLang="zh-CN" sz="1400" dirty="0">
                  <a:latin typeface="Arial" panose="020B0604020202020204" pitchFamily="34" charset="0"/>
                  <a:cs typeface="Arial" panose="020B0604020202020204" pitchFamily="34" charset="0"/>
                </a:rPr>
                <a:t>computing service</a:t>
              </a:r>
              <a:endParaRPr lang="zh-CN" altLang="en-US" sz="1400" dirty="0">
                <a:latin typeface="Arial" panose="020B0604020202020204" pitchFamily="34" charset="0"/>
                <a:cs typeface="Arial" panose="020B0604020202020204" pitchFamily="34" charset="0"/>
              </a:endParaRPr>
            </a:p>
          </p:txBody>
        </p:sp>
        <p:pic>
          <p:nvPicPr>
            <p:cNvPr id="395" name="图片 394">
              <a:extLst>
                <a:ext uri="{FF2B5EF4-FFF2-40B4-BE49-F238E27FC236}">
                  <a16:creationId xmlns:a16="http://schemas.microsoft.com/office/drawing/2014/main" id="{95EF4865-9286-4762-B5BE-6F4AA39D6E10}"/>
                </a:ext>
              </a:extLst>
            </p:cNvPr>
            <p:cNvPicPr>
              <a:picLocks noChangeAspect="1"/>
            </p:cNvPicPr>
            <p:nvPr/>
          </p:nvPicPr>
          <p:blipFill>
            <a:blip r:embed="rId2"/>
            <a:stretch>
              <a:fillRect/>
            </a:stretch>
          </p:blipFill>
          <p:spPr>
            <a:xfrm>
              <a:off x="4437024" y="4583727"/>
              <a:ext cx="562323" cy="567601"/>
            </a:xfrm>
            <a:prstGeom prst="rect">
              <a:avLst/>
            </a:prstGeom>
          </p:spPr>
        </p:pic>
        <p:grpSp>
          <p:nvGrpSpPr>
            <p:cNvPr id="396" name="组合 395">
              <a:extLst>
                <a:ext uri="{FF2B5EF4-FFF2-40B4-BE49-F238E27FC236}">
                  <a16:creationId xmlns:a16="http://schemas.microsoft.com/office/drawing/2014/main" id="{C9E6BAFA-0E80-40DA-91B4-BA456B706B48}"/>
                </a:ext>
              </a:extLst>
            </p:cNvPr>
            <p:cNvGrpSpPr/>
            <p:nvPr/>
          </p:nvGrpSpPr>
          <p:grpSpPr>
            <a:xfrm>
              <a:off x="3559639" y="3530502"/>
              <a:ext cx="246238" cy="476196"/>
              <a:chOff x="4699316" y="5435260"/>
              <a:chExt cx="360841" cy="641690"/>
            </a:xfrm>
          </p:grpSpPr>
          <p:sp>
            <p:nvSpPr>
              <p:cNvPr id="408" name="六边形 407">
                <a:extLst>
                  <a:ext uri="{FF2B5EF4-FFF2-40B4-BE49-F238E27FC236}">
                    <a16:creationId xmlns:a16="http://schemas.microsoft.com/office/drawing/2014/main" id="{5159EFE6-A225-45E7-B076-E3F939CE1041}"/>
                  </a:ext>
                </a:extLst>
              </p:cNvPr>
              <p:cNvSpPr/>
              <p:nvPr/>
            </p:nvSpPr>
            <p:spPr>
              <a:xfrm rot="5400000">
                <a:off x="4794131" y="5443265"/>
                <a:ext cx="169253" cy="153243"/>
              </a:xfrm>
              <a:prstGeom prst="hexagon">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09" name="矩形 408">
                <a:extLst>
                  <a:ext uri="{FF2B5EF4-FFF2-40B4-BE49-F238E27FC236}">
                    <a16:creationId xmlns:a16="http://schemas.microsoft.com/office/drawing/2014/main" id="{96D32480-8B88-43C4-ACF2-A6893DEF21F1}"/>
                  </a:ext>
                </a:extLst>
              </p:cNvPr>
              <p:cNvSpPr/>
              <p:nvPr/>
            </p:nvSpPr>
            <p:spPr>
              <a:xfrm>
                <a:off x="4819650" y="5710236"/>
                <a:ext cx="118638" cy="126207"/>
              </a:xfrm>
              <a:prstGeom prst="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410" name="连接符: 肘形 409">
                <a:extLst>
                  <a:ext uri="{FF2B5EF4-FFF2-40B4-BE49-F238E27FC236}">
                    <a16:creationId xmlns:a16="http://schemas.microsoft.com/office/drawing/2014/main" id="{647117D4-9E5C-47CA-B285-51C1D3ED8F6B}"/>
                  </a:ext>
                </a:extLst>
              </p:cNvPr>
              <p:cNvCxnSpPr>
                <a:cxnSpLocks/>
              </p:cNvCxnSpPr>
              <p:nvPr/>
            </p:nvCxnSpPr>
            <p:spPr>
              <a:xfrm flipH="1">
                <a:off x="4969241" y="5568583"/>
                <a:ext cx="17091" cy="207138"/>
              </a:xfrm>
              <a:prstGeom prst="bentConnector3">
                <a:avLst>
                  <a:gd name="adj1" fmla="val -841004"/>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1" name="连接符: 肘形 410">
                <a:extLst>
                  <a:ext uri="{FF2B5EF4-FFF2-40B4-BE49-F238E27FC236}">
                    <a16:creationId xmlns:a16="http://schemas.microsoft.com/office/drawing/2014/main" id="{3D6B0339-F6B1-4A79-B9A0-BDBDBB5AA450}"/>
                  </a:ext>
                </a:extLst>
              </p:cNvPr>
              <p:cNvCxnSpPr>
                <a:cxnSpLocks/>
              </p:cNvCxnSpPr>
              <p:nvPr/>
            </p:nvCxnSpPr>
            <p:spPr>
              <a:xfrm>
                <a:off x="4775521" y="5568583"/>
                <a:ext cx="17091" cy="207138"/>
              </a:xfrm>
              <a:prstGeom prst="bentConnector3">
                <a:avLst>
                  <a:gd name="adj1" fmla="val -841004"/>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2" name="连接符: 肘形 411">
                <a:extLst>
                  <a:ext uri="{FF2B5EF4-FFF2-40B4-BE49-F238E27FC236}">
                    <a16:creationId xmlns:a16="http://schemas.microsoft.com/office/drawing/2014/main" id="{C3A9744F-0830-4F43-8D85-F518608D1A0D}"/>
                  </a:ext>
                </a:extLst>
              </p:cNvPr>
              <p:cNvCxnSpPr>
                <a:cxnSpLocks/>
              </p:cNvCxnSpPr>
              <p:nvPr/>
            </p:nvCxnSpPr>
            <p:spPr>
              <a:xfrm rot="5400000" flipH="1" flipV="1">
                <a:off x="4727826" y="5844845"/>
                <a:ext cx="159545" cy="142741"/>
              </a:xfrm>
              <a:prstGeom prst="bentConnector3">
                <a:avLst>
                  <a:gd name="adj1" fmla="val 63433"/>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3" name="椭圆 412">
                <a:extLst>
                  <a:ext uri="{FF2B5EF4-FFF2-40B4-BE49-F238E27FC236}">
                    <a16:creationId xmlns:a16="http://schemas.microsoft.com/office/drawing/2014/main" id="{AD33C52A-2E61-4EEC-B0C5-D4DDD95DFF69}"/>
                  </a:ext>
                </a:extLst>
              </p:cNvPr>
              <p:cNvSpPr/>
              <p:nvPr/>
            </p:nvSpPr>
            <p:spPr>
              <a:xfrm>
                <a:off x="4986333" y="5995988"/>
                <a:ext cx="73824" cy="80962"/>
              </a:xfrm>
              <a:prstGeom prst="ellipse">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14" name="椭圆 413">
                <a:extLst>
                  <a:ext uri="{FF2B5EF4-FFF2-40B4-BE49-F238E27FC236}">
                    <a16:creationId xmlns:a16="http://schemas.microsoft.com/office/drawing/2014/main" id="{9CE021F3-C978-4630-A926-83B6DC6150DB}"/>
                  </a:ext>
                </a:extLst>
              </p:cNvPr>
              <p:cNvSpPr/>
              <p:nvPr/>
            </p:nvSpPr>
            <p:spPr>
              <a:xfrm>
                <a:off x="4699316" y="5995988"/>
                <a:ext cx="73824" cy="80962"/>
              </a:xfrm>
              <a:prstGeom prst="ellipse">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415" name="连接符: 肘形 414">
                <a:extLst>
                  <a:ext uri="{FF2B5EF4-FFF2-40B4-BE49-F238E27FC236}">
                    <a16:creationId xmlns:a16="http://schemas.microsoft.com/office/drawing/2014/main" id="{FEB40AB4-8CEF-4D4B-91AF-EA22F94C6FAB}"/>
                  </a:ext>
                </a:extLst>
              </p:cNvPr>
              <p:cNvCxnSpPr>
                <a:cxnSpLocks/>
              </p:cNvCxnSpPr>
              <p:nvPr/>
            </p:nvCxnSpPr>
            <p:spPr>
              <a:xfrm rot="16200000" flipV="1">
                <a:off x="4870355" y="5844845"/>
                <a:ext cx="159545" cy="142741"/>
              </a:xfrm>
              <a:prstGeom prst="bentConnector3">
                <a:avLst>
                  <a:gd name="adj1" fmla="val 63433"/>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97" name="文本框 396">
              <a:extLst>
                <a:ext uri="{FF2B5EF4-FFF2-40B4-BE49-F238E27FC236}">
                  <a16:creationId xmlns:a16="http://schemas.microsoft.com/office/drawing/2014/main" id="{817975C9-546D-484F-9655-D0C030638839}"/>
                </a:ext>
              </a:extLst>
            </p:cNvPr>
            <p:cNvSpPr txBox="1"/>
            <p:nvPr/>
          </p:nvSpPr>
          <p:spPr>
            <a:xfrm>
              <a:off x="3299245" y="3998277"/>
              <a:ext cx="805432" cy="230832"/>
            </a:xfrm>
            <a:prstGeom prst="rect">
              <a:avLst/>
            </a:prstGeom>
            <a:noFill/>
          </p:spPr>
          <p:txBody>
            <a:bodyPr wrap="square" rtlCol="0">
              <a:spAutoFit/>
            </a:bodyPr>
            <a:lstStyle/>
            <a:p>
              <a:pPr algn="ctr"/>
              <a:r>
                <a:rPr lang="en-US" altLang="zh-CN" sz="900" dirty="0">
                  <a:latin typeface="Arial" panose="020B0604020202020204" pitchFamily="34" charset="0"/>
                  <a:cs typeface="Arial" panose="020B0604020202020204" pitchFamily="34" charset="0"/>
                </a:rPr>
                <a:t>Algorithm</a:t>
              </a:r>
              <a:endParaRPr lang="zh-CN" altLang="en-US" sz="900" dirty="0">
                <a:latin typeface="Arial" panose="020B0604020202020204" pitchFamily="34" charset="0"/>
                <a:cs typeface="Arial" panose="020B0604020202020204" pitchFamily="34" charset="0"/>
              </a:endParaRPr>
            </a:p>
          </p:txBody>
        </p:sp>
        <p:sp>
          <p:nvSpPr>
            <p:cNvPr id="398" name="任意多边形: 形状 397">
              <a:extLst>
                <a:ext uri="{FF2B5EF4-FFF2-40B4-BE49-F238E27FC236}">
                  <a16:creationId xmlns:a16="http://schemas.microsoft.com/office/drawing/2014/main" id="{A0E8C4CE-8ED8-428F-B982-261AAB5FD7CE}"/>
                </a:ext>
              </a:extLst>
            </p:cNvPr>
            <p:cNvSpPr/>
            <p:nvPr/>
          </p:nvSpPr>
          <p:spPr>
            <a:xfrm>
              <a:off x="2569126" y="4215530"/>
              <a:ext cx="1578646" cy="531824"/>
            </a:xfrm>
            <a:custGeom>
              <a:avLst/>
              <a:gdLst>
                <a:gd name="connsiteX0" fmla="*/ 2369975 w 2369975"/>
                <a:gd name="connsiteY0" fmla="*/ 61950 h 705762"/>
                <a:gd name="connsiteX1" fmla="*/ 1194318 w 2369975"/>
                <a:gd name="connsiteY1" fmla="*/ 61950 h 705762"/>
                <a:gd name="connsiteX2" fmla="*/ 0 w 2369975"/>
                <a:gd name="connsiteY2" fmla="*/ 705762 h 705762"/>
              </a:gdLst>
              <a:ahLst/>
              <a:cxnLst>
                <a:cxn ang="0">
                  <a:pos x="connsiteX0" y="connsiteY0"/>
                </a:cxn>
                <a:cxn ang="0">
                  <a:pos x="connsiteX1" y="connsiteY1"/>
                </a:cxn>
                <a:cxn ang="0">
                  <a:pos x="connsiteX2" y="connsiteY2"/>
                </a:cxn>
              </a:cxnLst>
              <a:rect l="l" t="t" r="r" b="b"/>
              <a:pathLst>
                <a:path w="2369975" h="705762">
                  <a:moveTo>
                    <a:pt x="2369975" y="61950"/>
                  </a:moveTo>
                  <a:cubicBezTo>
                    <a:pt x="1979644" y="8299"/>
                    <a:pt x="1589314" y="-45352"/>
                    <a:pt x="1194318" y="61950"/>
                  </a:cubicBezTo>
                  <a:cubicBezTo>
                    <a:pt x="799322" y="169252"/>
                    <a:pt x="399661" y="437507"/>
                    <a:pt x="0" y="705762"/>
                  </a:cubicBezTo>
                </a:path>
              </a:pathLst>
            </a:custGeom>
            <a:ln w="38100">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399" name="文本框 398">
              <a:extLst>
                <a:ext uri="{FF2B5EF4-FFF2-40B4-BE49-F238E27FC236}">
                  <a16:creationId xmlns:a16="http://schemas.microsoft.com/office/drawing/2014/main" id="{C195F659-6A20-4DDE-BBF6-E9A8D7BA8B9D}"/>
                </a:ext>
              </a:extLst>
            </p:cNvPr>
            <p:cNvSpPr txBox="1"/>
            <p:nvPr/>
          </p:nvSpPr>
          <p:spPr>
            <a:xfrm>
              <a:off x="2261879" y="3831778"/>
              <a:ext cx="596638" cy="253916"/>
            </a:xfrm>
            <a:prstGeom prst="rect">
              <a:avLst/>
            </a:prstGeom>
            <a:noFill/>
          </p:spPr>
          <p:txBody>
            <a:bodyPr wrap="none" rtlCol="0">
              <a:spAutoFit/>
            </a:bodyPr>
            <a:lstStyle/>
            <a:p>
              <a:pPr algn="ctr"/>
              <a:r>
                <a:rPr lang="en-US" altLang="zh-CN" sz="1050" dirty="0">
                  <a:latin typeface="Arial" panose="020B0604020202020204" pitchFamily="34" charset="0"/>
                  <a:ea typeface="微软雅黑" panose="020B0503020204020204" pitchFamily="34" charset="-122"/>
                  <a:cs typeface="Arial" panose="020B0604020202020204" pitchFamily="34" charset="0"/>
                </a:rPr>
                <a:t>6G CN</a:t>
              </a:r>
            </a:p>
          </p:txBody>
        </p:sp>
        <p:pic>
          <p:nvPicPr>
            <p:cNvPr id="400" name="图形 399">
              <a:extLst>
                <a:ext uri="{FF2B5EF4-FFF2-40B4-BE49-F238E27FC236}">
                  <a16:creationId xmlns:a16="http://schemas.microsoft.com/office/drawing/2014/main" id="{C4B3CEDA-D879-479F-8FAD-B7BCEBF71F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8471" y="4970453"/>
              <a:ext cx="432435" cy="433836"/>
            </a:xfrm>
            <a:prstGeom prst="rect">
              <a:avLst/>
            </a:prstGeom>
          </p:spPr>
        </p:pic>
        <p:sp>
          <p:nvSpPr>
            <p:cNvPr id="401" name="文本框 400">
              <a:extLst>
                <a:ext uri="{FF2B5EF4-FFF2-40B4-BE49-F238E27FC236}">
                  <a16:creationId xmlns:a16="http://schemas.microsoft.com/office/drawing/2014/main" id="{7A55E376-68AD-424F-92D5-BBAE87732E9A}"/>
                </a:ext>
              </a:extLst>
            </p:cNvPr>
            <p:cNvSpPr txBox="1"/>
            <p:nvPr/>
          </p:nvSpPr>
          <p:spPr>
            <a:xfrm>
              <a:off x="1158279" y="4760781"/>
              <a:ext cx="372218" cy="253916"/>
            </a:xfrm>
            <a:prstGeom prst="rect">
              <a:avLst/>
            </a:prstGeom>
            <a:noFill/>
          </p:spPr>
          <p:txBody>
            <a:bodyPr wrap="none" rtlCol="0">
              <a:spAutoFit/>
            </a:bodyPr>
            <a:lstStyle/>
            <a:p>
              <a:pPr algn="ctr"/>
              <a:r>
                <a:rPr lang="en-US" altLang="zh-CN" sz="1050" dirty="0">
                  <a:latin typeface="Arial" panose="020B0604020202020204" pitchFamily="34" charset="0"/>
                  <a:ea typeface="微软雅黑" panose="020B0503020204020204" pitchFamily="34" charset="-122"/>
                  <a:cs typeface="Arial" panose="020B0604020202020204" pitchFamily="34" charset="0"/>
                </a:rPr>
                <a:t>UE</a:t>
              </a:r>
            </a:p>
          </p:txBody>
        </p:sp>
        <p:cxnSp>
          <p:nvCxnSpPr>
            <p:cNvPr id="402" name="直接连接符 401">
              <a:extLst>
                <a:ext uri="{FF2B5EF4-FFF2-40B4-BE49-F238E27FC236}">
                  <a16:creationId xmlns:a16="http://schemas.microsoft.com/office/drawing/2014/main" id="{68C65CB4-7D1A-402B-BC0A-124DE99E75AB}"/>
                </a:ext>
              </a:extLst>
            </p:cNvPr>
            <p:cNvCxnSpPr>
              <a:cxnSpLocks/>
            </p:cNvCxnSpPr>
            <p:nvPr/>
          </p:nvCxnSpPr>
          <p:spPr>
            <a:xfrm>
              <a:off x="1536390" y="5169355"/>
              <a:ext cx="522075"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03" name="文本框 402">
              <a:extLst>
                <a:ext uri="{FF2B5EF4-FFF2-40B4-BE49-F238E27FC236}">
                  <a16:creationId xmlns:a16="http://schemas.microsoft.com/office/drawing/2014/main" id="{9042E352-8E66-4EDB-9D73-AA2F485136C6}"/>
                </a:ext>
              </a:extLst>
            </p:cNvPr>
            <p:cNvSpPr txBox="1"/>
            <p:nvPr/>
          </p:nvSpPr>
          <p:spPr>
            <a:xfrm>
              <a:off x="2167616" y="4811805"/>
              <a:ext cx="643125" cy="307777"/>
            </a:xfrm>
            <a:prstGeom prst="rect">
              <a:avLst/>
            </a:prstGeom>
            <a:noFill/>
          </p:spPr>
          <p:txBody>
            <a:bodyPr wrap="none" rtlCol="0">
              <a:spAutoFit/>
            </a:bodyPr>
            <a:lstStyle/>
            <a:p>
              <a:pPr algn="ctr"/>
              <a:r>
                <a:rPr lang="en-US" altLang="zh-CN" sz="700" dirty="0">
                  <a:solidFill>
                    <a:schemeClr val="tx1"/>
                  </a:solidFill>
                  <a:latin typeface="Arial" panose="020B0604020202020204" pitchFamily="34" charset="0"/>
                  <a:ea typeface="微软雅黑" panose="020B0503020204020204" pitchFamily="34" charset="-122"/>
                  <a:cs typeface="Arial" panose="020B0604020202020204" pitchFamily="34" charset="0"/>
                </a:rPr>
                <a:t>Computing </a:t>
              </a:r>
            </a:p>
            <a:p>
              <a:pPr algn="ctr"/>
              <a:r>
                <a:rPr lang="en-US" altLang="zh-CN" sz="700" dirty="0">
                  <a:solidFill>
                    <a:schemeClr val="tx1"/>
                  </a:solidFill>
                  <a:latin typeface="Arial" panose="020B0604020202020204" pitchFamily="34" charset="0"/>
                  <a:ea typeface="微软雅黑" panose="020B0503020204020204" pitchFamily="34" charset="-122"/>
                  <a:cs typeface="Arial" panose="020B0604020202020204" pitchFamily="34" charset="0"/>
                </a:rPr>
                <a:t>resource</a:t>
              </a:r>
              <a:r>
                <a:rPr lang="en-US" altLang="zh-CN" sz="700" dirty="0">
                  <a:latin typeface="Arial" panose="020B0604020202020204" pitchFamily="34" charset="0"/>
                  <a:ea typeface="微软雅黑" panose="020B0503020204020204" pitchFamily="34" charset="-122"/>
                  <a:cs typeface="Arial" panose="020B0604020202020204" pitchFamily="34" charset="0"/>
                </a:rPr>
                <a:t>s</a:t>
              </a:r>
              <a:endParaRPr lang="en-US" altLang="zh-CN" sz="7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404" name="矩形 403">
              <a:extLst>
                <a:ext uri="{FF2B5EF4-FFF2-40B4-BE49-F238E27FC236}">
                  <a16:creationId xmlns:a16="http://schemas.microsoft.com/office/drawing/2014/main" id="{8D4B3F2C-31C4-42A8-90F4-EF9CEDCF9E9E}"/>
                </a:ext>
              </a:extLst>
            </p:cNvPr>
            <p:cNvSpPr/>
            <p:nvPr/>
          </p:nvSpPr>
          <p:spPr>
            <a:xfrm>
              <a:off x="2160943" y="4835476"/>
              <a:ext cx="679175" cy="488380"/>
            </a:xfrm>
            <a:prstGeom prst="rect">
              <a:avLst/>
            </a:prstGeom>
            <a:noFill/>
            <a:ln w="9525">
              <a:solidFill>
                <a:schemeClr val="tx1"/>
              </a:solidFill>
              <a:prstDash val="solid"/>
              <a:headEnd type="none" w="med" len="lg"/>
              <a:tailEnd type="triangle" w="med" len="lg"/>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5" name="矩形 404">
              <a:extLst>
                <a:ext uri="{FF2B5EF4-FFF2-40B4-BE49-F238E27FC236}">
                  <a16:creationId xmlns:a16="http://schemas.microsoft.com/office/drawing/2014/main" id="{6A9FEEAC-443F-497B-86FC-3D9358411911}"/>
                </a:ext>
              </a:extLst>
            </p:cNvPr>
            <p:cNvSpPr/>
            <p:nvPr/>
          </p:nvSpPr>
          <p:spPr>
            <a:xfrm>
              <a:off x="4140908" y="3753841"/>
              <a:ext cx="1160063" cy="1629053"/>
            </a:xfrm>
            <a:prstGeom prst="rect">
              <a:avLst/>
            </a:prstGeom>
            <a:noFill/>
            <a:ln w="9525">
              <a:solidFill>
                <a:schemeClr val="tx1"/>
              </a:solidFill>
              <a:prstDash val="solid"/>
              <a:headEnd type="none" w="med" len="lg"/>
              <a:tailEnd type="triangle" w="med" len="lg"/>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6" name="文本框 405">
              <a:extLst>
                <a:ext uri="{FF2B5EF4-FFF2-40B4-BE49-F238E27FC236}">
                  <a16:creationId xmlns:a16="http://schemas.microsoft.com/office/drawing/2014/main" id="{D2C47644-8321-4A47-835E-42BF9D88AFEC}"/>
                </a:ext>
              </a:extLst>
            </p:cNvPr>
            <p:cNvSpPr txBox="1"/>
            <p:nvPr/>
          </p:nvSpPr>
          <p:spPr>
            <a:xfrm>
              <a:off x="4147710" y="3833253"/>
              <a:ext cx="1178528" cy="507831"/>
            </a:xfrm>
            <a:prstGeom prst="rect">
              <a:avLst/>
            </a:prstGeom>
            <a:noFill/>
          </p:spPr>
          <p:txBody>
            <a:bodyPr wrap="none" rtlCol="0">
              <a:spAutoFit/>
            </a:bodyPr>
            <a:lstStyle/>
            <a:p>
              <a:pPr algn="ctr"/>
              <a:r>
                <a:rPr lang="en-US" altLang="zh-CN" sz="900" dirty="0">
                  <a:latin typeface="Arial" panose="020B0604020202020204" pitchFamily="34" charset="0"/>
                  <a:ea typeface="微软雅黑" panose="020B0503020204020204" pitchFamily="34" charset="-122"/>
                  <a:cs typeface="Arial" panose="020B0604020202020204" pitchFamily="34" charset="0"/>
                </a:rPr>
                <a:t>3rd party or </a:t>
              </a:r>
            </a:p>
            <a:p>
              <a:pPr algn="ctr"/>
              <a:r>
                <a:rPr lang="en-US" altLang="zh-CN" sz="900" dirty="0">
                  <a:latin typeface="Arial" panose="020B0604020202020204" pitchFamily="34" charset="0"/>
                  <a:ea typeface="微软雅黑" panose="020B0503020204020204" pitchFamily="34" charset="-122"/>
                  <a:cs typeface="Arial" panose="020B0604020202020204" pitchFamily="34" charset="0"/>
                </a:rPr>
                <a:t>operator controlled </a:t>
              </a:r>
            </a:p>
            <a:p>
              <a:pPr algn="ctr"/>
              <a:r>
                <a:rPr lang="en-US" altLang="zh-CN" sz="900" dirty="0">
                  <a:latin typeface="Arial" panose="020B0604020202020204" pitchFamily="34" charset="0"/>
                  <a:ea typeface="微软雅黑" panose="020B0503020204020204" pitchFamily="34" charset="-122"/>
                  <a:cs typeface="Arial" panose="020B0604020202020204" pitchFamily="34" charset="0"/>
                </a:rPr>
                <a:t>server</a:t>
              </a:r>
            </a:p>
          </p:txBody>
        </p:sp>
        <p:sp>
          <p:nvSpPr>
            <p:cNvPr id="407" name="矩形 406">
              <a:extLst>
                <a:ext uri="{FF2B5EF4-FFF2-40B4-BE49-F238E27FC236}">
                  <a16:creationId xmlns:a16="http://schemas.microsoft.com/office/drawing/2014/main" id="{ADA487C3-69EE-4117-9D5F-062CF3203040}"/>
                </a:ext>
              </a:extLst>
            </p:cNvPr>
            <p:cNvSpPr/>
            <p:nvPr/>
          </p:nvSpPr>
          <p:spPr>
            <a:xfrm>
              <a:off x="2015240" y="3753841"/>
              <a:ext cx="1160063" cy="1629053"/>
            </a:xfrm>
            <a:prstGeom prst="rect">
              <a:avLst/>
            </a:prstGeom>
            <a:noFill/>
            <a:ln w="9525">
              <a:solidFill>
                <a:schemeClr val="tx1"/>
              </a:solidFill>
              <a:prstDash val="solid"/>
              <a:headEnd type="none" w="med" len="lg"/>
              <a:tailEnd type="triangle" w="med" len="lg"/>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grpSp>
        <p:nvGrpSpPr>
          <p:cNvPr id="422" name="组合 421">
            <a:extLst>
              <a:ext uri="{FF2B5EF4-FFF2-40B4-BE49-F238E27FC236}">
                <a16:creationId xmlns:a16="http://schemas.microsoft.com/office/drawing/2014/main" id="{0BB677BB-2D88-4896-81F7-A94EADDE7D6E}"/>
              </a:ext>
            </a:extLst>
          </p:cNvPr>
          <p:cNvGrpSpPr/>
          <p:nvPr/>
        </p:nvGrpSpPr>
        <p:grpSpPr>
          <a:xfrm>
            <a:off x="6845258" y="3724681"/>
            <a:ext cx="4235239" cy="1919127"/>
            <a:chOff x="6845258" y="3724681"/>
            <a:chExt cx="4235239" cy="1919127"/>
          </a:xfrm>
        </p:grpSpPr>
        <p:grpSp>
          <p:nvGrpSpPr>
            <p:cNvPr id="423" name="组合 422">
              <a:extLst>
                <a:ext uri="{FF2B5EF4-FFF2-40B4-BE49-F238E27FC236}">
                  <a16:creationId xmlns:a16="http://schemas.microsoft.com/office/drawing/2014/main" id="{9CD08BB2-307A-4998-93D9-C36B1C9327BF}"/>
                </a:ext>
              </a:extLst>
            </p:cNvPr>
            <p:cNvGrpSpPr/>
            <p:nvPr/>
          </p:nvGrpSpPr>
          <p:grpSpPr>
            <a:xfrm>
              <a:off x="7933078" y="5102424"/>
              <a:ext cx="283802" cy="221432"/>
              <a:chOff x="2931160" y="5600458"/>
              <a:chExt cx="194310" cy="160655"/>
            </a:xfrm>
          </p:grpSpPr>
          <p:sp>
            <p:nvSpPr>
              <p:cNvPr id="581" name="Freeform 66">
                <a:extLst>
                  <a:ext uri="{FF2B5EF4-FFF2-40B4-BE49-F238E27FC236}">
                    <a16:creationId xmlns:a16="http://schemas.microsoft.com/office/drawing/2014/main" id="{BE728F77-8C93-44D5-925A-6A75A8077F57}"/>
                  </a:ext>
                </a:extLst>
              </p:cNvPr>
              <p:cNvSpPr>
                <a:spLocks noEditPoints="1"/>
              </p:cNvSpPr>
              <p:nvPr/>
            </p:nvSpPr>
            <p:spPr bwMode="auto">
              <a:xfrm>
                <a:off x="2938452" y="5605967"/>
                <a:ext cx="82700" cy="149075"/>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82" name="Freeform 67">
                <a:extLst>
                  <a:ext uri="{FF2B5EF4-FFF2-40B4-BE49-F238E27FC236}">
                    <a16:creationId xmlns:a16="http://schemas.microsoft.com/office/drawing/2014/main" id="{5E3E2446-A19A-48E9-88D3-DEFE26C7E7E3}"/>
                  </a:ext>
                </a:extLst>
              </p:cNvPr>
              <p:cNvSpPr>
                <a:spLocks noEditPoints="1"/>
              </p:cNvSpPr>
              <p:nvPr/>
            </p:nvSpPr>
            <p:spPr bwMode="auto">
              <a:xfrm>
                <a:off x="3000992" y="5623842"/>
                <a:ext cx="60910" cy="109839"/>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dirty="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83" name="Freeform 68">
                <a:extLst>
                  <a:ext uri="{FF2B5EF4-FFF2-40B4-BE49-F238E27FC236}">
                    <a16:creationId xmlns:a16="http://schemas.microsoft.com/office/drawing/2014/main" id="{DB8A9442-7CB7-4C27-B3C8-F73E14BB8141}"/>
                  </a:ext>
                </a:extLst>
              </p:cNvPr>
              <p:cNvSpPr>
                <a:spLocks noEditPoints="1"/>
              </p:cNvSpPr>
              <p:nvPr/>
            </p:nvSpPr>
            <p:spPr bwMode="auto">
              <a:xfrm>
                <a:off x="3040797" y="5634973"/>
                <a:ext cx="46926" cy="84543"/>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84" name="Freeform 69">
                <a:extLst>
                  <a:ext uri="{FF2B5EF4-FFF2-40B4-BE49-F238E27FC236}">
                    <a16:creationId xmlns:a16="http://schemas.microsoft.com/office/drawing/2014/main" id="{C58A8CB4-F830-4981-8E99-32ADEC9FC01A}"/>
                  </a:ext>
                </a:extLst>
              </p:cNvPr>
              <p:cNvSpPr>
                <a:spLocks noEditPoints="1"/>
              </p:cNvSpPr>
              <p:nvPr/>
            </p:nvSpPr>
            <p:spPr bwMode="auto">
              <a:xfrm>
                <a:off x="3069107" y="5644191"/>
                <a:ext cx="36203" cy="65206"/>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85" name="Freeform 70">
                <a:extLst>
                  <a:ext uri="{FF2B5EF4-FFF2-40B4-BE49-F238E27FC236}">
                    <a16:creationId xmlns:a16="http://schemas.microsoft.com/office/drawing/2014/main" id="{18D97932-C2EB-4CC8-80C5-FC0FDAE9100D}"/>
                  </a:ext>
                </a:extLst>
              </p:cNvPr>
              <p:cNvSpPr>
                <a:spLocks noEditPoints="1"/>
              </p:cNvSpPr>
              <p:nvPr/>
            </p:nvSpPr>
            <p:spPr bwMode="auto">
              <a:xfrm>
                <a:off x="3091069" y="5651162"/>
                <a:ext cx="28396" cy="51266"/>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86" name="Freeform 71">
                <a:extLst>
                  <a:ext uri="{FF2B5EF4-FFF2-40B4-BE49-F238E27FC236}">
                    <a16:creationId xmlns:a16="http://schemas.microsoft.com/office/drawing/2014/main" id="{A7EFC5BE-8D9B-4D00-95B8-7B808B25AE8D}"/>
                  </a:ext>
                </a:extLst>
              </p:cNvPr>
              <p:cNvSpPr>
                <a:spLocks noEditPoints="1"/>
              </p:cNvSpPr>
              <p:nvPr/>
            </p:nvSpPr>
            <p:spPr bwMode="auto">
              <a:xfrm>
                <a:off x="2931160" y="5600458"/>
                <a:ext cx="194310" cy="160655"/>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solidFill>
                <a:srgbClr val="151515"/>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srgbClr val="61701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424" name="文本框 423">
              <a:extLst>
                <a:ext uri="{FF2B5EF4-FFF2-40B4-BE49-F238E27FC236}">
                  <a16:creationId xmlns:a16="http://schemas.microsoft.com/office/drawing/2014/main" id="{E98C704A-82F4-4EDA-A0FA-96A49B95532B}"/>
                </a:ext>
              </a:extLst>
            </p:cNvPr>
            <p:cNvSpPr txBox="1"/>
            <p:nvPr/>
          </p:nvSpPr>
          <p:spPr>
            <a:xfrm>
              <a:off x="7632860" y="5336031"/>
              <a:ext cx="3447637" cy="307777"/>
            </a:xfrm>
            <a:prstGeom prst="rect">
              <a:avLst/>
            </a:prstGeom>
            <a:noFill/>
          </p:spPr>
          <p:txBody>
            <a:bodyPr wrap="square" rtlCol="0">
              <a:spAutoFit/>
            </a:bodyPr>
            <a:lstStyle/>
            <a:p>
              <a:pPr algn="ctr"/>
              <a:r>
                <a:rPr lang="en-US" altLang="zh-CN" sz="1400" dirty="0">
                  <a:latin typeface="Arial" panose="020B0604020202020204" pitchFamily="34" charset="0"/>
                  <a:cs typeface="Arial" panose="020B0604020202020204" pitchFamily="34" charset="0"/>
                </a:rPr>
                <a:t>AI service</a:t>
              </a:r>
              <a:endParaRPr lang="zh-CN" altLang="en-US" sz="1400" dirty="0">
                <a:latin typeface="Arial" panose="020B0604020202020204" pitchFamily="34" charset="0"/>
                <a:cs typeface="Arial" panose="020B0604020202020204" pitchFamily="34" charset="0"/>
              </a:endParaRPr>
            </a:p>
          </p:txBody>
        </p:sp>
        <p:pic>
          <p:nvPicPr>
            <p:cNvPr id="425" name="图形 424" descr="数据库 纯色填充">
              <a:extLst>
                <a:ext uri="{FF2B5EF4-FFF2-40B4-BE49-F238E27FC236}">
                  <a16:creationId xmlns:a16="http://schemas.microsoft.com/office/drawing/2014/main" id="{A04E589B-D54A-43D9-B85A-8D5CDB40185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93725" y="4293412"/>
              <a:ext cx="300990" cy="303815"/>
            </a:xfrm>
            <a:prstGeom prst="rect">
              <a:avLst/>
            </a:prstGeom>
          </p:spPr>
        </p:pic>
        <p:grpSp>
          <p:nvGrpSpPr>
            <p:cNvPr id="426" name="组合 425">
              <a:extLst>
                <a:ext uri="{FF2B5EF4-FFF2-40B4-BE49-F238E27FC236}">
                  <a16:creationId xmlns:a16="http://schemas.microsoft.com/office/drawing/2014/main" id="{1CFEEFAE-09E5-450B-8BB0-C3A8D4AFE782}"/>
                </a:ext>
              </a:extLst>
            </p:cNvPr>
            <p:cNvGrpSpPr/>
            <p:nvPr/>
          </p:nvGrpSpPr>
          <p:grpSpPr>
            <a:xfrm>
              <a:off x="9057436" y="3724681"/>
              <a:ext cx="169999" cy="182955"/>
              <a:chOff x="10872953" y="161880"/>
              <a:chExt cx="1061945" cy="1050359"/>
            </a:xfrm>
            <a:solidFill>
              <a:schemeClr val="tx1"/>
            </a:solidFill>
          </p:grpSpPr>
          <p:sp>
            <p:nvSpPr>
              <p:cNvPr id="547" name="椭圆 546">
                <a:extLst>
                  <a:ext uri="{FF2B5EF4-FFF2-40B4-BE49-F238E27FC236}">
                    <a16:creationId xmlns:a16="http://schemas.microsoft.com/office/drawing/2014/main" id="{0401E14D-FD7D-42DD-9B4B-0730263CFA31}"/>
                  </a:ext>
                </a:extLst>
              </p:cNvPr>
              <p:cNvSpPr/>
              <p:nvPr/>
            </p:nvSpPr>
            <p:spPr>
              <a:xfrm>
                <a:off x="11308907" y="1618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48" name="椭圆 547">
                <a:extLst>
                  <a:ext uri="{FF2B5EF4-FFF2-40B4-BE49-F238E27FC236}">
                    <a16:creationId xmlns:a16="http://schemas.microsoft.com/office/drawing/2014/main" id="{0B1548E6-518A-4540-AABC-E88D1E49FAA3}"/>
                  </a:ext>
                </a:extLst>
              </p:cNvPr>
              <p:cNvSpPr/>
              <p:nvPr/>
            </p:nvSpPr>
            <p:spPr>
              <a:xfrm>
                <a:off x="11308907" y="4616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49" name="椭圆 548">
                <a:extLst>
                  <a:ext uri="{FF2B5EF4-FFF2-40B4-BE49-F238E27FC236}">
                    <a16:creationId xmlns:a16="http://schemas.microsoft.com/office/drawing/2014/main" id="{8919CAAA-232C-421A-808E-BE10B5365003}"/>
                  </a:ext>
                </a:extLst>
              </p:cNvPr>
              <p:cNvSpPr/>
              <p:nvPr/>
            </p:nvSpPr>
            <p:spPr>
              <a:xfrm>
                <a:off x="11308907" y="76132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50" name="椭圆 549">
                <a:extLst>
                  <a:ext uri="{FF2B5EF4-FFF2-40B4-BE49-F238E27FC236}">
                    <a16:creationId xmlns:a16="http://schemas.microsoft.com/office/drawing/2014/main" id="{F7045C4F-8470-438D-854D-C1B32E984B75}"/>
                  </a:ext>
                </a:extLst>
              </p:cNvPr>
              <p:cNvSpPr/>
              <p:nvPr/>
            </p:nvSpPr>
            <p:spPr>
              <a:xfrm>
                <a:off x="11308907" y="1022908"/>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51" name="椭圆 550">
                <a:extLst>
                  <a:ext uri="{FF2B5EF4-FFF2-40B4-BE49-F238E27FC236}">
                    <a16:creationId xmlns:a16="http://schemas.microsoft.com/office/drawing/2014/main" id="{49948FB5-D54F-4DD0-ADA0-4721889F5E70}"/>
                  </a:ext>
                </a:extLst>
              </p:cNvPr>
              <p:cNvSpPr/>
              <p:nvPr/>
            </p:nvSpPr>
            <p:spPr>
              <a:xfrm>
                <a:off x="10872953" y="31936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52" name="椭圆 551">
                <a:extLst>
                  <a:ext uri="{FF2B5EF4-FFF2-40B4-BE49-F238E27FC236}">
                    <a16:creationId xmlns:a16="http://schemas.microsoft.com/office/drawing/2014/main" id="{F9B493A9-239D-4501-B2CB-DE26BF2A713B}"/>
                  </a:ext>
                </a:extLst>
              </p:cNvPr>
              <p:cNvSpPr/>
              <p:nvPr/>
            </p:nvSpPr>
            <p:spPr>
              <a:xfrm>
                <a:off x="10872953" y="6190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53" name="椭圆 552">
                <a:extLst>
                  <a:ext uri="{FF2B5EF4-FFF2-40B4-BE49-F238E27FC236}">
                    <a16:creationId xmlns:a16="http://schemas.microsoft.com/office/drawing/2014/main" id="{8191EB5A-5F0E-4387-8F95-A99F95EC21DA}"/>
                  </a:ext>
                </a:extLst>
              </p:cNvPr>
              <p:cNvSpPr/>
              <p:nvPr/>
            </p:nvSpPr>
            <p:spPr>
              <a:xfrm>
                <a:off x="10872953" y="9188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554" name="直接箭头连接符 553">
                <a:extLst>
                  <a:ext uri="{FF2B5EF4-FFF2-40B4-BE49-F238E27FC236}">
                    <a16:creationId xmlns:a16="http://schemas.microsoft.com/office/drawing/2014/main" id="{051C5680-0A2E-442A-9723-2E21A4F003D4}"/>
                  </a:ext>
                </a:extLst>
              </p:cNvPr>
              <p:cNvCxnSpPr>
                <a:stCxn id="551" idx="6"/>
                <a:endCxn id="547" idx="2"/>
              </p:cNvCxnSpPr>
              <p:nvPr/>
            </p:nvCxnSpPr>
            <p:spPr>
              <a:xfrm flipV="1">
                <a:off x="11065067" y="256546"/>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5" name="直接箭头连接符 554">
                <a:extLst>
                  <a:ext uri="{FF2B5EF4-FFF2-40B4-BE49-F238E27FC236}">
                    <a16:creationId xmlns:a16="http://schemas.microsoft.com/office/drawing/2014/main" id="{9145E8E3-E49A-4C65-BD0F-351D471FBBBA}"/>
                  </a:ext>
                </a:extLst>
              </p:cNvPr>
              <p:cNvCxnSpPr>
                <a:cxnSpLocks/>
                <a:stCxn id="551" idx="6"/>
                <a:endCxn id="548" idx="2"/>
              </p:cNvCxnSpPr>
              <p:nvPr/>
            </p:nvCxnSpPr>
            <p:spPr>
              <a:xfrm>
                <a:off x="11065067" y="414026"/>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6" name="直接箭头连接符 555">
                <a:extLst>
                  <a:ext uri="{FF2B5EF4-FFF2-40B4-BE49-F238E27FC236}">
                    <a16:creationId xmlns:a16="http://schemas.microsoft.com/office/drawing/2014/main" id="{68BAB47F-340A-4824-98FB-B64E635C6D65}"/>
                  </a:ext>
                </a:extLst>
              </p:cNvPr>
              <p:cNvCxnSpPr>
                <a:cxnSpLocks/>
                <a:stCxn id="551" idx="6"/>
                <a:endCxn id="549" idx="2"/>
              </p:cNvCxnSpPr>
              <p:nvPr/>
            </p:nvCxnSpPr>
            <p:spPr>
              <a:xfrm>
                <a:off x="11065067" y="414026"/>
                <a:ext cx="243840" cy="44196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7" name="直接箭头连接符 556">
                <a:extLst>
                  <a:ext uri="{FF2B5EF4-FFF2-40B4-BE49-F238E27FC236}">
                    <a16:creationId xmlns:a16="http://schemas.microsoft.com/office/drawing/2014/main" id="{EE830E7B-4152-466F-BDA0-8A1D25527C32}"/>
                  </a:ext>
                </a:extLst>
              </p:cNvPr>
              <p:cNvCxnSpPr/>
              <p:nvPr/>
            </p:nvCxnSpPr>
            <p:spPr>
              <a:xfrm flipV="1">
                <a:off x="11060450" y="541025"/>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8" name="直接箭头连接符 557">
                <a:extLst>
                  <a:ext uri="{FF2B5EF4-FFF2-40B4-BE49-F238E27FC236}">
                    <a16:creationId xmlns:a16="http://schemas.microsoft.com/office/drawing/2014/main" id="{F7D8A736-1250-4B3A-A7BC-37F8B1FD16DD}"/>
                  </a:ext>
                </a:extLst>
              </p:cNvPr>
              <p:cNvCxnSpPr>
                <a:cxnSpLocks/>
              </p:cNvCxnSpPr>
              <p:nvPr/>
            </p:nvCxnSpPr>
            <p:spPr>
              <a:xfrm>
                <a:off x="11060450" y="698505"/>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9" name="直接箭头连接符 558">
                <a:extLst>
                  <a:ext uri="{FF2B5EF4-FFF2-40B4-BE49-F238E27FC236}">
                    <a16:creationId xmlns:a16="http://schemas.microsoft.com/office/drawing/2014/main" id="{4E7702AE-ECF7-4626-A7F4-8E2DD0BBD2D1}"/>
                  </a:ext>
                </a:extLst>
              </p:cNvPr>
              <p:cNvCxnSpPr>
                <a:cxnSpLocks/>
                <a:endCxn id="550" idx="2"/>
              </p:cNvCxnSpPr>
              <p:nvPr/>
            </p:nvCxnSpPr>
            <p:spPr>
              <a:xfrm>
                <a:off x="11060450" y="698505"/>
                <a:ext cx="248457" cy="41906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0" name="直接箭头连接符 559">
                <a:extLst>
                  <a:ext uri="{FF2B5EF4-FFF2-40B4-BE49-F238E27FC236}">
                    <a16:creationId xmlns:a16="http://schemas.microsoft.com/office/drawing/2014/main" id="{959BA516-BFDF-4355-9CE5-6B6F026CB779}"/>
                  </a:ext>
                </a:extLst>
              </p:cNvPr>
              <p:cNvCxnSpPr>
                <a:cxnSpLocks/>
                <a:stCxn id="552" idx="6"/>
                <a:endCxn id="547" idx="2"/>
              </p:cNvCxnSpPr>
              <p:nvPr/>
            </p:nvCxnSpPr>
            <p:spPr>
              <a:xfrm flipV="1">
                <a:off x="11065067" y="256546"/>
                <a:ext cx="243840" cy="45720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1" name="直接箭头连接符 560">
                <a:extLst>
                  <a:ext uri="{FF2B5EF4-FFF2-40B4-BE49-F238E27FC236}">
                    <a16:creationId xmlns:a16="http://schemas.microsoft.com/office/drawing/2014/main" id="{C0727F28-70ED-426B-8255-1FC8EE5075B5}"/>
                  </a:ext>
                </a:extLst>
              </p:cNvPr>
              <p:cNvCxnSpPr/>
              <p:nvPr/>
            </p:nvCxnSpPr>
            <p:spPr>
              <a:xfrm flipV="1">
                <a:off x="11068070" y="845634"/>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2" name="直接箭头连接符 561">
                <a:extLst>
                  <a:ext uri="{FF2B5EF4-FFF2-40B4-BE49-F238E27FC236}">
                    <a16:creationId xmlns:a16="http://schemas.microsoft.com/office/drawing/2014/main" id="{374B11DD-33D8-47D8-AC67-4ED992916189}"/>
                  </a:ext>
                </a:extLst>
              </p:cNvPr>
              <p:cNvCxnSpPr>
                <a:cxnSpLocks/>
              </p:cNvCxnSpPr>
              <p:nvPr/>
            </p:nvCxnSpPr>
            <p:spPr>
              <a:xfrm>
                <a:off x="11068070" y="1003114"/>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3" name="直接箭头连接符 562">
                <a:extLst>
                  <a:ext uri="{FF2B5EF4-FFF2-40B4-BE49-F238E27FC236}">
                    <a16:creationId xmlns:a16="http://schemas.microsoft.com/office/drawing/2014/main" id="{7D110E57-23C8-4B61-B4EC-FD202BCF7CDE}"/>
                  </a:ext>
                </a:extLst>
              </p:cNvPr>
              <p:cNvCxnSpPr>
                <a:cxnSpLocks/>
                <a:endCxn id="547" idx="2"/>
              </p:cNvCxnSpPr>
              <p:nvPr/>
            </p:nvCxnSpPr>
            <p:spPr>
              <a:xfrm flipV="1">
                <a:off x="11068070" y="256546"/>
                <a:ext cx="240837" cy="74656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4" name="直接箭头连接符 563">
                <a:extLst>
                  <a:ext uri="{FF2B5EF4-FFF2-40B4-BE49-F238E27FC236}">
                    <a16:creationId xmlns:a16="http://schemas.microsoft.com/office/drawing/2014/main" id="{EBAA58A6-A085-43BD-A7D7-FE21D65298D0}"/>
                  </a:ext>
                </a:extLst>
              </p:cNvPr>
              <p:cNvCxnSpPr>
                <a:cxnSpLocks/>
                <a:stCxn id="553" idx="6"/>
                <a:endCxn id="548" idx="2"/>
              </p:cNvCxnSpPr>
              <p:nvPr/>
            </p:nvCxnSpPr>
            <p:spPr>
              <a:xfrm flipV="1">
                <a:off x="11065067" y="556266"/>
                <a:ext cx="243840" cy="45720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65" name="椭圆 564">
                <a:extLst>
                  <a:ext uri="{FF2B5EF4-FFF2-40B4-BE49-F238E27FC236}">
                    <a16:creationId xmlns:a16="http://schemas.microsoft.com/office/drawing/2014/main" id="{43E9A2F5-3113-47D0-97F6-94E266CF50EB}"/>
                  </a:ext>
                </a:extLst>
              </p:cNvPr>
              <p:cNvSpPr/>
              <p:nvPr/>
            </p:nvSpPr>
            <p:spPr>
              <a:xfrm flipV="1">
                <a:off x="11742784" y="31936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66" name="椭圆 565">
                <a:extLst>
                  <a:ext uri="{FF2B5EF4-FFF2-40B4-BE49-F238E27FC236}">
                    <a16:creationId xmlns:a16="http://schemas.microsoft.com/office/drawing/2014/main" id="{AF2DC64D-2BF9-4517-ACA9-BBE72CDAF58E}"/>
                  </a:ext>
                </a:extLst>
              </p:cNvPr>
              <p:cNvSpPr/>
              <p:nvPr/>
            </p:nvSpPr>
            <p:spPr>
              <a:xfrm flipV="1">
                <a:off x="11742784" y="6190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67" name="椭圆 566">
                <a:extLst>
                  <a:ext uri="{FF2B5EF4-FFF2-40B4-BE49-F238E27FC236}">
                    <a16:creationId xmlns:a16="http://schemas.microsoft.com/office/drawing/2014/main" id="{06A6B31B-FDF4-42AD-BC01-2B1F7891361D}"/>
                  </a:ext>
                </a:extLst>
              </p:cNvPr>
              <p:cNvSpPr/>
              <p:nvPr/>
            </p:nvSpPr>
            <p:spPr>
              <a:xfrm flipV="1">
                <a:off x="11742784" y="9188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568" name="直接箭头连接符 567">
                <a:extLst>
                  <a:ext uri="{FF2B5EF4-FFF2-40B4-BE49-F238E27FC236}">
                    <a16:creationId xmlns:a16="http://schemas.microsoft.com/office/drawing/2014/main" id="{798DD21D-03EB-450B-8372-B81ABF4BD008}"/>
                  </a:ext>
                </a:extLst>
              </p:cNvPr>
              <p:cNvCxnSpPr>
                <a:cxnSpLocks/>
              </p:cNvCxnSpPr>
              <p:nvPr/>
            </p:nvCxnSpPr>
            <p:spPr>
              <a:xfrm>
                <a:off x="11502635" y="256546"/>
                <a:ext cx="243840" cy="15747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9" name="直接箭头连接符 568">
                <a:extLst>
                  <a:ext uri="{FF2B5EF4-FFF2-40B4-BE49-F238E27FC236}">
                    <a16:creationId xmlns:a16="http://schemas.microsoft.com/office/drawing/2014/main" id="{AD701C4F-8B59-4EDA-AE2B-21DE8EA27662}"/>
                  </a:ext>
                </a:extLst>
              </p:cNvPr>
              <p:cNvCxnSpPr>
                <a:cxnSpLocks/>
              </p:cNvCxnSpPr>
              <p:nvPr/>
            </p:nvCxnSpPr>
            <p:spPr>
              <a:xfrm flipV="1">
                <a:off x="11502635" y="414025"/>
                <a:ext cx="243840" cy="142241"/>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0" name="直接箭头连接符 569">
                <a:extLst>
                  <a:ext uri="{FF2B5EF4-FFF2-40B4-BE49-F238E27FC236}">
                    <a16:creationId xmlns:a16="http://schemas.microsoft.com/office/drawing/2014/main" id="{6D99D882-99E5-4798-B2D3-C7DE9DB7D152}"/>
                  </a:ext>
                </a:extLst>
              </p:cNvPr>
              <p:cNvCxnSpPr>
                <a:cxnSpLocks/>
              </p:cNvCxnSpPr>
              <p:nvPr/>
            </p:nvCxnSpPr>
            <p:spPr>
              <a:xfrm flipV="1">
                <a:off x="11502635" y="414025"/>
                <a:ext cx="243840" cy="441961"/>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1" name="直接箭头连接符 570">
                <a:extLst>
                  <a:ext uri="{FF2B5EF4-FFF2-40B4-BE49-F238E27FC236}">
                    <a16:creationId xmlns:a16="http://schemas.microsoft.com/office/drawing/2014/main" id="{D38C51F3-2A89-4E0F-979B-AB2171E162F6}"/>
                  </a:ext>
                </a:extLst>
              </p:cNvPr>
              <p:cNvCxnSpPr>
                <a:cxnSpLocks/>
              </p:cNvCxnSpPr>
              <p:nvPr/>
            </p:nvCxnSpPr>
            <p:spPr>
              <a:xfrm flipV="1">
                <a:off x="11502635" y="414025"/>
                <a:ext cx="243840" cy="70354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2" name="直接箭头连接符 571">
                <a:extLst>
                  <a:ext uri="{FF2B5EF4-FFF2-40B4-BE49-F238E27FC236}">
                    <a16:creationId xmlns:a16="http://schemas.microsoft.com/office/drawing/2014/main" id="{88C16531-A738-427B-96C0-E6F6244E6B63}"/>
                  </a:ext>
                </a:extLst>
              </p:cNvPr>
              <p:cNvCxnSpPr>
                <a:cxnSpLocks/>
              </p:cNvCxnSpPr>
              <p:nvPr/>
            </p:nvCxnSpPr>
            <p:spPr>
              <a:xfrm>
                <a:off x="11498018" y="541025"/>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3" name="直接箭头连接符 572">
                <a:extLst>
                  <a:ext uri="{FF2B5EF4-FFF2-40B4-BE49-F238E27FC236}">
                    <a16:creationId xmlns:a16="http://schemas.microsoft.com/office/drawing/2014/main" id="{A6C7FF5F-D516-4FA1-A7CB-C9256D2B15A7}"/>
                  </a:ext>
                </a:extLst>
              </p:cNvPr>
              <p:cNvCxnSpPr>
                <a:cxnSpLocks/>
              </p:cNvCxnSpPr>
              <p:nvPr/>
            </p:nvCxnSpPr>
            <p:spPr>
              <a:xfrm flipV="1">
                <a:off x="11498018" y="698505"/>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4" name="直接箭头连接符 573">
                <a:extLst>
                  <a:ext uri="{FF2B5EF4-FFF2-40B4-BE49-F238E27FC236}">
                    <a16:creationId xmlns:a16="http://schemas.microsoft.com/office/drawing/2014/main" id="{1FE2C273-8E6E-491D-B7DC-800B4635F818}"/>
                  </a:ext>
                </a:extLst>
              </p:cNvPr>
              <p:cNvCxnSpPr>
                <a:cxnSpLocks/>
              </p:cNvCxnSpPr>
              <p:nvPr/>
            </p:nvCxnSpPr>
            <p:spPr>
              <a:xfrm flipV="1">
                <a:off x="11498018" y="698505"/>
                <a:ext cx="248457" cy="41906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5" name="直接箭头连接符 574">
                <a:extLst>
                  <a:ext uri="{FF2B5EF4-FFF2-40B4-BE49-F238E27FC236}">
                    <a16:creationId xmlns:a16="http://schemas.microsoft.com/office/drawing/2014/main" id="{FFAC1400-0853-433B-AEFC-C239350FB7A3}"/>
                  </a:ext>
                </a:extLst>
              </p:cNvPr>
              <p:cNvCxnSpPr>
                <a:cxnSpLocks/>
              </p:cNvCxnSpPr>
              <p:nvPr/>
            </p:nvCxnSpPr>
            <p:spPr>
              <a:xfrm>
                <a:off x="11502635" y="256546"/>
                <a:ext cx="243840" cy="45719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6" name="直接箭头连接符 575">
                <a:extLst>
                  <a:ext uri="{FF2B5EF4-FFF2-40B4-BE49-F238E27FC236}">
                    <a16:creationId xmlns:a16="http://schemas.microsoft.com/office/drawing/2014/main" id="{133F8037-DC47-4C99-BEC7-82B3C7B9629B}"/>
                  </a:ext>
                </a:extLst>
              </p:cNvPr>
              <p:cNvCxnSpPr>
                <a:cxnSpLocks/>
              </p:cNvCxnSpPr>
              <p:nvPr/>
            </p:nvCxnSpPr>
            <p:spPr>
              <a:xfrm>
                <a:off x="11505638" y="845634"/>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7" name="直接箭头连接符 576">
                <a:extLst>
                  <a:ext uri="{FF2B5EF4-FFF2-40B4-BE49-F238E27FC236}">
                    <a16:creationId xmlns:a16="http://schemas.microsoft.com/office/drawing/2014/main" id="{4F721E71-563C-46A8-BC2D-52A7D0CE21DF}"/>
                  </a:ext>
                </a:extLst>
              </p:cNvPr>
              <p:cNvCxnSpPr>
                <a:cxnSpLocks/>
                <a:stCxn id="550" idx="6"/>
              </p:cNvCxnSpPr>
              <p:nvPr/>
            </p:nvCxnSpPr>
            <p:spPr>
              <a:xfrm flipV="1">
                <a:off x="11501021" y="1003114"/>
                <a:ext cx="248457" cy="11446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8" name="直接箭头连接符 577">
                <a:extLst>
                  <a:ext uri="{FF2B5EF4-FFF2-40B4-BE49-F238E27FC236}">
                    <a16:creationId xmlns:a16="http://schemas.microsoft.com/office/drawing/2014/main" id="{9A3E3AB5-96A8-4539-BE2E-298EF55923EC}"/>
                  </a:ext>
                </a:extLst>
              </p:cNvPr>
              <p:cNvCxnSpPr>
                <a:cxnSpLocks/>
              </p:cNvCxnSpPr>
              <p:nvPr/>
            </p:nvCxnSpPr>
            <p:spPr>
              <a:xfrm>
                <a:off x="11505638" y="256546"/>
                <a:ext cx="240837" cy="74656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9" name="直接箭头连接符 578">
                <a:extLst>
                  <a:ext uri="{FF2B5EF4-FFF2-40B4-BE49-F238E27FC236}">
                    <a16:creationId xmlns:a16="http://schemas.microsoft.com/office/drawing/2014/main" id="{E6CBA51C-60D8-446D-8697-C7F451FF0C50}"/>
                  </a:ext>
                </a:extLst>
              </p:cNvPr>
              <p:cNvCxnSpPr>
                <a:cxnSpLocks/>
              </p:cNvCxnSpPr>
              <p:nvPr/>
            </p:nvCxnSpPr>
            <p:spPr>
              <a:xfrm>
                <a:off x="11502635" y="556266"/>
                <a:ext cx="243840" cy="45719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0" name="直接箭头连接符 579">
                <a:extLst>
                  <a:ext uri="{FF2B5EF4-FFF2-40B4-BE49-F238E27FC236}">
                    <a16:creationId xmlns:a16="http://schemas.microsoft.com/office/drawing/2014/main" id="{1291DE9E-679B-4183-9487-187E96AC3917}"/>
                  </a:ext>
                </a:extLst>
              </p:cNvPr>
              <p:cNvCxnSpPr>
                <a:cxnSpLocks/>
                <a:stCxn id="551" idx="6"/>
                <a:endCxn id="550" idx="2"/>
              </p:cNvCxnSpPr>
              <p:nvPr/>
            </p:nvCxnSpPr>
            <p:spPr>
              <a:xfrm>
                <a:off x="11065067" y="414026"/>
                <a:ext cx="243840" cy="70354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27" name="文本框 426">
              <a:extLst>
                <a:ext uri="{FF2B5EF4-FFF2-40B4-BE49-F238E27FC236}">
                  <a16:creationId xmlns:a16="http://schemas.microsoft.com/office/drawing/2014/main" id="{F7BE7F04-47E3-4B1A-AAA4-467046FFD36B}"/>
                </a:ext>
              </a:extLst>
            </p:cNvPr>
            <p:cNvSpPr txBox="1"/>
            <p:nvPr/>
          </p:nvSpPr>
          <p:spPr>
            <a:xfrm>
              <a:off x="7652422" y="3924494"/>
              <a:ext cx="792858" cy="384977"/>
            </a:xfrm>
            <a:prstGeom prst="rect">
              <a:avLst/>
            </a:prstGeom>
            <a:noFill/>
          </p:spPr>
          <p:txBody>
            <a:bodyPr wrap="square">
              <a:spAutoFit/>
            </a:bodyPr>
            <a:lstStyle/>
            <a:p>
              <a:pPr algn="ctr">
                <a:lnSpc>
                  <a:spcPts val="1200"/>
                </a:lnSpc>
              </a:pP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AI model repository </a:t>
              </a:r>
            </a:p>
          </p:txBody>
        </p:sp>
        <p:sp>
          <p:nvSpPr>
            <p:cNvPr id="428" name="矩形 427">
              <a:extLst>
                <a:ext uri="{FF2B5EF4-FFF2-40B4-BE49-F238E27FC236}">
                  <a16:creationId xmlns:a16="http://schemas.microsoft.com/office/drawing/2014/main" id="{C41847C4-6D09-405D-8D37-EB875944EE99}"/>
                </a:ext>
              </a:extLst>
            </p:cNvPr>
            <p:cNvSpPr/>
            <p:nvPr/>
          </p:nvSpPr>
          <p:spPr>
            <a:xfrm>
              <a:off x="7744050" y="3913246"/>
              <a:ext cx="626336" cy="738664"/>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endParaRPr lang="en-US" altLang="zh-CN" sz="1050" dirty="0">
                <a:latin typeface="Arial" panose="020B0604020202020204" pitchFamily="34" charset="0"/>
                <a:ea typeface="微软雅黑" panose="020B0503020204020204" pitchFamily="34" charset="-122"/>
                <a:cs typeface="Arial" panose="020B0604020202020204" pitchFamily="34" charset="0"/>
              </a:endParaRPr>
            </a:p>
            <a:p>
              <a:pPr algn="ctr"/>
              <a:endParaRPr lang="en-US" altLang="zh-CN" sz="1050" dirty="0">
                <a:latin typeface="Arial" panose="020B0604020202020204" pitchFamily="34" charset="0"/>
                <a:ea typeface="微软雅黑" panose="020B0503020204020204" pitchFamily="34" charset="-122"/>
                <a:cs typeface="Arial" panose="020B0604020202020204" pitchFamily="34" charset="0"/>
              </a:endParaRPr>
            </a:p>
            <a:p>
              <a:pPr algn="ctr"/>
              <a:endParaRPr lang="en-US" altLang="zh-CN" sz="105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p>
              <a:pPr algn="ctr"/>
              <a:endParaRPr lang="zh-CN" altLang="en-US" sz="105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429" name="箭头: 下 428">
              <a:extLst>
                <a:ext uri="{FF2B5EF4-FFF2-40B4-BE49-F238E27FC236}">
                  <a16:creationId xmlns:a16="http://schemas.microsoft.com/office/drawing/2014/main" id="{89CE8896-2D35-44B4-9B50-1F425563C8C7}"/>
                </a:ext>
              </a:extLst>
            </p:cNvPr>
            <p:cNvSpPr/>
            <p:nvPr/>
          </p:nvSpPr>
          <p:spPr>
            <a:xfrm>
              <a:off x="7971508" y="4628347"/>
              <a:ext cx="145425" cy="187362"/>
            </a:xfrm>
            <a:prstGeom prst="downArrow">
              <a:avLst>
                <a:gd name="adj1" fmla="val 34573"/>
                <a:gd name="adj2" fmla="val 50000"/>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grpSp>
          <p:nvGrpSpPr>
            <p:cNvPr id="430" name="组合 429">
              <a:extLst>
                <a:ext uri="{FF2B5EF4-FFF2-40B4-BE49-F238E27FC236}">
                  <a16:creationId xmlns:a16="http://schemas.microsoft.com/office/drawing/2014/main" id="{52DFA88D-4728-4A89-A008-6EC2C816FB63}"/>
                </a:ext>
              </a:extLst>
            </p:cNvPr>
            <p:cNvGrpSpPr/>
            <p:nvPr/>
          </p:nvGrpSpPr>
          <p:grpSpPr>
            <a:xfrm>
              <a:off x="8217350" y="4604209"/>
              <a:ext cx="169999" cy="182955"/>
              <a:chOff x="10872953" y="161880"/>
              <a:chExt cx="1061945" cy="1050359"/>
            </a:xfrm>
            <a:solidFill>
              <a:schemeClr val="bg2">
                <a:lumMod val="95000"/>
              </a:schemeClr>
            </a:solidFill>
          </p:grpSpPr>
          <p:sp>
            <p:nvSpPr>
              <p:cNvPr id="513" name="椭圆 512">
                <a:extLst>
                  <a:ext uri="{FF2B5EF4-FFF2-40B4-BE49-F238E27FC236}">
                    <a16:creationId xmlns:a16="http://schemas.microsoft.com/office/drawing/2014/main" id="{E54EEB50-CD0D-4734-86F4-FF4105FA9229}"/>
                  </a:ext>
                </a:extLst>
              </p:cNvPr>
              <p:cNvSpPr/>
              <p:nvPr/>
            </p:nvSpPr>
            <p:spPr>
              <a:xfrm>
                <a:off x="11308907" y="1618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14" name="椭圆 513">
                <a:extLst>
                  <a:ext uri="{FF2B5EF4-FFF2-40B4-BE49-F238E27FC236}">
                    <a16:creationId xmlns:a16="http://schemas.microsoft.com/office/drawing/2014/main" id="{26EB2C1C-85D0-465C-8945-0B359678A489}"/>
                  </a:ext>
                </a:extLst>
              </p:cNvPr>
              <p:cNvSpPr/>
              <p:nvPr/>
            </p:nvSpPr>
            <p:spPr>
              <a:xfrm>
                <a:off x="11308907" y="4616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15" name="椭圆 514">
                <a:extLst>
                  <a:ext uri="{FF2B5EF4-FFF2-40B4-BE49-F238E27FC236}">
                    <a16:creationId xmlns:a16="http://schemas.microsoft.com/office/drawing/2014/main" id="{406F742F-204D-4143-9972-E352D2FC18B8}"/>
                  </a:ext>
                </a:extLst>
              </p:cNvPr>
              <p:cNvSpPr/>
              <p:nvPr/>
            </p:nvSpPr>
            <p:spPr>
              <a:xfrm>
                <a:off x="11308907" y="76132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16" name="椭圆 515">
                <a:extLst>
                  <a:ext uri="{FF2B5EF4-FFF2-40B4-BE49-F238E27FC236}">
                    <a16:creationId xmlns:a16="http://schemas.microsoft.com/office/drawing/2014/main" id="{24290B94-05B6-4C8A-A8C3-F937301CEA2E}"/>
                  </a:ext>
                </a:extLst>
              </p:cNvPr>
              <p:cNvSpPr/>
              <p:nvPr/>
            </p:nvSpPr>
            <p:spPr>
              <a:xfrm>
                <a:off x="11308907" y="1022908"/>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17" name="椭圆 516">
                <a:extLst>
                  <a:ext uri="{FF2B5EF4-FFF2-40B4-BE49-F238E27FC236}">
                    <a16:creationId xmlns:a16="http://schemas.microsoft.com/office/drawing/2014/main" id="{922A90D7-2A2A-4513-A470-EC1ACE17819D}"/>
                  </a:ext>
                </a:extLst>
              </p:cNvPr>
              <p:cNvSpPr/>
              <p:nvPr/>
            </p:nvSpPr>
            <p:spPr>
              <a:xfrm>
                <a:off x="10872953" y="31936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18" name="椭圆 517">
                <a:extLst>
                  <a:ext uri="{FF2B5EF4-FFF2-40B4-BE49-F238E27FC236}">
                    <a16:creationId xmlns:a16="http://schemas.microsoft.com/office/drawing/2014/main" id="{EC25C27B-B01F-4098-9329-11744C01381C}"/>
                  </a:ext>
                </a:extLst>
              </p:cNvPr>
              <p:cNvSpPr/>
              <p:nvPr/>
            </p:nvSpPr>
            <p:spPr>
              <a:xfrm>
                <a:off x="10872953" y="6190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19" name="椭圆 518">
                <a:extLst>
                  <a:ext uri="{FF2B5EF4-FFF2-40B4-BE49-F238E27FC236}">
                    <a16:creationId xmlns:a16="http://schemas.microsoft.com/office/drawing/2014/main" id="{3D4BB77A-EDA8-4597-8D13-0D018FB85ADC}"/>
                  </a:ext>
                </a:extLst>
              </p:cNvPr>
              <p:cNvSpPr/>
              <p:nvPr/>
            </p:nvSpPr>
            <p:spPr>
              <a:xfrm>
                <a:off x="10872953" y="9188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520" name="直接箭头连接符 519">
                <a:extLst>
                  <a:ext uri="{FF2B5EF4-FFF2-40B4-BE49-F238E27FC236}">
                    <a16:creationId xmlns:a16="http://schemas.microsoft.com/office/drawing/2014/main" id="{FB63B95A-619D-46F9-BD12-91FBD2C3756C}"/>
                  </a:ext>
                </a:extLst>
              </p:cNvPr>
              <p:cNvCxnSpPr>
                <a:stCxn id="517" idx="6"/>
                <a:endCxn id="513" idx="2"/>
              </p:cNvCxnSpPr>
              <p:nvPr/>
            </p:nvCxnSpPr>
            <p:spPr>
              <a:xfrm flipV="1">
                <a:off x="11065067" y="256546"/>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1" name="直接箭头连接符 520">
                <a:extLst>
                  <a:ext uri="{FF2B5EF4-FFF2-40B4-BE49-F238E27FC236}">
                    <a16:creationId xmlns:a16="http://schemas.microsoft.com/office/drawing/2014/main" id="{5A98D14A-C4AE-40A3-8E00-E8E829A82341}"/>
                  </a:ext>
                </a:extLst>
              </p:cNvPr>
              <p:cNvCxnSpPr>
                <a:cxnSpLocks/>
                <a:stCxn id="517" idx="6"/>
                <a:endCxn id="514" idx="2"/>
              </p:cNvCxnSpPr>
              <p:nvPr/>
            </p:nvCxnSpPr>
            <p:spPr>
              <a:xfrm>
                <a:off x="11065067" y="414026"/>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2" name="直接箭头连接符 521">
                <a:extLst>
                  <a:ext uri="{FF2B5EF4-FFF2-40B4-BE49-F238E27FC236}">
                    <a16:creationId xmlns:a16="http://schemas.microsoft.com/office/drawing/2014/main" id="{3593A316-A25B-472D-BB68-317C383D9DB1}"/>
                  </a:ext>
                </a:extLst>
              </p:cNvPr>
              <p:cNvCxnSpPr>
                <a:cxnSpLocks/>
                <a:stCxn id="517" idx="6"/>
                <a:endCxn id="515" idx="2"/>
              </p:cNvCxnSpPr>
              <p:nvPr/>
            </p:nvCxnSpPr>
            <p:spPr>
              <a:xfrm>
                <a:off x="11065067" y="414026"/>
                <a:ext cx="243840" cy="44196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3" name="直接箭头连接符 522">
                <a:extLst>
                  <a:ext uri="{FF2B5EF4-FFF2-40B4-BE49-F238E27FC236}">
                    <a16:creationId xmlns:a16="http://schemas.microsoft.com/office/drawing/2014/main" id="{88AD8F9E-2981-41D3-B5C8-D9FD7F535557}"/>
                  </a:ext>
                </a:extLst>
              </p:cNvPr>
              <p:cNvCxnSpPr/>
              <p:nvPr/>
            </p:nvCxnSpPr>
            <p:spPr>
              <a:xfrm flipV="1">
                <a:off x="11060450" y="541025"/>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4" name="直接箭头连接符 523">
                <a:extLst>
                  <a:ext uri="{FF2B5EF4-FFF2-40B4-BE49-F238E27FC236}">
                    <a16:creationId xmlns:a16="http://schemas.microsoft.com/office/drawing/2014/main" id="{5C1DFC28-FD31-4C77-9CDD-B279A231E49B}"/>
                  </a:ext>
                </a:extLst>
              </p:cNvPr>
              <p:cNvCxnSpPr>
                <a:cxnSpLocks/>
              </p:cNvCxnSpPr>
              <p:nvPr/>
            </p:nvCxnSpPr>
            <p:spPr>
              <a:xfrm>
                <a:off x="11060450" y="698505"/>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5" name="直接箭头连接符 524">
                <a:extLst>
                  <a:ext uri="{FF2B5EF4-FFF2-40B4-BE49-F238E27FC236}">
                    <a16:creationId xmlns:a16="http://schemas.microsoft.com/office/drawing/2014/main" id="{EF6DDF01-01D7-4E04-9274-22141454A7B1}"/>
                  </a:ext>
                </a:extLst>
              </p:cNvPr>
              <p:cNvCxnSpPr>
                <a:cxnSpLocks/>
                <a:endCxn id="516" idx="2"/>
              </p:cNvCxnSpPr>
              <p:nvPr/>
            </p:nvCxnSpPr>
            <p:spPr>
              <a:xfrm>
                <a:off x="11060450" y="698505"/>
                <a:ext cx="248457" cy="41906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6" name="直接箭头连接符 525">
                <a:extLst>
                  <a:ext uri="{FF2B5EF4-FFF2-40B4-BE49-F238E27FC236}">
                    <a16:creationId xmlns:a16="http://schemas.microsoft.com/office/drawing/2014/main" id="{8AE106EE-51A4-4EA8-89EA-B955DCF4AE20}"/>
                  </a:ext>
                </a:extLst>
              </p:cNvPr>
              <p:cNvCxnSpPr>
                <a:cxnSpLocks/>
                <a:stCxn id="518" idx="6"/>
                <a:endCxn id="513" idx="2"/>
              </p:cNvCxnSpPr>
              <p:nvPr/>
            </p:nvCxnSpPr>
            <p:spPr>
              <a:xfrm flipV="1">
                <a:off x="11065067" y="256546"/>
                <a:ext cx="243840" cy="45720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7" name="直接箭头连接符 526">
                <a:extLst>
                  <a:ext uri="{FF2B5EF4-FFF2-40B4-BE49-F238E27FC236}">
                    <a16:creationId xmlns:a16="http://schemas.microsoft.com/office/drawing/2014/main" id="{8FC7C920-F1AF-48D2-B1C9-B93402069470}"/>
                  </a:ext>
                </a:extLst>
              </p:cNvPr>
              <p:cNvCxnSpPr/>
              <p:nvPr/>
            </p:nvCxnSpPr>
            <p:spPr>
              <a:xfrm flipV="1">
                <a:off x="11068070" y="845634"/>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8" name="直接箭头连接符 527">
                <a:extLst>
                  <a:ext uri="{FF2B5EF4-FFF2-40B4-BE49-F238E27FC236}">
                    <a16:creationId xmlns:a16="http://schemas.microsoft.com/office/drawing/2014/main" id="{E5894D8D-3E06-468D-B0C9-93A6A1CFBBE4}"/>
                  </a:ext>
                </a:extLst>
              </p:cNvPr>
              <p:cNvCxnSpPr>
                <a:cxnSpLocks/>
              </p:cNvCxnSpPr>
              <p:nvPr/>
            </p:nvCxnSpPr>
            <p:spPr>
              <a:xfrm>
                <a:off x="11068070" y="1003114"/>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9" name="直接箭头连接符 528">
                <a:extLst>
                  <a:ext uri="{FF2B5EF4-FFF2-40B4-BE49-F238E27FC236}">
                    <a16:creationId xmlns:a16="http://schemas.microsoft.com/office/drawing/2014/main" id="{6946F0F5-7AE5-4450-8232-49F227A1B57B}"/>
                  </a:ext>
                </a:extLst>
              </p:cNvPr>
              <p:cNvCxnSpPr>
                <a:cxnSpLocks/>
                <a:endCxn id="513" idx="2"/>
              </p:cNvCxnSpPr>
              <p:nvPr/>
            </p:nvCxnSpPr>
            <p:spPr>
              <a:xfrm flipV="1">
                <a:off x="11068070" y="256546"/>
                <a:ext cx="240837" cy="74656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0" name="直接箭头连接符 529">
                <a:extLst>
                  <a:ext uri="{FF2B5EF4-FFF2-40B4-BE49-F238E27FC236}">
                    <a16:creationId xmlns:a16="http://schemas.microsoft.com/office/drawing/2014/main" id="{5E8A09C6-2989-46FB-ADF7-31769A57B780}"/>
                  </a:ext>
                </a:extLst>
              </p:cNvPr>
              <p:cNvCxnSpPr>
                <a:cxnSpLocks/>
                <a:stCxn id="519" idx="6"/>
                <a:endCxn id="514" idx="2"/>
              </p:cNvCxnSpPr>
              <p:nvPr/>
            </p:nvCxnSpPr>
            <p:spPr>
              <a:xfrm flipV="1">
                <a:off x="11065067" y="556266"/>
                <a:ext cx="243840" cy="45720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31" name="椭圆 530">
                <a:extLst>
                  <a:ext uri="{FF2B5EF4-FFF2-40B4-BE49-F238E27FC236}">
                    <a16:creationId xmlns:a16="http://schemas.microsoft.com/office/drawing/2014/main" id="{7DD28A9A-97F6-4418-AE63-4C4E5374EF65}"/>
                  </a:ext>
                </a:extLst>
              </p:cNvPr>
              <p:cNvSpPr/>
              <p:nvPr/>
            </p:nvSpPr>
            <p:spPr>
              <a:xfrm flipV="1">
                <a:off x="11742784" y="31936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32" name="椭圆 531">
                <a:extLst>
                  <a:ext uri="{FF2B5EF4-FFF2-40B4-BE49-F238E27FC236}">
                    <a16:creationId xmlns:a16="http://schemas.microsoft.com/office/drawing/2014/main" id="{DD28C112-859D-4ECC-9DF9-3BFF4D1D80CD}"/>
                  </a:ext>
                </a:extLst>
              </p:cNvPr>
              <p:cNvSpPr/>
              <p:nvPr/>
            </p:nvSpPr>
            <p:spPr>
              <a:xfrm flipV="1">
                <a:off x="11742784" y="6190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533" name="椭圆 532">
                <a:extLst>
                  <a:ext uri="{FF2B5EF4-FFF2-40B4-BE49-F238E27FC236}">
                    <a16:creationId xmlns:a16="http://schemas.microsoft.com/office/drawing/2014/main" id="{11BAA11D-1D68-4148-9065-A84482343150}"/>
                  </a:ext>
                </a:extLst>
              </p:cNvPr>
              <p:cNvSpPr/>
              <p:nvPr/>
            </p:nvSpPr>
            <p:spPr>
              <a:xfrm flipV="1">
                <a:off x="11742784" y="9188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534" name="直接箭头连接符 533">
                <a:extLst>
                  <a:ext uri="{FF2B5EF4-FFF2-40B4-BE49-F238E27FC236}">
                    <a16:creationId xmlns:a16="http://schemas.microsoft.com/office/drawing/2014/main" id="{8ED12ABA-F298-4EFD-A293-82819AE3E670}"/>
                  </a:ext>
                </a:extLst>
              </p:cNvPr>
              <p:cNvCxnSpPr>
                <a:cxnSpLocks/>
              </p:cNvCxnSpPr>
              <p:nvPr/>
            </p:nvCxnSpPr>
            <p:spPr>
              <a:xfrm>
                <a:off x="11502635" y="256546"/>
                <a:ext cx="243840" cy="15747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5" name="直接箭头连接符 534">
                <a:extLst>
                  <a:ext uri="{FF2B5EF4-FFF2-40B4-BE49-F238E27FC236}">
                    <a16:creationId xmlns:a16="http://schemas.microsoft.com/office/drawing/2014/main" id="{2370A6C9-5D63-4C33-B48C-17852DF5176F}"/>
                  </a:ext>
                </a:extLst>
              </p:cNvPr>
              <p:cNvCxnSpPr>
                <a:cxnSpLocks/>
              </p:cNvCxnSpPr>
              <p:nvPr/>
            </p:nvCxnSpPr>
            <p:spPr>
              <a:xfrm flipV="1">
                <a:off x="11502635" y="414025"/>
                <a:ext cx="243840" cy="142241"/>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6" name="直接箭头连接符 535">
                <a:extLst>
                  <a:ext uri="{FF2B5EF4-FFF2-40B4-BE49-F238E27FC236}">
                    <a16:creationId xmlns:a16="http://schemas.microsoft.com/office/drawing/2014/main" id="{9AFAE7D7-A995-418A-B263-72039EA29479}"/>
                  </a:ext>
                </a:extLst>
              </p:cNvPr>
              <p:cNvCxnSpPr>
                <a:cxnSpLocks/>
              </p:cNvCxnSpPr>
              <p:nvPr/>
            </p:nvCxnSpPr>
            <p:spPr>
              <a:xfrm flipV="1">
                <a:off x="11502635" y="414025"/>
                <a:ext cx="243840" cy="441961"/>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7" name="直接箭头连接符 536">
                <a:extLst>
                  <a:ext uri="{FF2B5EF4-FFF2-40B4-BE49-F238E27FC236}">
                    <a16:creationId xmlns:a16="http://schemas.microsoft.com/office/drawing/2014/main" id="{32881B79-F1BD-420D-A138-7B5348D8EBE2}"/>
                  </a:ext>
                </a:extLst>
              </p:cNvPr>
              <p:cNvCxnSpPr>
                <a:cxnSpLocks/>
              </p:cNvCxnSpPr>
              <p:nvPr/>
            </p:nvCxnSpPr>
            <p:spPr>
              <a:xfrm flipV="1">
                <a:off x="11502635" y="414025"/>
                <a:ext cx="243840" cy="70354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8" name="直接箭头连接符 537">
                <a:extLst>
                  <a:ext uri="{FF2B5EF4-FFF2-40B4-BE49-F238E27FC236}">
                    <a16:creationId xmlns:a16="http://schemas.microsoft.com/office/drawing/2014/main" id="{CA11E7EA-4CFA-4A2D-BD5E-28989891F1AD}"/>
                  </a:ext>
                </a:extLst>
              </p:cNvPr>
              <p:cNvCxnSpPr>
                <a:cxnSpLocks/>
              </p:cNvCxnSpPr>
              <p:nvPr/>
            </p:nvCxnSpPr>
            <p:spPr>
              <a:xfrm>
                <a:off x="11498018" y="541025"/>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9" name="直接箭头连接符 538">
                <a:extLst>
                  <a:ext uri="{FF2B5EF4-FFF2-40B4-BE49-F238E27FC236}">
                    <a16:creationId xmlns:a16="http://schemas.microsoft.com/office/drawing/2014/main" id="{DF1D0C27-3DEE-4C23-A529-1A6BA3E2F319}"/>
                  </a:ext>
                </a:extLst>
              </p:cNvPr>
              <p:cNvCxnSpPr>
                <a:cxnSpLocks/>
              </p:cNvCxnSpPr>
              <p:nvPr/>
            </p:nvCxnSpPr>
            <p:spPr>
              <a:xfrm flipV="1">
                <a:off x="11498018" y="698505"/>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0" name="直接箭头连接符 539">
                <a:extLst>
                  <a:ext uri="{FF2B5EF4-FFF2-40B4-BE49-F238E27FC236}">
                    <a16:creationId xmlns:a16="http://schemas.microsoft.com/office/drawing/2014/main" id="{C9B53722-9551-4B05-9C8E-89B8F5D193EC}"/>
                  </a:ext>
                </a:extLst>
              </p:cNvPr>
              <p:cNvCxnSpPr>
                <a:cxnSpLocks/>
              </p:cNvCxnSpPr>
              <p:nvPr/>
            </p:nvCxnSpPr>
            <p:spPr>
              <a:xfrm flipV="1">
                <a:off x="11498018" y="698505"/>
                <a:ext cx="248457" cy="41906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1" name="直接箭头连接符 540">
                <a:extLst>
                  <a:ext uri="{FF2B5EF4-FFF2-40B4-BE49-F238E27FC236}">
                    <a16:creationId xmlns:a16="http://schemas.microsoft.com/office/drawing/2014/main" id="{20A74050-37D8-4C19-B1DC-55B01BE1F672}"/>
                  </a:ext>
                </a:extLst>
              </p:cNvPr>
              <p:cNvCxnSpPr>
                <a:cxnSpLocks/>
              </p:cNvCxnSpPr>
              <p:nvPr/>
            </p:nvCxnSpPr>
            <p:spPr>
              <a:xfrm>
                <a:off x="11502635" y="256546"/>
                <a:ext cx="243840" cy="45719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2" name="直接箭头连接符 541">
                <a:extLst>
                  <a:ext uri="{FF2B5EF4-FFF2-40B4-BE49-F238E27FC236}">
                    <a16:creationId xmlns:a16="http://schemas.microsoft.com/office/drawing/2014/main" id="{9E268E4F-1051-4324-8363-88D7E9C81A53}"/>
                  </a:ext>
                </a:extLst>
              </p:cNvPr>
              <p:cNvCxnSpPr>
                <a:cxnSpLocks/>
              </p:cNvCxnSpPr>
              <p:nvPr/>
            </p:nvCxnSpPr>
            <p:spPr>
              <a:xfrm>
                <a:off x="11505638" y="845634"/>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3" name="直接箭头连接符 542">
                <a:extLst>
                  <a:ext uri="{FF2B5EF4-FFF2-40B4-BE49-F238E27FC236}">
                    <a16:creationId xmlns:a16="http://schemas.microsoft.com/office/drawing/2014/main" id="{EB1DEBE8-4D36-4FEA-87EB-420FADE43574}"/>
                  </a:ext>
                </a:extLst>
              </p:cNvPr>
              <p:cNvCxnSpPr>
                <a:cxnSpLocks/>
                <a:stCxn id="516" idx="6"/>
              </p:cNvCxnSpPr>
              <p:nvPr/>
            </p:nvCxnSpPr>
            <p:spPr>
              <a:xfrm flipV="1">
                <a:off x="11501021" y="1003114"/>
                <a:ext cx="248457" cy="11446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4" name="直接箭头连接符 543">
                <a:extLst>
                  <a:ext uri="{FF2B5EF4-FFF2-40B4-BE49-F238E27FC236}">
                    <a16:creationId xmlns:a16="http://schemas.microsoft.com/office/drawing/2014/main" id="{02019B6C-6D51-4C53-8E11-1252639A5323}"/>
                  </a:ext>
                </a:extLst>
              </p:cNvPr>
              <p:cNvCxnSpPr>
                <a:cxnSpLocks/>
              </p:cNvCxnSpPr>
              <p:nvPr/>
            </p:nvCxnSpPr>
            <p:spPr>
              <a:xfrm>
                <a:off x="11505638" y="256546"/>
                <a:ext cx="240837" cy="74656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5" name="直接箭头连接符 544">
                <a:extLst>
                  <a:ext uri="{FF2B5EF4-FFF2-40B4-BE49-F238E27FC236}">
                    <a16:creationId xmlns:a16="http://schemas.microsoft.com/office/drawing/2014/main" id="{ECF0E058-EE4F-4861-B722-A14874C71174}"/>
                  </a:ext>
                </a:extLst>
              </p:cNvPr>
              <p:cNvCxnSpPr>
                <a:cxnSpLocks/>
              </p:cNvCxnSpPr>
              <p:nvPr/>
            </p:nvCxnSpPr>
            <p:spPr>
              <a:xfrm>
                <a:off x="11502635" y="556266"/>
                <a:ext cx="243840" cy="45719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6" name="直接箭头连接符 545">
                <a:extLst>
                  <a:ext uri="{FF2B5EF4-FFF2-40B4-BE49-F238E27FC236}">
                    <a16:creationId xmlns:a16="http://schemas.microsoft.com/office/drawing/2014/main" id="{BD9078AF-1057-4873-B515-00BD4FFA745E}"/>
                  </a:ext>
                </a:extLst>
              </p:cNvPr>
              <p:cNvCxnSpPr>
                <a:cxnSpLocks/>
                <a:stCxn id="517" idx="6"/>
                <a:endCxn id="516" idx="2"/>
              </p:cNvCxnSpPr>
              <p:nvPr/>
            </p:nvCxnSpPr>
            <p:spPr>
              <a:xfrm>
                <a:off x="11065067" y="414026"/>
                <a:ext cx="243840" cy="70354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31" name="组合 430">
              <a:extLst>
                <a:ext uri="{FF2B5EF4-FFF2-40B4-BE49-F238E27FC236}">
                  <a16:creationId xmlns:a16="http://schemas.microsoft.com/office/drawing/2014/main" id="{BE28C34C-F88E-4B33-A757-DE968D383240}"/>
                </a:ext>
              </a:extLst>
            </p:cNvPr>
            <p:cNvGrpSpPr/>
            <p:nvPr/>
          </p:nvGrpSpPr>
          <p:grpSpPr>
            <a:xfrm>
              <a:off x="9318579" y="3724681"/>
              <a:ext cx="169999" cy="182955"/>
              <a:chOff x="10872953" y="161880"/>
              <a:chExt cx="1061945" cy="1050359"/>
            </a:xfrm>
            <a:solidFill>
              <a:schemeClr val="bg1">
                <a:lumMod val="85000"/>
              </a:schemeClr>
            </a:solidFill>
          </p:grpSpPr>
          <p:sp>
            <p:nvSpPr>
              <p:cNvPr id="479" name="椭圆 478">
                <a:extLst>
                  <a:ext uri="{FF2B5EF4-FFF2-40B4-BE49-F238E27FC236}">
                    <a16:creationId xmlns:a16="http://schemas.microsoft.com/office/drawing/2014/main" id="{BAC10714-61B3-4B10-94B7-C3AA8331BA6C}"/>
                  </a:ext>
                </a:extLst>
              </p:cNvPr>
              <p:cNvSpPr/>
              <p:nvPr/>
            </p:nvSpPr>
            <p:spPr>
              <a:xfrm>
                <a:off x="11308907" y="1618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80" name="椭圆 479">
                <a:extLst>
                  <a:ext uri="{FF2B5EF4-FFF2-40B4-BE49-F238E27FC236}">
                    <a16:creationId xmlns:a16="http://schemas.microsoft.com/office/drawing/2014/main" id="{EDB15675-EA79-405C-8E05-51A38061B22D}"/>
                  </a:ext>
                </a:extLst>
              </p:cNvPr>
              <p:cNvSpPr/>
              <p:nvPr/>
            </p:nvSpPr>
            <p:spPr>
              <a:xfrm>
                <a:off x="11308907" y="4616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81" name="椭圆 480">
                <a:extLst>
                  <a:ext uri="{FF2B5EF4-FFF2-40B4-BE49-F238E27FC236}">
                    <a16:creationId xmlns:a16="http://schemas.microsoft.com/office/drawing/2014/main" id="{2E2E87C8-52EE-421F-9044-C0FC3EEA2AC0}"/>
                  </a:ext>
                </a:extLst>
              </p:cNvPr>
              <p:cNvSpPr/>
              <p:nvPr/>
            </p:nvSpPr>
            <p:spPr>
              <a:xfrm>
                <a:off x="11308907" y="76132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82" name="椭圆 481">
                <a:extLst>
                  <a:ext uri="{FF2B5EF4-FFF2-40B4-BE49-F238E27FC236}">
                    <a16:creationId xmlns:a16="http://schemas.microsoft.com/office/drawing/2014/main" id="{053A8FCA-3A24-4018-ABDF-5A9F19C6337F}"/>
                  </a:ext>
                </a:extLst>
              </p:cNvPr>
              <p:cNvSpPr/>
              <p:nvPr/>
            </p:nvSpPr>
            <p:spPr>
              <a:xfrm>
                <a:off x="11308907" y="1022908"/>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83" name="椭圆 482">
                <a:extLst>
                  <a:ext uri="{FF2B5EF4-FFF2-40B4-BE49-F238E27FC236}">
                    <a16:creationId xmlns:a16="http://schemas.microsoft.com/office/drawing/2014/main" id="{ACA8007F-34FB-401F-8921-3BC1A31B7F26}"/>
                  </a:ext>
                </a:extLst>
              </p:cNvPr>
              <p:cNvSpPr/>
              <p:nvPr/>
            </p:nvSpPr>
            <p:spPr>
              <a:xfrm>
                <a:off x="10872953" y="31936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84" name="椭圆 483">
                <a:extLst>
                  <a:ext uri="{FF2B5EF4-FFF2-40B4-BE49-F238E27FC236}">
                    <a16:creationId xmlns:a16="http://schemas.microsoft.com/office/drawing/2014/main" id="{490743AE-177F-4DFB-8AB0-92070752FB3B}"/>
                  </a:ext>
                </a:extLst>
              </p:cNvPr>
              <p:cNvSpPr/>
              <p:nvPr/>
            </p:nvSpPr>
            <p:spPr>
              <a:xfrm>
                <a:off x="10872953" y="6190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85" name="椭圆 484">
                <a:extLst>
                  <a:ext uri="{FF2B5EF4-FFF2-40B4-BE49-F238E27FC236}">
                    <a16:creationId xmlns:a16="http://schemas.microsoft.com/office/drawing/2014/main" id="{FA013E99-E1B9-48C6-A764-60CA42B4D493}"/>
                  </a:ext>
                </a:extLst>
              </p:cNvPr>
              <p:cNvSpPr/>
              <p:nvPr/>
            </p:nvSpPr>
            <p:spPr>
              <a:xfrm>
                <a:off x="10872953" y="9188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486" name="直接箭头连接符 485">
                <a:extLst>
                  <a:ext uri="{FF2B5EF4-FFF2-40B4-BE49-F238E27FC236}">
                    <a16:creationId xmlns:a16="http://schemas.microsoft.com/office/drawing/2014/main" id="{9A389B47-522C-4613-9D64-E4C1A6347EAD}"/>
                  </a:ext>
                </a:extLst>
              </p:cNvPr>
              <p:cNvCxnSpPr>
                <a:stCxn id="483" idx="6"/>
                <a:endCxn id="479" idx="2"/>
              </p:cNvCxnSpPr>
              <p:nvPr/>
            </p:nvCxnSpPr>
            <p:spPr>
              <a:xfrm flipV="1">
                <a:off x="11065067" y="256546"/>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7" name="直接箭头连接符 486">
                <a:extLst>
                  <a:ext uri="{FF2B5EF4-FFF2-40B4-BE49-F238E27FC236}">
                    <a16:creationId xmlns:a16="http://schemas.microsoft.com/office/drawing/2014/main" id="{886EE4BE-4468-4F9B-A113-1483C01EFF5F}"/>
                  </a:ext>
                </a:extLst>
              </p:cNvPr>
              <p:cNvCxnSpPr>
                <a:cxnSpLocks/>
                <a:stCxn id="483" idx="6"/>
                <a:endCxn id="480" idx="2"/>
              </p:cNvCxnSpPr>
              <p:nvPr/>
            </p:nvCxnSpPr>
            <p:spPr>
              <a:xfrm>
                <a:off x="11065067" y="414026"/>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8" name="直接箭头连接符 487">
                <a:extLst>
                  <a:ext uri="{FF2B5EF4-FFF2-40B4-BE49-F238E27FC236}">
                    <a16:creationId xmlns:a16="http://schemas.microsoft.com/office/drawing/2014/main" id="{396502F4-FCE6-4211-AEAC-8341CC1B5A7C}"/>
                  </a:ext>
                </a:extLst>
              </p:cNvPr>
              <p:cNvCxnSpPr>
                <a:cxnSpLocks/>
                <a:stCxn id="483" idx="6"/>
                <a:endCxn id="481" idx="2"/>
              </p:cNvCxnSpPr>
              <p:nvPr/>
            </p:nvCxnSpPr>
            <p:spPr>
              <a:xfrm>
                <a:off x="11065067" y="414026"/>
                <a:ext cx="243840" cy="44196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9" name="直接箭头连接符 488">
                <a:extLst>
                  <a:ext uri="{FF2B5EF4-FFF2-40B4-BE49-F238E27FC236}">
                    <a16:creationId xmlns:a16="http://schemas.microsoft.com/office/drawing/2014/main" id="{52B06E9E-B625-41DA-94F5-C3E327E7CBB7}"/>
                  </a:ext>
                </a:extLst>
              </p:cNvPr>
              <p:cNvCxnSpPr/>
              <p:nvPr/>
            </p:nvCxnSpPr>
            <p:spPr>
              <a:xfrm flipV="1">
                <a:off x="11060450" y="541025"/>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0" name="直接箭头连接符 489">
                <a:extLst>
                  <a:ext uri="{FF2B5EF4-FFF2-40B4-BE49-F238E27FC236}">
                    <a16:creationId xmlns:a16="http://schemas.microsoft.com/office/drawing/2014/main" id="{FFBC883C-CF2F-4BD9-A01F-CD7E6AA0EFC0}"/>
                  </a:ext>
                </a:extLst>
              </p:cNvPr>
              <p:cNvCxnSpPr>
                <a:cxnSpLocks/>
              </p:cNvCxnSpPr>
              <p:nvPr/>
            </p:nvCxnSpPr>
            <p:spPr>
              <a:xfrm>
                <a:off x="11060450" y="698505"/>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1" name="直接箭头连接符 490">
                <a:extLst>
                  <a:ext uri="{FF2B5EF4-FFF2-40B4-BE49-F238E27FC236}">
                    <a16:creationId xmlns:a16="http://schemas.microsoft.com/office/drawing/2014/main" id="{F2D988C6-0334-48FF-A6BE-675637DB73A6}"/>
                  </a:ext>
                </a:extLst>
              </p:cNvPr>
              <p:cNvCxnSpPr>
                <a:cxnSpLocks/>
                <a:endCxn id="482" idx="2"/>
              </p:cNvCxnSpPr>
              <p:nvPr/>
            </p:nvCxnSpPr>
            <p:spPr>
              <a:xfrm>
                <a:off x="11060450" y="698505"/>
                <a:ext cx="248457" cy="41906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2" name="直接箭头连接符 491">
                <a:extLst>
                  <a:ext uri="{FF2B5EF4-FFF2-40B4-BE49-F238E27FC236}">
                    <a16:creationId xmlns:a16="http://schemas.microsoft.com/office/drawing/2014/main" id="{3BAF1D0C-71D5-4E57-A54E-EC0F8DCC9C88}"/>
                  </a:ext>
                </a:extLst>
              </p:cNvPr>
              <p:cNvCxnSpPr>
                <a:cxnSpLocks/>
                <a:stCxn id="484" idx="6"/>
                <a:endCxn id="479" idx="2"/>
              </p:cNvCxnSpPr>
              <p:nvPr/>
            </p:nvCxnSpPr>
            <p:spPr>
              <a:xfrm flipV="1">
                <a:off x="11065067" y="256546"/>
                <a:ext cx="243840" cy="45720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3" name="直接箭头连接符 492">
                <a:extLst>
                  <a:ext uri="{FF2B5EF4-FFF2-40B4-BE49-F238E27FC236}">
                    <a16:creationId xmlns:a16="http://schemas.microsoft.com/office/drawing/2014/main" id="{5983DB61-059A-4039-96DE-5878F703D47B}"/>
                  </a:ext>
                </a:extLst>
              </p:cNvPr>
              <p:cNvCxnSpPr/>
              <p:nvPr/>
            </p:nvCxnSpPr>
            <p:spPr>
              <a:xfrm flipV="1">
                <a:off x="11068070" y="845634"/>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4" name="直接箭头连接符 493">
                <a:extLst>
                  <a:ext uri="{FF2B5EF4-FFF2-40B4-BE49-F238E27FC236}">
                    <a16:creationId xmlns:a16="http://schemas.microsoft.com/office/drawing/2014/main" id="{A58599CB-0441-48B2-92D9-6D3CFF52157C}"/>
                  </a:ext>
                </a:extLst>
              </p:cNvPr>
              <p:cNvCxnSpPr>
                <a:cxnSpLocks/>
              </p:cNvCxnSpPr>
              <p:nvPr/>
            </p:nvCxnSpPr>
            <p:spPr>
              <a:xfrm>
                <a:off x="11068070" y="1003114"/>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5" name="直接箭头连接符 494">
                <a:extLst>
                  <a:ext uri="{FF2B5EF4-FFF2-40B4-BE49-F238E27FC236}">
                    <a16:creationId xmlns:a16="http://schemas.microsoft.com/office/drawing/2014/main" id="{D4704440-ECE5-4B76-BCEB-A4B400A2C509}"/>
                  </a:ext>
                </a:extLst>
              </p:cNvPr>
              <p:cNvCxnSpPr>
                <a:cxnSpLocks/>
                <a:endCxn id="479" idx="2"/>
              </p:cNvCxnSpPr>
              <p:nvPr/>
            </p:nvCxnSpPr>
            <p:spPr>
              <a:xfrm flipV="1">
                <a:off x="11068070" y="256546"/>
                <a:ext cx="240837" cy="74656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6" name="直接箭头连接符 495">
                <a:extLst>
                  <a:ext uri="{FF2B5EF4-FFF2-40B4-BE49-F238E27FC236}">
                    <a16:creationId xmlns:a16="http://schemas.microsoft.com/office/drawing/2014/main" id="{C33A6541-C030-4EDB-B749-34BE777F136F}"/>
                  </a:ext>
                </a:extLst>
              </p:cNvPr>
              <p:cNvCxnSpPr>
                <a:cxnSpLocks/>
                <a:stCxn id="485" idx="6"/>
                <a:endCxn id="480" idx="2"/>
              </p:cNvCxnSpPr>
              <p:nvPr/>
            </p:nvCxnSpPr>
            <p:spPr>
              <a:xfrm flipV="1">
                <a:off x="11065067" y="556266"/>
                <a:ext cx="243840" cy="45720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7" name="椭圆 496">
                <a:extLst>
                  <a:ext uri="{FF2B5EF4-FFF2-40B4-BE49-F238E27FC236}">
                    <a16:creationId xmlns:a16="http://schemas.microsoft.com/office/drawing/2014/main" id="{12FD4B42-6820-4F68-B6BF-84622148C26A}"/>
                  </a:ext>
                </a:extLst>
              </p:cNvPr>
              <p:cNvSpPr/>
              <p:nvPr/>
            </p:nvSpPr>
            <p:spPr>
              <a:xfrm flipV="1">
                <a:off x="11742784" y="31936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98" name="椭圆 497">
                <a:extLst>
                  <a:ext uri="{FF2B5EF4-FFF2-40B4-BE49-F238E27FC236}">
                    <a16:creationId xmlns:a16="http://schemas.microsoft.com/office/drawing/2014/main" id="{6A0AC240-8103-4BFF-8B8C-89FDDB6EBA1D}"/>
                  </a:ext>
                </a:extLst>
              </p:cNvPr>
              <p:cNvSpPr/>
              <p:nvPr/>
            </p:nvSpPr>
            <p:spPr>
              <a:xfrm flipV="1">
                <a:off x="11742784" y="6190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99" name="椭圆 498">
                <a:extLst>
                  <a:ext uri="{FF2B5EF4-FFF2-40B4-BE49-F238E27FC236}">
                    <a16:creationId xmlns:a16="http://schemas.microsoft.com/office/drawing/2014/main" id="{D5AE26AC-ED5A-41DF-AC53-7DB32D428EA7}"/>
                  </a:ext>
                </a:extLst>
              </p:cNvPr>
              <p:cNvSpPr/>
              <p:nvPr/>
            </p:nvSpPr>
            <p:spPr>
              <a:xfrm flipV="1">
                <a:off x="11742784" y="9188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500" name="直接箭头连接符 499">
                <a:extLst>
                  <a:ext uri="{FF2B5EF4-FFF2-40B4-BE49-F238E27FC236}">
                    <a16:creationId xmlns:a16="http://schemas.microsoft.com/office/drawing/2014/main" id="{2BA6254A-CBE7-45AE-A8CD-3738BA6CC1C9}"/>
                  </a:ext>
                </a:extLst>
              </p:cNvPr>
              <p:cNvCxnSpPr>
                <a:cxnSpLocks/>
              </p:cNvCxnSpPr>
              <p:nvPr/>
            </p:nvCxnSpPr>
            <p:spPr>
              <a:xfrm>
                <a:off x="11502635" y="256546"/>
                <a:ext cx="243840" cy="15747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1" name="直接箭头连接符 500">
                <a:extLst>
                  <a:ext uri="{FF2B5EF4-FFF2-40B4-BE49-F238E27FC236}">
                    <a16:creationId xmlns:a16="http://schemas.microsoft.com/office/drawing/2014/main" id="{F0D5D826-F561-4EF1-A6F8-F1044804A6BF}"/>
                  </a:ext>
                </a:extLst>
              </p:cNvPr>
              <p:cNvCxnSpPr>
                <a:cxnSpLocks/>
              </p:cNvCxnSpPr>
              <p:nvPr/>
            </p:nvCxnSpPr>
            <p:spPr>
              <a:xfrm flipV="1">
                <a:off x="11502635" y="414025"/>
                <a:ext cx="243840" cy="142241"/>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2" name="直接箭头连接符 501">
                <a:extLst>
                  <a:ext uri="{FF2B5EF4-FFF2-40B4-BE49-F238E27FC236}">
                    <a16:creationId xmlns:a16="http://schemas.microsoft.com/office/drawing/2014/main" id="{705BCF93-3743-41B6-AC3D-621FBA12CA0E}"/>
                  </a:ext>
                </a:extLst>
              </p:cNvPr>
              <p:cNvCxnSpPr>
                <a:cxnSpLocks/>
              </p:cNvCxnSpPr>
              <p:nvPr/>
            </p:nvCxnSpPr>
            <p:spPr>
              <a:xfrm flipV="1">
                <a:off x="11502635" y="414025"/>
                <a:ext cx="243840" cy="441961"/>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3" name="直接箭头连接符 502">
                <a:extLst>
                  <a:ext uri="{FF2B5EF4-FFF2-40B4-BE49-F238E27FC236}">
                    <a16:creationId xmlns:a16="http://schemas.microsoft.com/office/drawing/2014/main" id="{928BF4B9-9965-4E4F-A147-37BBAABB805F}"/>
                  </a:ext>
                </a:extLst>
              </p:cNvPr>
              <p:cNvCxnSpPr>
                <a:cxnSpLocks/>
              </p:cNvCxnSpPr>
              <p:nvPr/>
            </p:nvCxnSpPr>
            <p:spPr>
              <a:xfrm flipV="1">
                <a:off x="11502635" y="414025"/>
                <a:ext cx="243840" cy="70354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4" name="直接箭头连接符 503">
                <a:extLst>
                  <a:ext uri="{FF2B5EF4-FFF2-40B4-BE49-F238E27FC236}">
                    <a16:creationId xmlns:a16="http://schemas.microsoft.com/office/drawing/2014/main" id="{AB62A8B2-FEFA-47C4-9396-F8AD104084C3}"/>
                  </a:ext>
                </a:extLst>
              </p:cNvPr>
              <p:cNvCxnSpPr>
                <a:cxnSpLocks/>
              </p:cNvCxnSpPr>
              <p:nvPr/>
            </p:nvCxnSpPr>
            <p:spPr>
              <a:xfrm>
                <a:off x="11498018" y="541025"/>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5" name="直接箭头连接符 504">
                <a:extLst>
                  <a:ext uri="{FF2B5EF4-FFF2-40B4-BE49-F238E27FC236}">
                    <a16:creationId xmlns:a16="http://schemas.microsoft.com/office/drawing/2014/main" id="{B1B7ECB4-8F55-4A1A-B503-E8F52CC748F7}"/>
                  </a:ext>
                </a:extLst>
              </p:cNvPr>
              <p:cNvCxnSpPr>
                <a:cxnSpLocks/>
              </p:cNvCxnSpPr>
              <p:nvPr/>
            </p:nvCxnSpPr>
            <p:spPr>
              <a:xfrm flipV="1">
                <a:off x="11498018" y="698505"/>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6" name="直接箭头连接符 505">
                <a:extLst>
                  <a:ext uri="{FF2B5EF4-FFF2-40B4-BE49-F238E27FC236}">
                    <a16:creationId xmlns:a16="http://schemas.microsoft.com/office/drawing/2014/main" id="{CD053283-8376-4818-A168-7E6D7D207DF5}"/>
                  </a:ext>
                </a:extLst>
              </p:cNvPr>
              <p:cNvCxnSpPr>
                <a:cxnSpLocks/>
              </p:cNvCxnSpPr>
              <p:nvPr/>
            </p:nvCxnSpPr>
            <p:spPr>
              <a:xfrm flipV="1">
                <a:off x="11498018" y="698505"/>
                <a:ext cx="248457" cy="41906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7" name="直接箭头连接符 506">
                <a:extLst>
                  <a:ext uri="{FF2B5EF4-FFF2-40B4-BE49-F238E27FC236}">
                    <a16:creationId xmlns:a16="http://schemas.microsoft.com/office/drawing/2014/main" id="{4C612B7D-BB9B-4F8A-817D-0F2A72C4A613}"/>
                  </a:ext>
                </a:extLst>
              </p:cNvPr>
              <p:cNvCxnSpPr>
                <a:cxnSpLocks/>
              </p:cNvCxnSpPr>
              <p:nvPr/>
            </p:nvCxnSpPr>
            <p:spPr>
              <a:xfrm>
                <a:off x="11502635" y="256546"/>
                <a:ext cx="243840" cy="45719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8" name="直接箭头连接符 507">
                <a:extLst>
                  <a:ext uri="{FF2B5EF4-FFF2-40B4-BE49-F238E27FC236}">
                    <a16:creationId xmlns:a16="http://schemas.microsoft.com/office/drawing/2014/main" id="{4ED7DE80-7C2E-4DA7-84C8-A89E58A84DFB}"/>
                  </a:ext>
                </a:extLst>
              </p:cNvPr>
              <p:cNvCxnSpPr>
                <a:cxnSpLocks/>
              </p:cNvCxnSpPr>
              <p:nvPr/>
            </p:nvCxnSpPr>
            <p:spPr>
              <a:xfrm>
                <a:off x="11505638" y="845634"/>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9" name="直接箭头连接符 508">
                <a:extLst>
                  <a:ext uri="{FF2B5EF4-FFF2-40B4-BE49-F238E27FC236}">
                    <a16:creationId xmlns:a16="http://schemas.microsoft.com/office/drawing/2014/main" id="{33752DF1-8628-47FB-8FA9-3AA13B32AE35}"/>
                  </a:ext>
                </a:extLst>
              </p:cNvPr>
              <p:cNvCxnSpPr>
                <a:cxnSpLocks/>
                <a:stCxn id="482" idx="6"/>
              </p:cNvCxnSpPr>
              <p:nvPr/>
            </p:nvCxnSpPr>
            <p:spPr>
              <a:xfrm flipV="1">
                <a:off x="11501021" y="1003114"/>
                <a:ext cx="248457" cy="11446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0" name="直接箭头连接符 509">
                <a:extLst>
                  <a:ext uri="{FF2B5EF4-FFF2-40B4-BE49-F238E27FC236}">
                    <a16:creationId xmlns:a16="http://schemas.microsoft.com/office/drawing/2014/main" id="{8BADFABE-E19D-486D-9FF0-FE9B213DA72F}"/>
                  </a:ext>
                </a:extLst>
              </p:cNvPr>
              <p:cNvCxnSpPr>
                <a:cxnSpLocks/>
              </p:cNvCxnSpPr>
              <p:nvPr/>
            </p:nvCxnSpPr>
            <p:spPr>
              <a:xfrm>
                <a:off x="11505638" y="256546"/>
                <a:ext cx="240837" cy="74656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1" name="直接箭头连接符 510">
                <a:extLst>
                  <a:ext uri="{FF2B5EF4-FFF2-40B4-BE49-F238E27FC236}">
                    <a16:creationId xmlns:a16="http://schemas.microsoft.com/office/drawing/2014/main" id="{F1AEE7E6-35ED-4EFF-A5C2-8B047DE7A1C9}"/>
                  </a:ext>
                </a:extLst>
              </p:cNvPr>
              <p:cNvCxnSpPr>
                <a:cxnSpLocks/>
              </p:cNvCxnSpPr>
              <p:nvPr/>
            </p:nvCxnSpPr>
            <p:spPr>
              <a:xfrm>
                <a:off x="11502635" y="556266"/>
                <a:ext cx="243840" cy="45719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2" name="直接箭头连接符 511">
                <a:extLst>
                  <a:ext uri="{FF2B5EF4-FFF2-40B4-BE49-F238E27FC236}">
                    <a16:creationId xmlns:a16="http://schemas.microsoft.com/office/drawing/2014/main" id="{6F285CF3-8BB8-421A-B29B-C6ABA92E51BD}"/>
                  </a:ext>
                </a:extLst>
              </p:cNvPr>
              <p:cNvCxnSpPr>
                <a:cxnSpLocks/>
                <a:stCxn id="483" idx="6"/>
                <a:endCxn id="482" idx="2"/>
              </p:cNvCxnSpPr>
              <p:nvPr/>
            </p:nvCxnSpPr>
            <p:spPr>
              <a:xfrm>
                <a:off x="11065067" y="414026"/>
                <a:ext cx="243840" cy="70354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32" name="组合 431">
              <a:extLst>
                <a:ext uri="{FF2B5EF4-FFF2-40B4-BE49-F238E27FC236}">
                  <a16:creationId xmlns:a16="http://schemas.microsoft.com/office/drawing/2014/main" id="{CDEE8D2B-762E-4D8A-B2DC-F521AFDDE5AC}"/>
                </a:ext>
              </a:extLst>
            </p:cNvPr>
            <p:cNvGrpSpPr/>
            <p:nvPr/>
          </p:nvGrpSpPr>
          <p:grpSpPr>
            <a:xfrm>
              <a:off x="9570480" y="3724681"/>
              <a:ext cx="169999" cy="182955"/>
              <a:chOff x="10872953" y="161880"/>
              <a:chExt cx="1061945" cy="1050359"/>
            </a:xfrm>
            <a:solidFill>
              <a:schemeClr val="accent1"/>
            </a:solidFill>
          </p:grpSpPr>
          <p:sp>
            <p:nvSpPr>
              <p:cNvPr id="445" name="椭圆 444">
                <a:extLst>
                  <a:ext uri="{FF2B5EF4-FFF2-40B4-BE49-F238E27FC236}">
                    <a16:creationId xmlns:a16="http://schemas.microsoft.com/office/drawing/2014/main" id="{D78F1ACB-8C58-49F9-91D2-12A63AF1301E}"/>
                  </a:ext>
                </a:extLst>
              </p:cNvPr>
              <p:cNvSpPr/>
              <p:nvPr/>
            </p:nvSpPr>
            <p:spPr>
              <a:xfrm>
                <a:off x="11308907" y="1618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46" name="椭圆 445">
                <a:extLst>
                  <a:ext uri="{FF2B5EF4-FFF2-40B4-BE49-F238E27FC236}">
                    <a16:creationId xmlns:a16="http://schemas.microsoft.com/office/drawing/2014/main" id="{3BB09DD8-93E6-4FD3-A476-DC810194DF08}"/>
                  </a:ext>
                </a:extLst>
              </p:cNvPr>
              <p:cNvSpPr/>
              <p:nvPr/>
            </p:nvSpPr>
            <p:spPr>
              <a:xfrm>
                <a:off x="11308907" y="4616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47" name="椭圆 446">
                <a:extLst>
                  <a:ext uri="{FF2B5EF4-FFF2-40B4-BE49-F238E27FC236}">
                    <a16:creationId xmlns:a16="http://schemas.microsoft.com/office/drawing/2014/main" id="{DD4AD16C-4E94-43B8-9855-14CDD172347E}"/>
                  </a:ext>
                </a:extLst>
              </p:cNvPr>
              <p:cNvSpPr/>
              <p:nvPr/>
            </p:nvSpPr>
            <p:spPr>
              <a:xfrm>
                <a:off x="11308907" y="76132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48" name="椭圆 447">
                <a:extLst>
                  <a:ext uri="{FF2B5EF4-FFF2-40B4-BE49-F238E27FC236}">
                    <a16:creationId xmlns:a16="http://schemas.microsoft.com/office/drawing/2014/main" id="{3B5C5C41-5584-49EF-96EA-E7A5B9CC9B7E}"/>
                  </a:ext>
                </a:extLst>
              </p:cNvPr>
              <p:cNvSpPr/>
              <p:nvPr/>
            </p:nvSpPr>
            <p:spPr>
              <a:xfrm>
                <a:off x="11308907" y="1022908"/>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49" name="椭圆 448">
                <a:extLst>
                  <a:ext uri="{FF2B5EF4-FFF2-40B4-BE49-F238E27FC236}">
                    <a16:creationId xmlns:a16="http://schemas.microsoft.com/office/drawing/2014/main" id="{67C6A5CF-CD0C-4853-BE60-FEC2022F44FC}"/>
                  </a:ext>
                </a:extLst>
              </p:cNvPr>
              <p:cNvSpPr/>
              <p:nvPr/>
            </p:nvSpPr>
            <p:spPr>
              <a:xfrm>
                <a:off x="10872953" y="31936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50" name="椭圆 449">
                <a:extLst>
                  <a:ext uri="{FF2B5EF4-FFF2-40B4-BE49-F238E27FC236}">
                    <a16:creationId xmlns:a16="http://schemas.microsoft.com/office/drawing/2014/main" id="{FFDBE1BD-822A-48B8-A2E2-B7A3BF8413DF}"/>
                  </a:ext>
                </a:extLst>
              </p:cNvPr>
              <p:cNvSpPr/>
              <p:nvPr/>
            </p:nvSpPr>
            <p:spPr>
              <a:xfrm>
                <a:off x="10872953" y="6190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51" name="椭圆 450">
                <a:extLst>
                  <a:ext uri="{FF2B5EF4-FFF2-40B4-BE49-F238E27FC236}">
                    <a16:creationId xmlns:a16="http://schemas.microsoft.com/office/drawing/2014/main" id="{B2D0D2C0-9FEE-4E41-95D2-1ACD1190FFC5}"/>
                  </a:ext>
                </a:extLst>
              </p:cNvPr>
              <p:cNvSpPr/>
              <p:nvPr/>
            </p:nvSpPr>
            <p:spPr>
              <a:xfrm>
                <a:off x="10872953" y="9188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452" name="直接箭头连接符 451">
                <a:extLst>
                  <a:ext uri="{FF2B5EF4-FFF2-40B4-BE49-F238E27FC236}">
                    <a16:creationId xmlns:a16="http://schemas.microsoft.com/office/drawing/2014/main" id="{7434749B-A106-4556-90E2-FA0605FEA14C}"/>
                  </a:ext>
                </a:extLst>
              </p:cNvPr>
              <p:cNvCxnSpPr>
                <a:stCxn id="449" idx="6"/>
                <a:endCxn id="445" idx="2"/>
              </p:cNvCxnSpPr>
              <p:nvPr/>
            </p:nvCxnSpPr>
            <p:spPr>
              <a:xfrm flipV="1">
                <a:off x="11065067" y="256546"/>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3" name="直接箭头连接符 452">
                <a:extLst>
                  <a:ext uri="{FF2B5EF4-FFF2-40B4-BE49-F238E27FC236}">
                    <a16:creationId xmlns:a16="http://schemas.microsoft.com/office/drawing/2014/main" id="{C3AB0BD7-67F1-49A7-BC98-45482346D2E9}"/>
                  </a:ext>
                </a:extLst>
              </p:cNvPr>
              <p:cNvCxnSpPr>
                <a:cxnSpLocks/>
                <a:stCxn id="449" idx="6"/>
                <a:endCxn id="446" idx="2"/>
              </p:cNvCxnSpPr>
              <p:nvPr/>
            </p:nvCxnSpPr>
            <p:spPr>
              <a:xfrm>
                <a:off x="11065067" y="414026"/>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4" name="直接箭头连接符 453">
                <a:extLst>
                  <a:ext uri="{FF2B5EF4-FFF2-40B4-BE49-F238E27FC236}">
                    <a16:creationId xmlns:a16="http://schemas.microsoft.com/office/drawing/2014/main" id="{AEF363E5-1AD7-450A-A502-B88D55E40DC6}"/>
                  </a:ext>
                </a:extLst>
              </p:cNvPr>
              <p:cNvCxnSpPr>
                <a:cxnSpLocks/>
                <a:stCxn id="449" idx="6"/>
                <a:endCxn id="447" idx="2"/>
              </p:cNvCxnSpPr>
              <p:nvPr/>
            </p:nvCxnSpPr>
            <p:spPr>
              <a:xfrm>
                <a:off x="11065067" y="414026"/>
                <a:ext cx="243840" cy="44196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5" name="直接箭头连接符 454">
                <a:extLst>
                  <a:ext uri="{FF2B5EF4-FFF2-40B4-BE49-F238E27FC236}">
                    <a16:creationId xmlns:a16="http://schemas.microsoft.com/office/drawing/2014/main" id="{ECDF2CDD-7153-4F42-92C1-A6B7225B0952}"/>
                  </a:ext>
                </a:extLst>
              </p:cNvPr>
              <p:cNvCxnSpPr/>
              <p:nvPr/>
            </p:nvCxnSpPr>
            <p:spPr>
              <a:xfrm flipV="1">
                <a:off x="11060450" y="541025"/>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6" name="直接箭头连接符 455">
                <a:extLst>
                  <a:ext uri="{FF2B5EF4-FFF2-40B4-BE49-F238E27FC236}">
                    <a16:creationId xmlns:a16="http://schemas.microsoft.com/office/drawing/2014/main" id="{54C66E32-8414-4CB4-B291-29F289301AEF}"/>
                  </a:ext>
                </a:extLst>
              </p:cNvPr>
              <p:cNvCxnSpPr>
                <a:cxnSpLocks/>
              </p:cNvCxnSpPr>
              <p:nvPr/>
            </p:nvCxnSpPr>
            <p:spPr>
              <a:xfrm>
                <a:off x="11060450" y="698505"/>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7" name="直接箭头连接符 456">
                <a:extLst>
                  <a:ext uri="{FF2B5EF4-FFF2-40B4-BE49-F238E27FC236}">
                    <a16:creationId xmlns:a16="http://schemas.microsoft.com/office/drawing/2014/main" id="{A639D090-1544-4D7D-BB00-72A0B2DDA04E}"/>
                  </a:ext>
                </a:extLst>
              </p:cNvPr>
              <p:cNvCxnSpPr>
                <a:cxnSpLocks/>
                <a:endCxn id="448" idx="2"/>
              </p:cNvCxnSpPr>
              <p:nvPr/>
            </p:nvCxnSpPr>
            <p:spPr>
              <a:xfrm>
                <a:off x="11060450" y="698505"/>
                <a:ext cx="248457" cy="41906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8" name="直接箭头连接符 457">
                <a:extLst>
                  <a:ext uri="{FF2B5EF4-FFF2-40B4-BE49-F238E27FC236}">
                    <a16:creationId xmlns:a16="http://schemas.microsoft.com/office/drawing/2014/main" id="{7CEF9CAF-B6FD-4390-A809-D81C57E0B31E}"/>
                  </a:ext>
                </a:extLst>
              </p:cNvPr>
              <p:cNvCxnSpPr>
                <a:cxnSpLocks/>
                <a:stCxn id="450" idx="6"/>
                <a:endCxn id="445" idx="2"/>
              </p:cNvCxnSpPr>
              <p:nvPr/>
            </p:nvCxnSpPr>
            <p:spPr>
              <a:xfrm flipV="1">
                <a:off x="11065067" y="256546"/>
                <a:ext cx="243840" cy="45720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9" name="直接箭头连接符 458">
                <a:extLst>
                  <a:ext uri="{FF2B5EF4-FFF2-40B4-BE49-F238E27FC236}">
                    <a16:creationId xmlns:a16="http://schemas.microsoft.com/office/drawing/2014/main" id="{74F51DFA-D92A-44D5-A6BB-659D7244D081}"/>
                  </a:ext>
                </a:extLst>
              </p:cNvPr>
              <p:cNvCxnSpPr/>
              <p:nvPr/>
            </p:nvCxnSpPr>
            <p:spPr>
              <a:xfrm flipV="1">
                <a:off x="11068070" y="845634"/>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0" name="直接箭头连接符 459">
                <a:extLst>
                  <a:ext uri="{FF2B5EF4-FFF2-40B4-BE49-F238E27FC236}">
                    <a16:creationId xmlns:a16="http://schemas.microsoft.com/office/drawing/2014/main" id="{655A272E-1523-407D-B20D-E69E13EF2423}"/>
                  </a:ext>
                </a:extLst>
              </p:cNvPr>
              <p:cNvCxnSpPr>
                <a:cxnSpLocks/>
              </p:cNvCxnSpPr>
              <p:nvPr/>
            </p:nvCxnSpPr>
            <p:spPr>
              <a:xfrm>
                <a:off x="11068070" y="1003114"/>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1" name="直接箭头连接符 460">
                <a:extLst>
                  <a:ext uri="{FF2B5EF4-FFF2-40B4-BE49-F238E27FC236}">
                    <a16:creationId xmlns:a16="http://schemas.microsoft.com/office/drawing/2014/main" id="{E8CE08D0-5BA6-4832-ACF3-6A6175217996}"/>
                  </a:ext>
                </a:extLst>
              </p:cNvPr>
              <p:cNvCxnSpPr>
                <a:cxnSpLocks/>
                <a:endCxn id="445" idx="2"/>
              </p:cNvCxnSpPr>
              <p:nvPr/>
            </p:nvCxnSpPr>
            <p:spPr>
              <a:xfrm flipV="1">
                <a:off x="11068070" y="256546"/>
                <a:ext cx="240837" cy="74656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2" name="直接箭头连接符 461">
                <a:extLst>
                  <a:ext uri="{FF2B5EF4-FFF2-40B4-BE49-F238E27FC236}">
                    <a16:creationId xmlns:a16="http://schemas.microsoft.com/office/drawing/2014/main" id="{FAE68ECC-13FD-4C7B-A158-8EB2B62CAC69}"/>
                  </a:ext>
                </a:extLst>
              </p:cNvPr>
              <p:cNvCxnSpPr>
                <a:cxnSpLocks/>
                <a:stCxn id="451" idx="6"/>
                <a:endCxn id="446" idx="2"/>
              </p:cNvCxnSpPr>
              <p:nvPr/>
            </p:nvCxnSpPr>
            <p:spPr>
              <a:xfrm flipV="1">
                <a:off x="11065067" y="556266"/>
                <a:ext cx="243840" cy="45720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3" name="椭圆 462">
                <a:extLst>
                  <a:ext uri="{FF2B5EF4-FFF2-40B4-BE49-F238E27FC236}">
                    <a16:creationId xmlns:a16="http://schemas.microsoft.com/office/drawing/2014/main" id="{41497D8B-A0A3-422A-BBDB-0C619359478B}"/>
                  </a:ext>
                </a:extLst>
              </p:cNvPr>
              <p:cNvSpPr/>
              <p:nvPr/>
            </p:nvSpPr>
            <p:spPr>
              <a:xfrm flipV="1">
                <a:off x="11742784" y="31936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64" name="椭圆 463">
                <a:extLst>
                  <a:ext uri="{FF2B5EF4-FFF2-40B4-BE49-F238E27FC236}">
                    <a16:creationId xmlns:a16="http://schemas.microsoft.com/office/drawing/2014/main" id="{791E2BC6-0B19-470B-8D2A-DA190CE79EEE}"/>
                  </a:ext>
                </a:extLst>
              </p:cNvPr>
              <p:cNvSpPr/>
              <p:nvPr/>
            </p:nvSpPr>
            <p:spPr>
              <a:xfrm flipV="1">
                <a:off x="11742784" y="61908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65" name="椭圆 464">
                <a:extLst>
                  <a:ext uri="{FF2B5EF4-FFF2-40B4-BE49-F238E27FC236}">
                    <a16:creationId xmlns:a16="http://schemas.microsoft.com/office/drawing/2014/main" id="{63AE8561-1E53-462A-BDBB-1004B7C2A4BA}"/>
                  </a:ext>
                </a:extLst>
              </p:cNvPr>
              <p:cNvSpPr/>
              <p:nvPr/>
            </p:nvSpPr>
            <p:spPr>
              <a:xfrm flipV="1">
                <a:off x="11742784" y="918800"/>
                <a:ext cx="192114" cy="189331"/>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cxnSp>
            <p:nvCxnSpPr>
              <p:cNvPr id="466" name="直接箭头连接符 465">
                <a:extLst>
                  <a:ext uri="{FF2B5EF4-FFF2-40B4-BE49-F238E27FC236}">
                    <a16:creationId xmlns:a16="http://schemas.microsoft.com/office/drawing/2014/main" id="{843BA9B8-4E78-425F-A077-7E8119783608}"/>
                  </a:ext>
                </a:extLst>
              </p:cNvPr>
              <p:cNvCxnSpPr>
                <a:cxnSpLocks/>
              </p:cNvCxnSpPr>
              <p:nvPr/>
            </p:nvCxnSpPr>
            <p:spPr>
              <a:xfrm>
                <a:off x="11502635" y="256546"/>
                <a:ext cx="243840" cy="15747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7" name="直接箭头连接符 466">
                <a:extLst>
                  <a:ext uri="{FF2B5EF4-FFF2-40B4-BE49-F238E27FC236}">
                    <a16:creationId xmlns:a16="http://schemas.microsoft.com/office/drawing/2014/main" id="{20D29F49-D3BF-46F8-98E3-75FD3CD505AA}"/>
                  </a:ext>
                </a:extLst>
              </p:cNvPr>
              <p:cNvCxnSpPr>
                <a:cxnSpLocks/>
              </p:cNvCxnSpPr>
              <p:nvPr/>
            </p:nvCxnSpPr>
            <p:spPr>
              <a:xfrm flipV="1">
                <a:off x="11502635" y="414025"/>
                <a:ext cx="243840" cy="142241"/>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8" name="直接箭头连接符 467">
                <a:extLst>
                  <a:ext uri="{FF2B5EF4-FFF2-40B4-BE49-F238E27FC236}">
                    <a16:creationId xmlns:a16="http://schemas.microsoft.com/office/drawing/2014/main" id="{C89202D5-C084-42CF-A26E-FD8D7FFCDEBA}"/>
                  </a:ext>
                </a:extLst>
              </p:cNvPr>
              <p:cNvCxnSpPr>
                <a:cxnSpLocks/>
              </p:cNvCxnSpPr>
              <p:nvPr/>
            </p:nvCxnSpPr>
            <p:spPr>
              <a:xfrm flipV="1">
                <a:off x="11502635" y="414025"/>
                <a:ext cx="243840" cy="441961"/>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9" name="直接箭头连接符 468">
                <a:extLst>
                  <a:ext uri="{FF2B5EF4-FFF2-40B4-BE49-F238E27FC236}">
                    <a16:creationId xmlns:a16="http://schemas.microsoft.com/office/drawing/2014/main" id="{31832C21-DDB8-4DE2-8B8F-E757BED2E841}"/>
                  </a:ext>
                </a:extLst>
              </p:cNvPr>
              <p:cNvCxnSpPr>
                <a:cxnSpLocks/>
              </p:cNvCxnSpPr>
              <p:nvPr/>
            </p:nvCxnSpPr>
            <p:spPr>
              <a:xfrm flipV="1">
                <a:off x="11502635" y="414025"/>
                <a:ext cx="243840" cy="70354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0" name="直接箭头连接符 469">
                <a:extLst>
                  <a:ext uri="{FF2B5EF4-FFF2-40B4-BE49-F238E27FC236}">
                    <a16:creationId xmlns:a16="http://schemas.microsoft.com/office/drawing/2014/main" id="{BDDFE48E-3F16-47CD-85BE-F34311D7098B}"/>
                  </a:ext>
                </a:extLst>
              </p:cNvPr>
              <p:cNvCxnSpPr>
                <a:cxnSpLocks/>
              </p:cNvCxnSpPr>
              <p:nvPr/>
            </p:nvCxnSpPr>
            <p:spPr>
              <a:xfrm>
                <a:off x="11498018" y="541025"/>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1" name="直接箭头连接符 470">
                <a:extLst>
                  <a:ext uri="{FF2B5EF4-FFF2-40B4-BE49-F238E27FC236}">
                    <a16:creationId xmlns:a16="http://schemas.microsoft.com/office/drawing/2014/main" id="{88750673-7025-4A6B-BAF5-E0EFEB404969}"/>
                  </a:ext>
                </a:extLst>
              </p:cNvPr>
              <p:cNvCxnSpPr>
                <a:cxnSpLocks/>
              </p:cNvCxnSpPr>
              <p:nvPr/>
            </p:nvCxnSpPr>
            <p:spPr>
              <a:xfrm flipV="1">
                <a:off x="11498018" y="698505"/>
                <a:ext cx="243840" cy="14224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2" name="直接箭头连接符 471">
                <a:extLst>
                  <a:ext uri="{FF2B5EF4-FFF2-40B4-BE49-F238E27FC236}">
                    <a16:creationId xmlns:a16="http://schemas.microsoft.com/office/drawing/2014/main" id="{864E0596-E1BC-46DB-BA30-855B7C818F4A}"/>
                  </a:ext>
                </a:extLst>
              </p:cNvPr>
              <p:cNvCxnSpPr>
                <a:cxnSpLocks/>
              </p:cNvCxnSpPr>
              <p:nvPr/>
            </p:nvCxnSpPr>
            <p:spPr>
              <a:xfrm flipV="1">
                <a:off x="11498018" y="698505"/>
                <a:ext cx="248457" cy="41906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3" name="直接箭头连接符 472">
                <a:extLst>
                  <a:ext uri="{FF2B5EF4-FFF2-40B4-BE49-F238E27FC236}">
                    <a16:creationId xmlns:a16="http://schemas.microsoft.com/office/drawing/2014/main" id="{66EAD777-3D14-4BF9-AEB5-A80DCD57248C}"/>
                  </a:ext>
                </a:extLst>
              </p:cNvPr>
              <p:cNvCxnSpPr>
                <a:cxnSpLocks/>
              </p:cNvCxnSpPr>
              <p:nvPr/>
            </p:nvCxnSpPr>
            <p:spPr>
              <a:xfrm>
                <a:off x="11502635" y="256546"/>
                <a:ext cx="243840" cy="45719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4" name="直接箭头连接符 473">
                <a:extLst>
                  <a:ext uri="{FF2B5EF4-FFF2-40B4-BE49-F238E27FC236}">
                    <a16:creationId xmlns:a16="http://schemas.microsoft.com/office/drawing/2014/main" id="{3A1FEEC1-DD50-4915-8A4A-49689186E305}"/>
                  </a:ext>
                </a:extLst>
              </p:cNvPr>
              <p:cNvCxnSpPr>
                <a:cxnSpLocks/>
              </p:cNvCxnSpPr>
              <p:nvPr/>
            </p:nvCxnSpPr>
            <p:spPr>
              <a:xfrm>
                <a:off x="11505638" y="845634"/>
                <a:ext cx="243840" cy="15748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5" name="直接箭头连接符 474">
                <a:extLst>
                  <a:ext uri="{FF2B5EF4-FFF2-40B4-BE49-F238E27FC236}">
                    <a16:creationId xmlns:a16="http://schemas.microsoft.com/office/drawing/2014/main" id="{AF8BB081-749E-4B80-B5B7-9A7B5874617C}"/>
                  </a:ext>
                </a:extLst>
              </p:cNvPr>
              <p:cNvCxnSpPr>
                <a:cxnSpLocks/>
                <a:stCxn id="448" idx="6"/>
              </p:cNvCxnSpPr>
              <p:nvPr/>
            </p:nvCxnSpPr>
            <p:spPr>
              <a:xfrm flipV="1">
                <a:off x="11501021" y="1003114"/>
                <a:ext cx="248457" cy="114460"/>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6" name="直接箭头连接符 475">
                <a:extLst>
                  <a:ext uri="{FF2B5EF4-FFF2-40B4-BE49-F238E27FC236}">
                    <a16:creationId xmlns:a16="http://schemas.microsoft.com/office/drawing/2014/main" id="{6F348049-B0DD-45B7-86B7-B4CE8C1D822B}"/>
                  </a:ext>
                </a:extLst>
              </p:cNvPr>
              <p:cNvCxnSpPr>
                <a:cxnSpLocks/>
              </p:cNvCxnSpPr>
              <p:nvPr/>
            </p:nvCxnSpPr>
            <p:spPr>
              <a:xfrm>
                <a:off x="11505638" y="256546"/>
                <a:ext cx="240837" cy="74656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7" name="直接箭头连接符 476">
                <a:extLst>
                  <a:ext uri="{FF2B5EF4-FFF2-40B4-BE49-F238E27FC236}">
                    <a16:creationId xmlns:a16="http://schemas.microsoft.com/office/drawing/2014/main" id="{0936DBB8-8E26-42B1-A26A-1E4FCFF5B535}"/>
                  </a:ext>
                </a:extLst>
              </p:cNvPr>
              <p:cNvCxnSpPr>
                <a:cxnSpLocks/>
              </p:cNvCxnSpPr>
              <p:nvPr/>
            </p:nvCxnSpPr>
            <p:spPr>
              <a:xfrm>
                <a:off x="11502635" y="556266"/>
                <a:ext cx="243840" cy="457199"/>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8" name="直接箭头连接符 477">
                <a:extLst>
                  <a:ext uri="{FF2B5EF4-FFF2-40B4-BE49-F238E27FC236}">
                    <a16:creationId xmlns:a16="http://schemas.microsoft.com/office/drawing/2014/main" id="{544387A0-E0DA-478F-818C-45D86C34F7F0}"/>
                  </a:ext>
                </a:extLst>
              </p:cNvPr>
              <p:cNvCxnSpPr>
                <a:cxnSpLocks/>
                <a:stCxn id="449" idx="6"/>
                <a:endCxn id="448" idx="2"/>
              </p:cNvCxnSpPr>
              <p:nvPr/>
            </p:nvCxnSpPr>
            <p:spPr>
              <a:xfrm>
                <a:off x="11065067" y="414026"/>
                <a:ext cx="243840" cy="703548"/>
              </a:xfrm>
              <a:prstGeom prst="straightConnector1">
                <a:avLst/>
              </a:prstGeom>
              <a:grpFill/>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433" name="图片 432">
              <a:extLst>
                <a:ext uri="{FF2B5EF4-FFF2-40B4-BE49-F238E27FC236}">
                  <a16:creationId xmlns:a16="http://schemas.microsoft.com/office/drawing/2014/main" id="{EAAB4B92-872C-4A40-9C0C-96C9C5AE638C}"/>
                </a:ext>
              </a:extLst>
            </p:cNvPr>
            <p:cNvPicPr>
              <a:picLocks noChangeAspect="1"/>
            </p:cNvPicPr>
            <p:nvPr/>
          </p:nvPicPr>
          <p:blipFill>
            <a:blip r:embed="rId2"/>
            <a:stretch>
              <a:fillRect/>
            </a:stretch>
          </p:blipFill>
          <p:spPr>
            <a:xfrm>
              <a:off x="10196766" y="4651556"/>
              <a:ext cx="562323" cy="567601"/>
            </a:xfrm>
            <a:prstGeom prst="rect">
              <a:avLst/>
            </a:prstGeom>
          </p:spPr>
        </p:pic>
        <p:sp>
          <p:nvSpPr>
            <p:cNvPr id="434" name="任意多边形: 形状 433">
              <a:extLst>
                <a:ext uri="{FF2B5EF4-FFF2-40B4-BE49-F238E27FC236}">
                  <a16:creationId xmlns:a16="http://schemas.microsoft.com/office/drawing/2014/main" id="{DF343957-8A86-4FBE-888A-166311D3D040}"/>
                </a:ext>
              </a:extLst>
            </p:cNvPr>
            <p:cNvSpPr/>
            <p:nvPr/>
          </p:nvSpPr>
          <p:spPr>
            <a:xfrm>
              <a:off x="8425943" y="3990578"/>
              <a:ext cx="1373471" cy="379045"/>
            </a:xfrm>
            <a:custGeom>
              <a:avLst/>
              <a:gdLst>
                <a:gd name="connsiteX0" fmla="*/ 2369975 w 2369975"/>
                <a:gd name="connsiteY0" fmla="*/ 61950 h 705762"/>
                <a:gd name="connsiteX1" fmla="*/ 1194318 w 2369975"/>
                <a:gd name="connsiteY1" fmla="*/ 61950 h 705762"/>
                <a:gd name="connsiteX2" fmla="*/ 0 w 2369975"/>
                <a:gd name="connsiteY2" fmla="*/ 705762 h 705762"/>
              </a:gdLst>
              <a:ahLst/>
              <a:cxnLst>
                <a:cxn ang="0">
                  <a:pos x="connsiteX0" y="connsiteY0"/>
                </a:cxn>
                <a:cxn ang="0">
                  <a:pos x="connsiteX1" y="connsiteY1"/>
                </a:cxn>
                <a:cxn ang="0">
                  <a:pos x="connsiteX2" y="connsiteY2"/>
                </a:cxn>
              </a:cxnLst>
              <a:rect l="l" t="t" r="r" b="b"/>
              <a:pathLst>
                <a:path w="2369975" h="705762">
                  <a:moveTo>
                    <a:pt x="2369975" y="61950"/>
                  </a:moveTo>
                  <a:cubicBezTo>
                    <a:pt x="1979644" y="8299"/>
                    <a:pt x="1589314" y="-45352"/>
                    <a:pt x="1194318" y="61950"/>
                  </a:cubicBezTo>
                  <a:cubicBezTo>
                    <a:pt x="799322" y="169252"/>
                    <a:pt x="399661" y="437507"/>
                    <a:pt x="0" y="705762"/>
                  </a:cubicBezTo>
                </a:path>
              </a:pathLst>
            </a:custGeom>
            <a:ln w="38100">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sz="1400">
                <a:latin typeface="Arial" panose="020B0604020202020204" pitchFamily="34" charset="0"/>
                <a:cs typeface="Arial" panose="020B0604020202020204" pitchFamily="34" charset="0"/>
              </a:endParaRPr>
            </a:p>
          </p:txBody>
        </p:sp>
        <p:sp>
          <p:nvSpPr>
            <p:cNvPr id="435" name="文本框 434">
              <a:extLst>
                <a:ext uri="{FF2B5EF4-FFF2-40B4-BE49-F238E27FC236}">
                  <a16:creationId xmlns:a16="http://schemas.microsoft.com/office/drawing/2014/main" id="{D3F30019-797A-4CC5-A7E5-122D3971923A}"/>
                </a:ext>
              </a:extLst>
            </p:cNvPr>
            <p:cNvSpPr txBox="1"/>
            <p:nvPr/>
          </p:nvSpPr>
          <p:spPr>
            <a:xfrm>
              <a:off x="8362376" y="3877615"/>
              <a:ext cx="596638" cy="253916"/>
            </a:xfrm>
            <a:prstGeom prst="rect">
              <a:avLst/>
            </a:prstGeom>
            <a:noFill/>
          </p:spPr>
          <p:txBody>
            <a:bodyPr wrap="none" rtlCol="0">
              <a:spAutoFit/>
            </a:bodyPr>
            <a:lstStyle/>
            <a:p>
              <a:pPr algn="ctr"/>
              <a:r>
                <a:rPr lang="en-US" altLang="zh-CN" sz="1050" dirty="0">
                  <a:latin typeface="Arial" panose="020B0604020202020204" pitchFamily="34" charset="0"/>
                  <a:ea typeface="微软雅黑" panose="020B0503020204020204" pitchFamily="34" charset="-122"/>
                  <a:cs typeface="Arial" panose="020B0604020202020204" pitchFamily="34" charset="0"/>
                </a:rPr>
                <a:t>6G CN</a:t>
              </a:r>
            </a:p>
          </p:txBody>
        </p:sp>
        <p:pic>
          <p:nvPicPr>
            <p:cNvPr id="436" name="图形 435">
              <a:extLst>
                <a:ext uri="{FF2B5EF4-FFF2-40B4-BE49-F238E27FC236}">
                  <a16:creationId xmlns:a16="http://schemas.microsoft.com/office/drawing/2014/main" id="{764574EE-300D-4E75-B4D9-E30112F0992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45450" y="4976606"/>
              <a:ext cx="432435" cy="433836"/>
            </a:xfrm>
            <a:prstGeom prst="rect">
              <a:avLst/>
            </a:prstGeom>
          </p:spPr>
        </p:pic>
        <p:sp>
          <p:nvSpPr>
            <p:cNvPr id="437" name="文本框 436">
              <a:extLst>
                <a:ext uri="{FF2B5EF4-FFF2-40B4-BE49-F238E27FC236}">
                  <a16:creationId xmlns:a16="http://schemas.microsoft.com/office/drawing/2014/main" id="{8E8E8749-E7E8-40C0-8342-A5E19BE44927}"/>
                </a:ext>
              </a:extLst>
            </p:cNvPr>
            <p:cNvSpPr txBox="1"/>
            <p:nvPr/>
          </p:nvSpPr>
          <p:spPr>
            <a:xfrm>
              <a:off x="6845258" y="4766934"/>
              <a:ext cx="372218" cy="253916"/>
            </a:xfrm>
            <a:prstGeom prst="rect">
              <a:avLst/>
            </a:prstGeom>
            <a:noFill/>
          </p:spPr>
          <p:txBody>
            <a:bodyPr wrap="none" rtlCol="0">
              <a:spAutoFit/>
            </a:bodyPr>
            <a:lstStyle/>
            <a:p>
              <a:pPr algn="ctr"/>
              <a:r>
                <a:rPr lang="en-US" altLang="zh-CN" sz="1050" dirty="0">
                  <a:latin typeface="Arial" panose="020B0604020202020204" pitchFamily="34" charset="0"/>
                  <a:ea typeface="微软雅黑" panose="020B0503020204020204" pitchFamily="34" charset="-122"/>
                  <a:cs typeface="Arial" panose="020B0604020202020204" pitchFamily="34" charset="0"/>
                </a:rPr>
                <a:t>UE</a:t>
              </a:r>
            </a:p>
          </p:txBody>
        </p:sp>
        <p:cxnSp>
          <p:nvCxnSpPr>
            <p:cNvPr id="438" name="直接连接符 437">
              <a:extLst>
                <a:ext uri="{FF2B5EF4-FFF2-40B4-BE49-F238E27FC236}">
                  <a16:creationId xmlns:a16="http://schemas.microsoft.com/office/drawing/2014/main" id="{0063A375-EA0C-48A9-86DF-03EBEDFF7381}"/>
                </a:ext>
              </a:extLst>
            </p:cNvPr>
            <p:cNvCxnSpPr>
              <a:cxnSpLocks/>
            </p:cNvCxnSpPr>
            <p:nvPr/>
          </p:nvCxnSpPr>
          <p:spPr>
            <a:xfrm>
              <a:off x="7223368" y="5175508"/>
              <a:ext cx="458862"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39" name="矩形 438">
              <a:extLst>
                <a:ext uri="{FF2B5EF4-FFF2-40B4-BE49-F238E27FC236}">
                  <a16:creationId xmlns:a16="http://schemas.microsoft.com/office/drawing/2014/main" id="{59A23CE6-925C-453C-8FA5-9CB644746358}"/>
                </a:ext>
              </a:extLst>
            </p:cNvPr>
            <p:cNvSpPr/>
            <p:nvPr/>
          </p:nvSpPr>
          <p:spPr>
            <a:xfrm>
              <a:off x="7606918" y="3759112"/>
              <a:ext cx="1356423" cy="1629053"/>
            </a:xfrm>
            <a:prstGeom prst="rect">
              <a:avLst/>
            </a:prstGeom>
            <a:noFill/>
            <a:ln w="9525">
              <a:solidFill>
                <a:schemeClr val="tx1"/>
              </a:solidFill>
              <a:prstDash val="solid"/>
              <a:headEnd type="none" w="med" len="lg"/>
              <a:tailEnd type="triangle" w="med" len="lg"/>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40" name="文本框 439">
              <a:extLst>
                <a:ext uri="{FF2B5EF4-FFF2-40B4-BE49-F238E27FC236}">
                  <a16:creationId xmlns:a16="http://schemas.microsoft.com/office/drawing/2014/main" id="{CB4192EB-042B-4A7F-A10E-CA7A77B0F662}"/>
                </a:ext>
              </a:extLst>
            </p:cNvPr>
            <p:cNvSpPr txBox="1"/>
            <p:nvPr/>
          </p:nvSpPr>
          <p:spPr>
            <a:xfrm>
              <a:off x="7766979" y="4834937"/>
              <a:ext cx="643125" cy="307777"/>
            </a:xfrm>
            <a:prstGeom prst="rect">
              <a:avLst/>
            </a:prstGeom>
            <a:noFill/>
          </p:spPr>
          <p:txBody>
            <a:bodyPr wrap="none" rtlCol="0">
              <a:spAutoFit/>
            </a:bodyPr>
            <a:lstStyle/>
            <a:p>
              <a:pPr algn="ctr"/>
              <a:r>
                <a:rPr lang="en-US" altLang="zh-CN" sz="700" dirty="0">
                  <a:solidFill>
                    <a:schemeClr val="tx1"/>
                  </a:solidFill>
                  <a:latin typeface="Arial" panose="020B0604020202020204" pitchFamily="34" charset="0"/>
                  <a:ea typeface="微软雅黑" panose="020B0503020204020204" pitchFamily="34" charset="-122"/>
                  <a:cs typeface="Arial" panose="020B0604020202020204" pitchFamily="34" charset="0"/>
                </a:rPr>
                <a:t>Computing </a:t>
              </a:r>
            </a:p>
            <a:p>
              <a:pPr algn="ctr"/>
              <a:r>
                <a:rPr lang="en-US" altLang="zh-CN" sz="700" dirty="0">
                  <a:solidFill>
                    <a:schemeClr val="tx1"/>
                  </a:solidFill>
                  <a:latin typeface="Arial" panose="020B0604020202020204" pitchFamily="34" charset="0"/>
                  <a:ea typeface="微软雅黑" panose="020B0503020204020204" pitchFamily="34" charset="-122"/>
                  <a:cs typeface="Arial" panose="020B0604020202020204" pitchFamily="34" charset="0"/>
                </a:rPr>
                <a:t>resource</a:t>
              </a:r>
              <a:r>
                <a:rPr lang="en-US" altLang="zh-CN" sz="700" dirty="0">
                  <a:latin typeface="Arial" panose="020B0604020202020204" pitchFamily="34" charset="0"/>
                  <a:ea typeface="微软雅黑" panose="020B0503020204020204" pitchFamily="34" charset="-122"/>
                  <a:cs typeface="Arial" panose="020B0604020202020204" pitchFamily="34" charset="0"/>
                </a:rPr>
                <a:t>s</a:t>
              </a:r>
              <a:endParaRPr lang="en-US" altLang="zh-CN" sz="7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441" name="矩形 440">
              <a:extLst>
                <a:ext uri="{FF2B5EF4-FFF2-40B4-BE49-F238E27FC236}">
                  <a16:creationId xmlns:a16="http://schemas.microsoft.com/office/drawing/2014/main" id="{56C04419-4F54-4BF9-9B23-399E037FB184}"/>
                </a:ext>
              </a:extLst>
            </p:cNvPr>
            <p:cNvSpPr/>
            <p:nvPr/>
          </p:nvSpPr>
          <p:spPr>
            <a:xfrm>
              <a:off x="7760306" y="4858607"/>
              <a:ext cx="679175" cy="498417"/>
            </a:xfrm>
            <a:prstGeom prst="rect">
              <a:avLst/>
            </a:prstGeom>
            <a:noFill/>
            <a:ln w="9525">
              <a:solidFill>
                <a:schemeClr val="tx1"/>
              </a:solidFill>
              <a:prstDash val="solid"/>
              <a:headEnd type="none" w="med" len="lg"/>
              <a:tailEnd type="triangle" w="med" len="lg"/>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42" name="矩形 441">
              <a:extLst>
                <a:ext uri="{FF2B5EF4-FFF2-40B4-BE49-F238E27FC236}">
                  <a16:creationId xmlns:a16="http://schemas.microsoft.com/office/drawing/2014/main" id="{0C1DBDB8-460F-410D-9094-5440BA55DD75}"/>
                </a:ext>
              </a:extLst>
            </p:cNvPr>
            <p:cNvSpPr/>
            <p:nvPr/>
          </p:nvSpPr>
          <p:spPr>
            <a:xfrm>
              <a:off x="9805395" y="3753841"/>
              <a:ext cx="1160063" cy="1629053"/>
            </a:xfrm>
            <a:prstGeom prst="rect">
              <a:avLst/>
            </a:prstGeom>
            <a:noFill/>
            <a:ln w="9525">
              <a:solidFill>
                <a:schemeClr val="tx1"/>
              </a:solidFill>
              <a:prstDash val="solid"/>
              <a:headEnd type="none" w="med" len="lg"/>
              <a:tailEnd type="triangle" w="med" len="lg"/>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43" name="文本框 442">
              <a:extLst>
                <a:ext uri="{FF2B5EF4-FFF2-40B4-BE49-F238E27FC236}">
                  <a16:creationId xmlns:a16="http://schemas.microsoft.com/office/drawing/2014/main" id="{6F1A404D-44B7-4B55-8C87-B91F75872002}"/>
                </a:ext>
              </a:extLst>
            </p:cNvPr>
            <p:cNvSpPr txBox="1"/>
            <p:nvPr/>
          </p:nvSpPr>
          <p:spPr>
            <a:xfrm>
              <a:off x="9812197" y="3833253"/>
              <a:ext cx="1178528" cy="507831"/>
            </a:xfrm>
            <a:prstGeom prst="rect">
              <a:avLst/>
            </a:prstGeom>
            <a:noFill/>
          </p:spPr>
          <p:txBody>
            <a:bodyPr wrap="none" rtlCol="0">
              <a:spAutoFit/>
            </a:bodyPr>
            <a:lstStyle/>
            <a:p>
              <a:pPr algn="ctr"/>
              <a:r>
                <a:rPr lang="en-US" altLang="zh-CN" sz="900" dirty="0">
                  <a:latin typeface="Arial" panose="020B0604020202020204" pitchFamily="34" charset="0"/>
                  <a:ea typeface="微软雅黑" panose="020B0503020204020204" pitchFamily="34" charset="-122"/>
                  <a:cs typeface="Arial" panose="020B0604020202020204" pitchFamily="34" charset="0"/>
                </a:rPr>
                <a:t>3rd party or </a:t>
              </a:r>
            </a:p>
            <a:p>
              <a:pPr algn="ctr"/>
              <a:r>
                <a:rPr lang="en-US" altLang="zh-CN" sz="900" dirty="0">
                  <a:latin typeface="Arial" panose="020B0604020202020204" pitchFamily="34" charset="0"/>
                  <a:ea typeface="微软雅黑" panose="020B0503020204020204" pitchFamily="34" charset="-122"/>
                  <a:cs typeface="Arial" panose="020B0604020202020204" pitchFamily="34" charset="0"/>
                </a:rPr>
                <a:t>operator controlled </a:t>
              </a:r>
            </a:p>
            <a:p>
              <a:pPr algn="ctr"/>
              <a:r>
                <a:rPr lang="en-US" altLang="zh-CN" sz="900" dirty="0">
                  <a:latin typeface="Arial" panose="020B0604020202020204" pitchFamily="34" charset="0"/>
                  <a:ea typeface="微软雅黑" panose="020B0503020204020204" pitchFamily="34" charset="-122"/>
                  <a:cs typeface="Arial" panose="020B0604020202020204" pitchFamily="34" charset="0"/>
                </a:rPr>
                <a:t>server</a:t>
              </a:r>
            </a:p>
          </p:txBody>
        </p:sp>
        <p:sp>
          <p:nvSpPr>
            <p:cNvPr id="444" name="文本框 443">
              <a:extLst>
                <a:ext uri="{FF2B5EF4-FFF2-40B4-BE49-F238E27FC236}">
                  <a16:creationId xmlns:a16="http://schemas.microsoft.com/office/drawing/2014/main" id="{1DEBFF90-C949-41DB-A772-537BEEAE8C09}"/>
                </a:ext>
              </a:extLst>
            </p:cNvPr>
            <p:cNvSpPr txBox="1"/>
            <p:nvPr/>
          </p:nvSpPr>
          <p:spPr>
            <a:xfrm>
              <a:off x="8356725" y="4560779"/>
              <a:ext cx="532517" cy="307777"/>
            </a:xfrm>
            <a:prstGeom prst="rect">
              <a:avLst/>
            </a:prstGeom>
            <a:noFill/>
          </p:spPr>
          <p:txBody>
            <a:bodyPr wrap="none" rtlCol="0">
              <a:spAutoFit/>
            </a:bodyPr>
            <a:lstStyle/>
            <a:p>
              <a:pPr algn="ctr"/>
              <a:r>
                <a:rPr lang="en-US" altLang="zh-CN" sz="700" dirty="0">
                  <a:solidFill>
                    <a:schemeClr val="tx1"/>
                  </a:solidFill>
                  <a:latin typeface="Arial" panose="020B0604020202020204" pitchFamily="34" charset="0"/>
                  <a:ea typeface="微软雅黑" panose="020B0503020204020204" pitchFamily="34" charset="-122"/>
                  <a:cs typeface="Arial" panose="020B0604020202020204" pitchFamily="34" charset="0"/>
                </a:rPr>
                <a:t>Selected</a:t>
              </a:r>
            </a:p>
            <a:p>
              <a:pPr algn="ctr"/>
              <a:r>
                <a:rPr lang="en-US" altLang="zh-CN" sz="700" dirty="0">
                  <a:latin typeface="Arial" panose="020B0604020202020204" pitchFamily="34" charset="0"/>
                  <a:ea typeface="微软雅黑" panose="020B0503020204020204" pitchFamily="34" charset="-122"/>
                  <a:cs typeface="Arial" panose="020B0604020202020204" pitchFamily="34" charset="0"/>
                </a:rPr>
                <a:t>model</a:t>
              </a:r>
              <a:endParaRPr lang="en-US" altLang="zh-CN" sz="7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946347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859EE74-154D-4B80-9598-5ED1F095D038}"/>
              </a:ext>
            </a:extLst>
          </p:cNvPr>
          <p:cNvSpPr txBox="1">
            <a:spLocks/>
          </p:cNvSpPr>
          <p:nvPr/>
        </p:nvSpPr>
        <p:spPr>
          <a:xfrm>
            <a:off x="387658" y="130629"/>
            <a:ext cx="11416684" cy="870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zh-CN" sz="3600" b="1" dirty="0">
                <a:solidFill>
                  <a:srgbClr val="0000FF"/>
                </a:solidFill>
                <a:latin typeface="Arial" panose="020B0604020202020204" pitchFamily="34" charset="0"/>
                <a:cs typeface="Arial" panose="020B0604020202020204" pitchFamily="34" charset="0"/>
              </a:rPr>
              <a:t>Discussion on AI service</a:t>
            </a:r>
            <a:endParaRPr lang="en-GB" sz="3600" b="1" dirty="0">
              <a:solidFill>
                <a:srgbClr val="0000FF"/>
              </a:solidFill>
              <a:latin typeface="Arial" panose="020B0604020202020204" pitchFamily="34" charset="0"/>
              <a:cs typeface="Arial" panose="020B0604020202020204" pitchFamily="34" charset="0"/>
            </a:endParaRPr>
          </a:p>
        </p:txBody>
      </p:sp>
      <p:sp>
        <p:nvSpPr>
          <p:cNvPr id="8" name="Content Placeholder 3">
            <a:extLst>
              <a:ext uri="{FF2B5EF4-FFF2-40B4-BE49-F238E27FC236}">
                <a16:creationId xmlns:a16="http://schemas.microsoft.com/office/drawing/2014/main" id="{CFD35E8F-A253-4100-9089-EC71E9391186}"/>
              </a:ext>
            </a:extLst>
          </p:cNvPr>
          <p:cNvSpPr txBox="1">
            <a:spLocks/>
          </p:cNvSpPr>
          <p:nvPr/>
        </p:nvSpPr>
        <p:spPr>
          <a:xfrm>
            <a:off x="492433" y="1274055"/>
            <a:ext cx="11311909" cy="47942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Arial" panose="020B0604020202020204" pitchFamily="34" charset="0"/>
                <a:cs typeface="Arial" panose="020B0604020202020204" pitchFamily="34" charset="0"/>
              </a:rPr>
              <a:t>Existing excerpts for AI for 6G system and 6G system for AI: </a:t>
            </a:r>
          </a:p>
          <a:p>
            <a:pPr lvl="1" hangingPunct="0">
              <a:spcAft>
                <a:spcPts val="900"/>
              </a:spcAft>
            </a:pPr>
            <a:r>
              <a:rPr lang="en-US" altLang="zh-CN" sz="1400" dirty="0">
                <a:effectLst/>
                <a:latin typeface="Times New Roman" panose="02020603050405020304" pitchFamily="18" charset="0"/>
                <a:ea typeface="Times New Roman" panose="02020603050405020304" pitchFamily="18" charset="0"/>
              </a:rPr>
              <a:t>AI for 6G System refers to the use of AI capabilities to support the network and devices in providing 3GPP services. </a:t>
            </a:r>
          </a:p>
          <a:p>
            <a:pPr lvl="1" hangingPunct="0">
              <a:spcAft>
                <a:spcPts val="900"/>
              </a:spcAft>
            </a:pPr>
            <a:r>
              <a:rPr lang="en-US" altLang="zh-CN" sz="1400" dirty="0">
                <a:effectLst/>
                <a:latin typeface="Times New Roman" panose="02020603050405020304" pitchFamily="18" charset="0"/>
                <a:ea typeface="Times New Roman" panose="02020603050405020304" pitchFamily="18" charset="0"/>
              </a:rPr>
              <a:t>6G System for AI focuses on how the system supports and enables AI applications by leveraging 6G system functionalities to provide different services. </a:t>
            </a:r>
          </a:p>
          <a:p>
            <a:pPr hangingPunct="0">
              <a:spcAft>
                <a:spcPts val="900"/>
              </a:spcAft>
            </a:pPr>
            <a:r>
              <a:rPr lang="en-US" altLang="zh-CN" sz="2000" dirty="0">
                <a:latin typeface="Arial" panose="020B0604020202020204" pitchFamily="34" charset="0"/>
                <a:cs typeface="Arial" panose="020B0604020202020204" pitchFamily="34" charset="0"/>
              </a:rPr>
              <a:t>“AI for 6G Systems” concentrates on enhancing network management and 3GPP service performance using AI capabilities, which involves internal processing pre-enhancement inside the network when delivering services, such as communication and sensing services, to users or third parties. </a:t>
            </a:r>
          </a:p>
          <a:p>
            <a:pPr hangingPunct="0">
              <a:spcAft>
                <a:spcPts val="900"/>
              </a:spcAft>
            </a:pPr>
            <a:r>
              <a:rPr lang="en-US" altLang="zh-CN" sz="2000" dirty="0">
                <a:latin typeface="Arial" panose="020B0604020202020204" pitchFamily="34" charset="0"/>
                <a:cs typeface="Arial" panose="020B0604020202020204" pitchFamily="34" charset="0"/>
              </a:rPr>
              <a:t>“6G system for AI” concentrates on enhancing AI applications experiences with AI capabilities of the 6G system.</a:t>
            </a:r>
            <a:endParaRPr lang="en-US" altLang="zh-CN" sz="2000" b="1" u="sng" dirty="0">
              <a:latin typeface="Arial" panose="020B0604020202020204" pitchFamily="34" charset="0"/>
              <a:cs typeface="Arial" panose="020B0604020202020204" pitchFamily="34" charset="0"/>
            </a:endParaRPr>
          </a:p>
          <a:p>
            <a:pPr marL="0" indent="0" hangingPunct="0">
              <a:spcAft>
                <a:spcPts val="900"/>
              </a:spcAft>
              <a:buNone/>
            </a:pPr>
            <a:endParaRPr lang="en-US" altLang="zh-CN" sz="2000" b="1" u="sng" dirty="0">
              <a:latin typeface="Arial" panose="020B0604020202020204" pitchFamily="34" charset="0"/>
              <a:cs typeface="Arial" panose="020B0604020202020204" pitchFamily="34" charset="0"/>
            </a:endParaRPr>
          </a:p>
          <a:p>
            <a:pPr marL="0" indent="0" hangingPunct="0">
              <a:spcAft>
                <a:spcPts val="900"/>
              </a:spcAft>
              <a:buNone/>
            </a:pPr>
            <a:r>
              <a:rPr lang="en-US" altLang="zh-CN" sz="2000" b="1" u="sng" dirty="0">
                <a:latin typeface="Arial" panose="020B0604020202020204" pitchFamily="34" charset="0"/>
                <a:cs typeface="Arial" panose="020B0604020202020204" pitchFamily="34" charset="0"/>
              </a:rPr>
              <a:t>Observation 4:</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Both “AI for 6G Systems” and “6G Systems for AI” can utilize AI capabilities. The current definition of AI services primarily refers to “6G Systems for AI.” </a:t>
            </a:r>
          </a:p>
        </p:txBody>
      </p:sp>
    </p:spTree>
    <p:extLst>
      <p:ext uri="{BB962C8B-B14F-4D97-AF65-F5344CB8AC3E}">
        <p14:creationId xmlns:p14="http://schemas.microsoft.com/office/powerpoint/2010/main" val="3876409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79AB675A-CAC3-4980-ADDB-95C52FFEF702}"/>
              </a:ext>
            </a:extLst>
          </p:cNvPr>
          <p:cNvSpPr txBox="1">
            <a:spLocks/>
          </p:cNvSpPr>
          <p:nvPr/>
        </p:nvSpPr>
        <p:spPr>
          <a:xfrm>
            <a:off x="1" y="3936174"/>
            <a:ext cx="12012327" cy="28598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u="sng" dirty="0">
                <a:latin typeface="Arial" panose="020B0604020202020204" pitchFamily="34" charset="0"/>
                <a:cs typeface="Arial" panose="020B0604020202020204" pitchFamily="34" charset="0"/>
              </a:rPr>
              <a:t>Proposal:</a:t>
            </a:r>
            <a:r>
              <a:rPr lang="en-US" sz="2400" dirty="0">
                <a:latin typeface="Arial" panose="020B0604020202020204" pitchFamily="34" charset="0"/>
                <a:cs typeface="Arial" panose="020B0604020202020204" pitchFamily="34" charset="0"/>
              </a:rPr>
              <a:t> Update </a:t>
            </a:r>
            <a:r>
              <a:rPr lang="en-US" altLang="zh-CN" sz="2400" dirty="0">
                <a:latin typeface="Arial" panose="020B0604020202020204" pitchFamily="34" charset="0"/>
                <a:cs typeface="Arial" panose="020B0604020202020204" pitchFamily="34" charset="0"/>
              </a:rPr>
              <a:t>definitions </a:t>
            </a:r>
            <a:r>
              <a:rPr lang="en-US" sz="2400" dirty="0">
                <a:latin typeface="Arial" panose="020B0604020202020204" pitchFamily="34" charset="0"/>
                <a:cs typeface="Arial" panose="020B0604020202020204" pitchFamily="34" charset="0"/>
              </a:rPr>
              <a:t>as follows:</a:t>
            </a:r>
          </a:p>
          <a:p>
            <a:pPr lvl="1" hangingPunct="0">
              <a:spcAft>
                <a:spcPts val="900"/>
              </a:spcAft>
            </a:pPr>
            <a:r>
              <a:rPr lang="en-GB" altLang="zh-CN" sz="1400" b="1" dirty="0">
                <a:effectLst/>
                <a:latin typeface="Times New Roman" panose="02020603050405020304" pitchFamily="18" charset="0"/>
                <a:ea typeface="Times New Roman" panose="02020603050405020304" pitchFamily="18" charset="0"/>
              </a:rPr>
              <a:t>6G Computing Service: </a:t>
            </a:r>
            <a:r>
              <a:rPr lang="en-GB" altLang="zh-CN" sz="1400" dirty="0">
                <a:effectLst/>
                <a:latin typeface="Times New Roman" panose="02020603050405020304" pitchFamily="18" charset="0"/>
                <a:ea typeface="Times New Roman" panose="02020603050405020304" pitchFamily="18" charset="0"/>
              </a:rPr>
              <a:t>A service provided by 6G network utilizing computing resources in Service Hosting Environment, which can be used by a subscriber (via UE)/3rd party. </a:t>
            </a:r>
          </a:p>
          <a:p>
            <a:pPr marL="1094740" lvl="2" indent="0" hangingPunct="0">
              <a:spcBef>
                <a:spcPts val="0"/>
              </a:spcBef>
              <a:buNone/>
            </a:pPr>
            <a:r>
              <a:rPr lang="en-GB" altLang="zh-CN" sz="1400" dirty="0">
                <a:effectLst/>
                <a:highlight>
                  <a:srgbClr val="FFFF00"/>
                </a:highlight>
                <a:latin typeface="Times New Roman" panose="02020603050405020304" pitchFamily="18" charset="0"/>
                <a:ea typeface="等线" panose="02010600030101010101" pitchFamily="2" charset="-122"/>
              </a:rPr>
              <a:t>NOTE X1: 6G Computing Service selects and provides computing resources to support various computation tasks </a:t>
            </a:r>
            <a:r>
              <a:rPr lang="en-US" altLang="zh-CN" sz="1400" dirty="0">
                <a:highlight>
                  <a:srgbClr val="FFFF00"/>
                </a:highlight>
                <a:latin typeface="Times New Roman" panose="02020603050405020304" pitchFamily="18" charset="0"/>
                <a:ea typeface="等线" panose="02010600030101010101" pitchFamily="2" charset="-122"/>
              </a:rPr>
              <a:t>(e.g., </a:t>
            </a:r>
            <a:r>
              <a:rPr lang="en-GB" altLang="zh-CN" sz="1400" dirty="0">
                <a:effectLst/>
                <a:highlight>
                  <a:srgbClr val="FFFF00"/>
                </a:highlight>
                <a:latin typeface="Times New Roman" panose="02020603050405020304" pitchFamily="18" charset="0"/>
                <a:ea typeface="等线" panose="02010600030101010101" pitchFamily="2" charset="-122"/>
              </a:rPr>
              <a:t>XR rendering</a:t>
            </a:r>
            <a:r>
              <a:rPr lang="en-GB" altLang="zh-CN" sz="1400" dirty="0">
                <a:highlight>
                  <a:srgbClr val="FFFF00"/>
                </a:highlight>
                <a:latin typeface="Times New Roman" panose="02020603050405020304" pitchFamily="18" charset="0"/>
                <a:ea typeface="等线" panose="02010600030101010101" pitchFamily="2" charset="-122"/>
              </a:rPr>
              <a:t>,</a:t>
            </a:r>
            <a:r>
              <a:rPr lang="en-GB" altLang="zh-CN" sz="1400" dirty="0">
                <a:effectLst/>
                <a:highlight>
                  <a:srgbClr val="FFFF00"/>
                </a:highlight>
                <a:latin typeface="Times New Roman" panose="02020603050405020304" pitchFamily="18" charset="0"/>
                <a:ea typeface="等线" panose="02010600030101010101" pitchFamily="2" charset="-122"/>
              </a:rPr>
              <a:t> </a:t>
            </a:r>
            <a:r>
              <a:rPr lang="en-US" altLang="zh-CN" sz="1400" dirty="0">
                <a:effectLst/>
                <a:highlight>
                  <a:srgbClr val="FFFF00"/>
                </a:highlight>
                <a:latin typeface="Times New Roman" panose="02020603050405020304" pitchFamily="18" charset="0"/>
                <a:ea typeface="等线" panose="02010600030101010101" pitchFamily="2" charset="-122"/>
              </a:rPr>
              <a:t>AI service</a:t>
            </a:r>
            <a:r>
              <a:rPr lang="en-US" altLang="zh-CN" sz="1400" dirty="0">
                <a:highlight>
                  <a:srgbClr val="FFFF00"/>
                </a:highlight>
                <a:latin typeface="Times New Roman" panose="02020603050405020304" pitchFamily="18" charset="0"/>
                <a:ea typeface="等线" panose="02010600030101010101" pitchFamily="2" charset="-122"/>
              </a:rPr>
              <a:t>)</a:t>
            </a:r>
            <a:r>
              <a:rPr lang="en-GB" altLang="zh-CN" sz="1400" dirty="0">
                <a:effectLst/>
                <a:highlight>
                  <a:srgbClr val="FFFF00"/>
                </a:highlight>
                <a:latin typeface="Times New Roman" panose="02020603050405020304" pitchFamily="18" charset="0"/>
                <a:ea typeface="等线" panose="02010600030101010101" pitchFamily="2" charset="-122"/>
              </a:rPr>
              <a:t>. The algorithm for the computation task </a:t>
            </a:r>
            <a:r>
              <a:rPr lang="en-GB" altLang="zh-CN" sz="1400" dirty="0">
                <a:highlight>
                  <a:srgbClr val="FFFF00"/>
                </a:highlight>
                <a:latin typeface="Times New Roman" panose="02020603050405020304" pitchFamily="18" charset="0"/>
                <a:ea typeface="等线" panose="02010600030101010101" pitchFamily="2" charset="-122"/>
              </a:rPr>
              <a:t>is </a:t>
            </a:r>
            <a:r>
              <a:rPr lang="en-US" altLang="zh-CN" sz="1400" dirty="0">
                <a:highlight>
                  <a:srgbClr val="FFFF00"/>
                </a:highlight>
                <a:latin typeface="Times New Roman" panose="02020603050405020304" pitchFamily="18" charset="0"/>
                <a:ea typeface="等线" panose="02010600030101010101" pitchFamily="2" charset="-122"/>
              </a:rPr>
              <a:t>provided/</a:t>
            </a:r>
            <a:r>
              <a:rPr lang="en-GB" altLang="zh-CN" sz="1400" dirty="0">
                <a:highlight>
                  <a:srgbClr val="FFFF00"/>
                </a:highlight>
                <a:latin typeface="Times New Roman" panose="02020603050405020304" pitchFamily="18" charset="0"/>
                <a:ea typeface="等线" panose="02010600030101010101" pitchFamily="2" charset="-122"/>
              </a:rPr>
              <a:t>controlled by the application layer.</a:t>
            </a:r>
            <a:endParaRPr lang="zh-CN" altLang="zh-CN" sz="1400" dirty="0">
              <a:effectLst/>
              <a:highlight>
                <a:srgbClr val="FFFF00"/>
              </a:highlight>
              <a:latin typeface="Times New Roman" panose="02020603050405020304" pitchFamily="18" charset="0"/>
              <a:ea typeface="宋体" panose="02010600030101010101" pitchFamily="2" charset="-122"/>
            </a:endParaRPr>
          </a:p>
          <a:p>
            <a:pPr lvl="1" hangingPunct="0">
              <a:spcAft>
                <a:spcPts val="900"/>
              </a:spcAft>
            </a:pPr>
            <a:r>
              <a:rPr lang="en-GB" altLang="zh-CN" sz="1400" b="1" dirty="0">
                <a:effectLst/>
                <a:latin typeface="Times New Roman" panose="02020603050405020304" pitchFamily="18" charset="0"/>
                <a:ea typeface="等线" panose="02010600030101010101" pitchFamily="2" charset="-122"/>
              </a:rPr>
              <a:t>AI service:</a:t>
            </a:r>
            <a:r>
              <a:rPr lang="en-GB" altLang="zh-CN" sz="1400" dirty="0">
                <a:effectLst/>
                <a:latin typeface="Times New Roman" panose="02020603050405020304" pitchFamily="18" charset="0"/>
                <a:ea typeface="等线" panose="02010600030101010101" pitchFamily="2" charset="-122"/>
              </a:rPr>
              <a:t> an 6G service (e.g. AI model inference) to support </a:t>
            </a:r>
            <a:r>
              <a:rPr lang="en-GB" altLang="zh-CN" sz="1400" strike="sngStrike" dirty="0">
                <a:effectLst/>
                <a:highlight>
                  <a:srgbClr val="FFFF00"/>
                </a:highlight>
                <a:latin typeface="Times New Roman" panose="02020603050405020304" pitchFamily="18" charset="0"/>
                <a:ea typeface="等线" panose="02010600030101010101" pitchFamily="2" charset="-122"/>
              </a:rPr>
              <a:t>AI-related activities</a:t>
            </a:r>
            <a:r>
              <a:rPr lang="en-US" altLang="zh-CN" sz="1400" dirty="0">
                <a:effectLst/>
                <a:highlight>
                  <a:srgbClr val="FFFF00"/>
                </a:highlight>
                <a:latin typeface="Times New Roman" panose="02020603050405020304" pitchFamily="18" charset="0"/>
                <a:ea typeface="等线" panose="02010600030101010101" pitchFamily="2" charset="-122"/>
              </a:rPr>
              <a:t>AI applications</a:t>
            </a:r>
            <a:r>
              <a:rPr lang="en-GB" altLang="zh-CN" sz="1400" dirty="0">
                <a:effectLst/>
                <a:latin typeface="Times New Roman" panose="02020603050405020304" pitchFamily="18" charset="0"/>
                <a:ea typeface="等线" panose="02010600030101010101" pitchFamily="2" charset="-122"/>
              </a:rPr>
              <a:t>, which is provided by 6G core network to the 6G user, considering the required quality of the service (e.g. inference accuracy, latency).</a:t>
            </a:r>
            <a:endParaRPr lang="zh-CN" altLang="zh-CN" sz="1400" dirty="0">
              <a:effectLst/>
              <a:latin typeface="Times New Roman" panose="02020603050405020304" pitchFamily="18" charset="0"/>
              <a:ea typeface="Times New Roman" panose="02020603050405020304" pitchFamily="18" charset="0"/>
            </a:endParaRPr>
          </a:p>
          <a:p>
            <a:pPr marL="1094740" lvl="2" indent="0" hangingPunct="0">
              <a:spcBef>
                <a:spcPts val="0"/>
              </a:spcBef>
              <a:buNone/>
            </a:pPr>
            <a:r>
              <a:rPr lang="en-GB" altLang="zh-CN" sz="1400" dirty="0">
                <a:effectLst/>
                <a:latin typeface="Times New Roman" panose="02020603050405020304" pitchFamily="18" charset="0"/>
                <a:ea typeface="等线" panose="02010600030101010101" pitchFamily="2" charset="-122"/>
              </a:rPr>
              <a:t>NOTE 3:	The above term does not imply any architectural assumption, e.g. whether 6G CN is a new or evolved CN (compared to 5G).</a:t>
            </a:r>
          </a:p>
          <a:p>
            <a:pPr marL="1094740" lvl="2" indent="0" hangingPunct="0">
              <a:spcBef>
                <a:spcPts val="0"/>
              </a:spcBef>
              <a:buNone/>
            </a:pPr>
            <a:r>
              <a:rPr lang="en-GB" altLang="zh-CN" sz="1400" dirty="0">
                <a:highlight>
                  <a:srgbClr val="FFFF00"/>
                </a:highlight>
                <a:latin typeface="Times New Roman" panose="02020603050405020304" pitchFamily="18" charset="0"/>
                <a:ea typeface="等线" panose="02010600030101010101" pitchFamily="2" charset="-122"/>
              </a:rPr>
              <a:t>NOTE X2: </a:t>
            </a:r>
            <a:r>
              <a:rPr lang="en-US" altLang="zh-CN" sz="1400" dirty="0">
                <a:highlight>
                  <a:srgbClr val="FFFF00"/>
                </a:highlight>
                <a:latin typeface="Times New Roman" panose="02020603050405020304" pitchFamily="18" charset="0"/>
                <a:ea typeface="等线" panose="02010600030101010101" pitchFamily="2" charset="-122"/>
              </a:rPr>
              <a:t>The AI service refers to 6G system for AI, not to AI for 6G system.</a:t>
            </a:r>
          </a:p>
          <a:p>
            <a:pPr marL="1094740" lvl="2" indent="0" hangingPunct="0">
              <a:spcBef>
                <a:spcPts val="0"/>
              </a:spcBef>
              <a:buNone/>
            </a:pPr>
            <a:r>
              <a:rPr lang="en-US" altLang="zh-CN" sz="1400" dirty="0">
                <a:highlight>
                  <a:srgbClr val="FFFF00"/>
                </a:highlight>
                <a:latin typeface="Times New Roman" panose="02020603050405020304" pitchFamily="18" charset="0"/>
                <a:ea typeface="等线" panose="02010600030101010101" pitchFamily="2" charset="-122"/>
              </a:rPr>
              <a:t>NOTE X3: Compared to 6G computing service that focuses on computing resource management, AI service involves the 6G core network in aspects such as AI model training and AI model selection. </a:t>
            </a:r>
          </a:p>
          <a:p>
            <a:pPr marL="1094740" lvl="2" indent="0" hangingPunct="0">
              <a:spcBef>
                <a:spcPts val="0"/>
              </a:spcBef>
              <a:buNone/>
            </a:pPr>
            <a:r>
              <a:rPr lang="en-US" altLang="zh-CN" sz="1400" strike="sngStrike" dirty="0">
                <a:solidFill>
                  <a:srgbClr val="FF0000"/>
                </a:solidFill>
                <a:effectLst/>
                <a:highlight>
                  <a:srgbClr val="FFFF00"/>
                </a:highlight>
                <a:latin typeface="Times New Roman" panose="02020603050405020304" pitchFamily="18" charset="0"/>
                <a:ea typeface="宋体" panose="02010600030101010101" pitchFamily="2" charset="-122"/>
              </a:rPr>
              <a:t>Editor’s Note:	The definition of AI service is FFS.</a:t>
            </a:r>
            <a:endParaRPr lang="en-US" altLang="zh-CN" sz="1400" strike="sngStrike" dirty="0">
              <a:highlight>
                <a:srgbClr val="FFFF00"/>
              </a:highlight>
              <a:latin typeface="Times New Roman" panose="02020603050405020304" pitchFamily="18" charset="0"/>
              <a:ea typeface="Times New Roman" panose="02020603050405020304" pitchFamily="18" charset="0"/>
            </a:endParaRPr>
          </a:p>
          <a:p>
            <a:endParaRPr lang="en-US" altLang="zh-CN" sz="2400" dirty="0">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2859EE74-154D-4B80-9598-5ED1F095D038}"/>
              </a:ext>
            </a:extLst>
          </p:cNvPr>
          <p:cNvSpPr txBox="1">
            <a:spLocks/>
          </p:cNvSpPr>
          <p:nvPr/>
        </p:nvSpPr>
        <p:spPr>
          <a:xfrm>
            <a:off x="387658" y="130629"/>
            <a:ext cx="11416684" cy="870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solidFill>
                  <a:srgbClr val="0000FF"/>
                </a:solidFill>
                <a:latin typeface="Arial" panose="020B0604020202020204" pitchFamily="34" charset="0"/>
                <a:cs typeface="Arial" panose="020B0604020202020204" pitchFamily="34" charset="0"/>
              </a:rPr>
              <a:t>Conclusion and Proposal</a:t>
            </a:r>
            <a:endParaRPr lang="en-GB" sz="3600" b="1" dirty="0">
              <a:solidFill>
                <a:srgbClr val="0000FF"/>
              </a:solidFill>
              <a:latin typeface="Arial" panose="020B0604020202020204" pitchFamily="34" charset="0"/>
              <a:cs typeface="Arial" panose="020B0604020202020204" pitchFamily="34" charset="0"/>
            </a:endParaRPr>
          </a:p>
        </p:txBody>
      </p:sp>
      <p:graphicFrame>
        <p:nvGraphicFramePr>
          <p:cNvPr id="5" name="表格 3">
            <a:extLst>
              <a:ext uri="{FF2B5EF4-FFF2-40B4-BE49-F238E27FC236}">
                <a16:creationId xmlns:a16="http://schemas.microsoft.com/office/drawing/2014/main" id="{AB1735B8-F244-49DF-BCEA-CBFCA86C362E}"/>
              </a:ext>
            </a:extLst>
          </p:cNvPr>
          <p:cNvGraphicFramePr>
            <a:graphicFrameLocks noGrp="1"/>
          </p:cNvGraphicFramePr>
          <p:nvPr>
            <p:extLst>
              <p:ext uri="{D42A27DB-BD31-4B8C-83A1-F6EECF244321}">
                <p14:modId xmlns:p14="http://schemas.microsoft.com/office/powerpoint/2010/main" val="2951161825"/>
              </p:ext>
            </p:extLst>
          </p:nvPr>
        </p:nvGraphicFramePr>
        <p:xfrm>
          <a:off x="549428" y="1491919"/>
          <a:ext cx="11093143" cy="2362199"/>
        </p:xfrm>
        <a:graphic>
          <a:graphicData uri="http://schemas.openxmlformats.org/drawingml/2006/table">
            <a:tbl>
              <a:tblPr firstRow="1" bandRow="1">
                <a:tableStyleId>{5C22544A-7EE6-4342-B048-85BDC9FD1C3A}</a:tableStyleId>
              </a:tblPr>
              <a:tblGrid>
                <a:gridCol w="2249190">
                  <a:extLst>
                    <a:ext uri="{9D8B030D-6E8A-4147-A177-3AD203B41FA5}">
                      <a16:colId xmlns:a16="http://schemas.microsoft.com/office/drawing/2014/main" val="1163016734"/>
                    </a:ext>
                  </a:extLst>
                </a:gridCol>
                <a:gridCol w="8843953">
                  <a:extLst>
                    <a:ext uri="{9D8B030D-6E8A-4147-A177-3AD203B41FA5}">
                      <a16:colId xmlns:a16="http://schemas.microsoft.com/office/drawing/2014/main" val="4093728521"/>
                    </a:ext>
                  </a:extLst>
                </a:gridCol>
              </a:tblGrid>
              <a:tr h="564378">
                <a:tc>
                  <a:txBody>
                    <a:bodyPr/>
                    <a:lstStyle/>
                    <a:p>
                      <a:pPr algn="ctr"/>
                      <a:r>
                        <a:rPr lang="en-US" altLang="zh-CN" sz="1600" dirty="0">
                          <a:latin typeface="Arial" panose="020B0604020202020204" pitchFamily="34" charset="0"/>
                          <a:cs typeface="Arial" panose="020B0604020202020204" pitchFamily="34" charset="0"/>
                        </a:rPr>
                        <a:t>Services</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600" dirty="0">
                          <a:latin typeface="Arial" panose="020B0604020202020204" pitchFamily="34" charset="0"/>
                          <a:cs typeface="Arial" panose="020B0604020202020204" pitchFamily="34" charset="0"/>
                        </a:rPr>
                        <a:t>Characteristics</a:t>
                      </a:r>
                    </a:p>
                  </a:txBody>
                  <a:tcPr anchor="ctr"/>
                </a:tc>
                <a:extLst>
                  <a:ext uri="{0D108BD9-81ED-4DB2-BD59-A6C34878D82A}">
                    <a16:rowId xmlns:a16="http://schemas.microsoft.com/office/drawing/2014/main" val="3680970937"/>
                  </a:ext>
                </a:extLst>
              </a:tr>
              <a:tr h="781661">
                <a:tc>
                  <a:txBody>
                    <a:bodyPr/>
                    <a:lstStyle/>
                    <a:p>
                      <a:pPr algn="l"/>
                      <a:r>
                        <a:rPr lang="en-US" altLang="zh-CN" sz="1400" dirty="0">
                          <a:latin typeface="Arial" panose="020B0604020202020204" pitchFamily="34" charset="0"/>
                          <a:cs typeface="Arial" panose="020B0604020202020204" pitchFamily="34" charset="0"/>
                        </a:rPr>
                        <a:t>6G computing service</a:t>
                      </a:r>
                      <a:endParaRPr lang="zh-CN" altLang="en-US" sz="1400" dirty="0">
                        <a:latin typeface="Arial" panose="020B0604020202020204" pitchFamily="34" charset="0"/>
                        <a:cs typeface="Arial" panose="020B0604020202020204" pitchFamily="34" charset="0"/>
                      </a:endParaRPr>
                    </a:p>
                  </a:txBody>
                  <a:tcPr anchor="ct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dirty="0">
                          <a:latin typeface="Arial" panose="020B0604020202020204" pitchFamily="34" charset="0"/>
                          <a:cs typeface="Arial" panose="020B0604020202020204" pitchFamily="34" charset="0"/>
                        </a:rPr>
                        <a:t>Manage/maintain/select/reselect computing resources, which are essential to perform the AI service.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dirty="0">
                          <a:latin typeface="Arial" panose="020B0604020202020204" pitchFamily="34" charset="0"/>
                          <a:cs typeface="Arial" panose="020B0604020202020204" pitchFamily="34" charset="0"/>
                        </a:rPr>
                        <a:t>Control and execute computation tasks (e.g., XR rendering) while ensuring the requested computing service performance requirements (e.g., latency) from subscriber (via UE)/3rd party.</a:t>
                      </a:r>
                      <a:endParaRPr lang="zh-CN" altLang="en-US" sz="12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547575174"/>
                  </a:ext>
                </a:extLst>
              </a:tr>
              <a:tr h="1016160">
                <a:tc>
                  <a:txBody>
                    <a:bodyPr/>
                    <a:lstStyle/>
                    <a:p>
                      <a:pPr algn="l"/>
                      <a:r>
                        <a:rPr lang="en-US" altLang="zh-CN" sz="1400" dirty="0">
                          <a:latin typeface="Arial" panose="020B0604020202020204" pitchFamily="34" charset="0"/>
                          <a:cs typeface="Arial" panose="020B0604020202020204" pitchFamily="34" charset="0"/>
                        </a:rPr>
                        <a:t>AI service /</a:t>
                      </a:r>
                      <a:r>
                        <a:rPr lang="zh-CN" altLang="en-US" sz="1400" dirty="0">
                          <a:latin typeface="Arial" panose="020B0604020202020204" pitchFamily="34" charset="0"/>
                          <a:cs typeface="Arial" panose="020B0604020202020204" pitchFamily="34" charset="0"/>
                        </a:rPr>
                        <a:t> </a:t>
                      </a:r>
                      <a:endParaRPr lang="en-US" altLang="zh-CN" sz="1400" dirty="0">
                        <a:latin typeface="Arial" panose="020B0604020202020204" pitchFamily="34" charset="0"/>
                        <a:cs typeface="Arial" panose="020B0604020202020204" pitchFamily="34" charset="0"/>
                      </a:endParaRPr>
                    </a:p>
                    <a:p>
                      <a:pPr algn="l"/>
                      <a:r>
                        <a:rPr lang="en-US" altLang="zh-CN" sz="1400" dirty="0">
                          <a:latin typeface="Arial" panose="020B0604020202020204" pitchFamily="34" charset="0"/>
                          <a:cs typeface="Arial" panose="020B0604020202020204" pitchFamily="34" charset="0"/>
                        </a:rPr>
                        <a:t>6G system for AI</a:t>
                      </a:r>
                      <a:endParaRPr lang="zh-CN" altLang="en-US" sz="1400" dirty="0">
                        <a:latin typeface="Arial" panose="020B0604020202020204" pitchFamily="34" charset="0"/>
                        <a:cs typeface="Arial" panose="020B0604020202020204" pitchFamily="34" charset="0"/>
                      </a:endParaRPr>
                    </a:p>
                  </a:txBody>
                  <a:tcPr anchor="ctr"/>
                </a:tc>
                <a:tc>
                  <a:txBody>
                    <a:bodyPr/>
                    <a:lstStyle/>
                    <a:p>
                      <a:pPr marL="342900" indent="-342900" algn="l">
                        <a:buFont typeface="+mj-lt"/>
                        <a:buAutoNum type="arabicPeriod"/>
                      </a:pPr>
                      <a:r>
                        <a:rPr lang="en-US" altLang="zh-CN" sz="1200" dirty="0">
                          <a:latin typeface="Arial" panose="020B0604020202020204" pitchFamily="34" charset="0"/>
                          <a:cs typeface="Arial" panose="020B0604020202020204" pitchFamily="34" charset="0"/>
                        </a:rPr>
                        <a:t>Utilize computing resources to perform AI model-related activities, which can be achieved by invoking 6G computing service. </a:t>
                      </a:r>
                      <a:endParaRPr lang="en-US" altLang="zh-CN" sz="1200" dirty="0">
                        <a:highlight>
                          <a:srgbClr val="00FF00"/>
                        </a:highlight>
                        <a:latin typeface="Arial" panose="020B0604020202020204" pitchFamily="34" charset="0"/>
                        <a:cs typeface="Arial" panose="020B0604020202020204" pitchFamily="34" charset="0"/>
                      </a:endParaRPr>
                    </a:p>
                    <a:p>
                      <a:pPr marL="342900" indent="-342900" algn="l">
                        <a:buFont typeface="+mj-lt"/>
                        <a:buAutoNum type="arabicPeriod"/>
                      </a:pPr>
                      <a:r>
                        <a:rPr lang="en-US" altLang="zh-CN" sz="1200" dirty="0">
                          <a:latin typeface="Arial" panose="020B0604020202020204" pitchFamily="34" charset="0"/>
                          <a:cs typeface="Arial" panose="020B0604020202020204" pitchFamily="34" charset="0"/>
                        </a:rPr>
                        <a:t>Manage/train/deploy/select/apply AI models.</a:t>
                      </a:r>
                    </a:p>
                    <a:p>
                      <a:pPr marL="342900" indent="-342900" algn="l">
                        <a:buFont typeface="+mj-lt"/>
                        <a:buAutoNum type="arabicPeriod"/>
                      </a:pPr>
                      <a:r>
                        <a:rPr lang="en-US" altLang="zh-CN" sz="1200" dirty="0">
                          <a:latin typeface="Arial" panose="020B0604020202020204" pitchFamily="34" charset="0"/>
                          <a:cs typeface="Arial" panose="020B0604020202020204" pitchFamily="34" charset="0"/>
                        </a:rPr>
                        <a:t>Control and execute AI tasks (e.g., AI model training, AI model inference) while ensuring the requested AI service performance requirements (e.g., latency, inference accuracy) from subscriber (via UE)/3rd party.</a:t>
                      </a:r>
                      <a:endParaRPr lang="zh-CN" altLang="en-US" sz="12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852035471"/>
                  </a:ext>
                </a:extLst>
              </a:tr>
            </a:tbl>
          </a:graphicData>
        </a:graphic>
      </p:graphicFrame>
      <p:sp>
        <p:nvSpPr>
          <p:cNvPr id="8" name="Content Placeholder 3">
            <a:extLst>
              <a:ext uri="{FF2B5EF4-FFF2-40B4-BE49-F238E27FC236}">
                <a16:creationId xmlns:a16="http://schemas.microsoft.com/office/drawing/2014/main" id="{021085B8-83EE-4900-9339-BE27F59898C7}"/>
              </a:ext>
            </a:extLst>
          </p:cNvPr>
          <p:cNvSpPr txBox="1">
            <a:spLocks/>
          </p:cNvSpPr>
          <p:nvPr/>
        </p:nvSpPr>
        <p:spPr>
          <a:xfrm>
            <a:off x="387658" y="1001486"/>
            <a:ext cx="11624670" cy="5007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Characteristics overall:</a:t>
            </a:r>
          </a:p>
        </p:txBody>
      </p:sp>
    </p:spTree>
    <p:extLst>
      <p:ext uri="{BB962C8B-B14F-4D97-AF65-F5344CB8AC3E}">
        <p14:creationId xmlns:p14="http://schemas.microsoft.com/office/powerpoint/2010/main" val="3435038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963084" y="2569634"/>
            <a:ext cx="10363200" cy="1468967"/>
          </a:xfrm>
          <a:prstGeom prst="rect">
            <a:avLst/>
          </a:prstGeom>
          <a:noFill/>
          <a:ln>
            <a:noFill/>
          </a:ln>
        </p:spPr>
        <p:txBody>
          <a:bodyPr lIns="121907" tIns="60953" rIns="121907" bIns="60953"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5333" b="1" kern="0" dirty="0">
                <a:effectLst>
                  <a:outerShdw blurRad="38100" dist="38100" dir="2700000" algn="tl">
                    <a:srgbClr val="C0C0C0"/>
                  </a:outerShdw>
                </a:effectLst>
                <a:ea typeface="ＭＳ Ｐゴシック" charset="0"/>
              </a:rPr>
              <a:t>Thank you</a:t>
            </a:r>
            <a:endParaRPr lang="en-GB" sz="5333" b="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TotalTime>
  <Words>944</Words>
  <Application>Microsoft Office PowerPoint</Application>
  <PresentationFormat>宽屏</PresentationFormat>
  <Paragraphs>76</Paragraphs>
  <Slides>6</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vivo Sans TW Bold</vt:lpstr>
      <vt:lpstr>等线</vt:lpstr>
      <vt:lpstr>等线 Light</vt:lpstr>
      <vt:lpstr>Arial</vt:lpstr>
      <vt:lpstr>Times New Roman</vt:lpstr>
      <vt:lpstr>Office 主题​​</vt:lpstr>
      <vt:lpstr>PowerPoint 演示文稿</vt:lpstr>
      <vt:lpstr>Background</vt:lpstr>
      <vt:lpstr>Discussion on 6G computing service vs AI service</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vivo1</dc:creator>
  <cp:lastModifiedBy>vivo1</cp:lastModifiedBy>
  <cp:revision>42</cp:revision>
  <dcterms:created xsi:type="dcterms:W3CDTF">2025-08-11T07:41:38Z</dcterms:created>
  <dcterms:modified xsi:type="dcterms:W3CDTF">2025-08-14T06:53:39Z</dcterms:modified>
</cp:coreProperties>
</file>