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4"/>
  </p:notesMasterIdLst>
  <p:handoutMasterIdLst>
    <p:handoutMasterId r:id="rId15"/>
  </p:handoutMasterIdLst>
  <p:sldIdLst>
    <p:sldId id="1256" r:id="rId6"/>
    <p:sldId id="12553" r:id="rId7"/>
    <p:sldId id="12556" r:id="rId8"/>
    <p:sldId id="12558" r:id="rId9"/>
    <p:sldId id="12560" r:id="rId10"/>
    <p:sldId id="12559" r:id="rId11"/>
    <p:sldId id="12557" r:id="rId12"/>
    <p:sldId id="1105" r:id="rId1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3" autoAdjust="0"/>
    <p:restoredTop sz="91277" autoAdjust="0"/>
  </p:normalViewPr>
  <p:slideViewPr>
    <p:cSldViewPr snapToGrid="0">
      <p:cViewPr varScale="1">
        <p:scale>
          <a:sx n="130" d="100"/>
          <a:sy n="130" d="100"/>
        </p:scale>
        <p:origin x="1068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8/14/2025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8/14/2025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2386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050" b="0" i="0" dirty="0">
                <a:solidFill>
                  <a:srgbClr val="333333"/>
                </a:solidFill>
                <a:effectLst/>
                <a:latin typeface="PingFang SC"/>
              </a:rPr>
              <a:t>NCHW: Batch-Channel-Height-Width</a:t>
            </a:r>
            <a:endParaRPr lang="zh-CN" altLang="en-US" sz="105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9053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05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0052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05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62657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05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0731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050" dirty="0"/>
              <a:t>Option 3</a:t>
            </a:r>
            <a:r>
              <a:rPr lang="zh-CN" altLang="en-US" sz="1050"/>
              <a:t>改为算法？</a:t>
            </a:r>
            <a:endParaRPr lang="zh-CN" altLang="en-US" sz="105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2763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1150845"/>
            <a:ext cx="9136061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US" altLang="zh-CN" sz="36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Discussion paper of computing services</a:t>
            </a:r>
            <a:endParaRPr lang="en-GB" sz="24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400" dirty="0">
                <a:latin typeface="+mj-lt"/>
              </a:rPr>
              <a:t>China Mobile</a:t>
            </a:r>
            <a:r>
              <a:rPr lang="zh-CN" altLang="en-US" sz="2400" dirty="0">
                <a:latin typeface="+mj-lt"/>
              </a:rPr>
              <a:t>，</a:t>
            </a:r>
            <a:r>
              <a:rPr lang="en-US" altLang="zh-CN" sz="2400" dirty="0">
                <a:latin typeface="+mj-lt"/>
              </a:rPr>
              <a:t>ZTE</a:t>
            </a:r>
            <a:endParaRPr lang="en-US" altLang="nl-NL" sz="2000" dirty="0">
              <a:latin typeface="+mj-lt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#111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89BE2F-8DB8-4025-8D36-CA46D1D5AF0B}"/>
              </a:ext>
            </a:extLst>
          </p:cNvPr>
          <p:cNvSpPr txBox="1"/>
          <p:nvPr/>
        </p:nvSpPr>
        <p:spPr>
          <a:xfrm>
            <a:off x="95865" y="120649"/>
            <a:ext cx="1439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S1-253140</a:t>
            </a:r>
            <a:endParaRPr lang="zh-CN" altLang="en-US" sz="20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75609-1BDD-4B45-AE0B-660890EFDFCB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Progress of computing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EFE2A-EBE6-4FE6-B606-1825341165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3257"/>
            <a:ext cx="7886700" cy="3263504"/>
          </a:xfrm>
        </p:spPr>
        <p:txBody>
          <a:bodyPr/>
          <a:lstStyle/>
          <a:p>
            <a:r>
              <a:rPr lang="en-US" altLang="nl-NL" sz="1800" dirty="0"/>
              <a:t>In Fukuoka meeting, the following 6G computing services are drafted below: </a:t>
            </a:r>
          </a:p>
          <a:p>
            <a:endParaRPr lang="en-US" altLang="nl-NL" sz="1800" dirty="0"/>
          </a:p>
          <a:p>
            <a:endParaRPr lang="en-US" altLang="nl-NL" sz="1800" dirty="0"/>
          </a:p>
          <a:p>
            <a:endParaRPr lang="en-US" altLang="nl-NL" sz="1800" dirty="0"/>
          </a:p>
          <a:p>
            <a:r>
              <a:rPr lang="en-US" altLang="nl-NL" sz="1800" dirty="0"/>
              <a:t>One remaining issue is, what’s the form of computing services that providing to users? </a:t>
            </a:r>
          </a:p>
          <a:p>
            <a:pPr lvl="1"/>
            <a:r>
              <a:rPr lang="en-US" altLang="nl-NL" sz="1400" dirty="0"/>
              <a:t>Option 1: Physical computing resources </a:t>
            </a:r>
          </a:p>
          <a:p>
            <a:pPr lvl="1"/>
            <a:r>
              <a:rPr lang="en-US" altLang="nl-NL" sz="1400" dirty="0"/>
              <a:t>Option 2: Virtualized resources </a:t>
            </a:r>
          </a:p>
          <a:p>
            <a:pPr lvl="1"/>
            <a:r>
              <a:rPr lang="en-US" altLang="zh-CN" sz="1400" dirty="0"/>
              <a:t>Option 3: model</a:t>
            </a:r>
            <a:endParaRPr lang="en-US" altLang="nl-NL" sz="1400" dirty="0"/>
          </a:p>
          <a:p>
            <a:pPr lvl="1"/>
            <a:r>
              <a:rPr lang="en-US" altLang="nl-NL" sz="1400" dirty="0"/>
              <a:t>Option 4: Service oriented</a:t>
            </a:r>
            <a:endParaRPr lang="en-US" altLang="nl-NL" sz="20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GB" sz="135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103490-C3DC-454E-9021-6C8D277C8404}"/>
              </a:ext>
            </a:extLst>
          </p:cNvPr>
          <p:cNvSpPr txBox="1"/>
          <p:nvPr/>
        </p:nvSpPr>
        <p:spPr>
          <a:xfrm>
            <a:off x="759759" y="1691139"/>
            <a:ext cx="78866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1600" b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6G Computing Service: </a:t>
            </a:r>
            <a:r>
              <a:rPr lang="en-GB" altLang="zh-CN" sz="16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 service provided by 6G network utilizing computing resources in Service Hosting Environment, which can be used by a subscriber (via UE)/3rd party.</a:t>
            </a:r>
            <a:endParaRPr lang="zh-CN" altLang="zh-CN" sz="16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783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22E79-39F6-73BA-045F-455C1EBE3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CF2A4-E0AD-D733-0D8A-4FDDA5CFAC10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Option 1: </a:t>
            </a:r>
            <a:r>
              <a:rPr lang="en-US" altLang="zh-CN" b="1" dirty="0"/>
              <a:t>Physical</a:t>
            </a:r>
            <a:r>
              <a:rPr lang="en-GB" b="1" dirty="0"/>
              <a:t> computing resources 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38E051B-D8E7-4741-A3F6-7F5C54FB8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48" y="1028700"/>
            <a:ext cx="4024057" cy="488857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/>
          </a:bodyPr>
          <a:lstStyle/>
          <a:p>
            <a:pPr algn="just">
              <a:defRPr/>
            </a:pPr>
            <a:r>
              <a:rPr lang="en-US" altLang="zh-CN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Computing requirements description</a:t>
            </a:r>
            <a:r>
              <a:rPr lang="en-US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: </a:t>
            </a:r>
            <a:endParaRPr lang="en-GB" sz="14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3220F0-91B1-4078-914C-B3FA42986D90}"/>
              </a:ext>
            </a:extLst>
          </p:cNvPr>
          <p:cNvSpPr txBox="1"/>
          <p:nvPr/>
        </p:nvSpPr>
        <p:spPr>
          <a:xfrm>
            <a:off x="488949" y="1606847"/>
            <a:ext cx="465931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0" i="0" dirty="0">
                <a:effectLst/>
                <a:latin typeface="ui-monospace"/>
              </a:rPr>
              <a:t>{ </a:t>
            </a:r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 err="1">
                <a:solidFill>
                  <a:srgbClr val="986801"/>
                </a:solidFill>
                <a:effectLst/>
                <a:latin typeface="ui-monospace"/>
              </a:rPr>
              <a:t>request_type</a:t>
            </a:r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>
                <a:effectLst/>
                <a:latin typeface="ui-monospace"/>
              </a:rPr>
              <a:t>: </a:t>
            </a:r>
          </a:p>
          <a:p>
            <a:r>
              <a:rPr lang="en-US" altLang="zh-CN" sz="20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 err="1">
                <a:solidFill>
                  <a:srgbClr val="50A14F"/>
                </a:solidFill>
                <a:effectLst/>
                <a:latin typeface="ui-monospace"/>
              </a:rPr>
              <a:t>raw_compute</a:t>
            </a:r>
            <a:r>
              <a:rPr lang="en-US" altLang="zh-CN" sz="20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>
                <a:effectLst/>
                <a:latin typeface="ui-monospace"/>
              </a:rPr>
              <a:t>, </a:t>
            </a:r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"operation"</a:t>
            </a:r>
            <a:r>
              <a:rPr lang="en-US" altLang="zh-CN" sz="2000" b="0" i="0" dirty="0">
                <a:effectLst/>
                <a:latin typeface="ui-monospace"/>
              </a:rPr>
              <a:t>: </a:t>
            </a:r>
            <a:r>
              <a:rPr lang="en-US" altLang="zh-CN" sz="20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 err="1">
                <a:solidFill>
                  <a:srgbClr val="50A14F"/>
                </a:solidFill>
                <a:effectLst/>
                <a:latin typeface="ui-monospace"/>
              </a:rPr>
              <a:t>matrix_multiply</a:t>
            </a:r>
            <a:r>
              <a:rPr lang="en-US" altLang="zh-CN" sz="20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>
                <a:effectLst/>
                <a:latin typeface="ui-monospace"/>
              </a:rPr>
              <a:t>, </a:t>
            </a:r>
            <a:r>
              <a:rPr lang="en-US" altLang="zh-CN" sz="2000" b="0" i="1" dirty="0">
                <a:solidFill>
                  <a:srgbClr val="A0A1A7"/>
                </a:solidFill>
                <a:effectLst/>
                <a:latin typeface="ui-monospace"/>
              </a:rPr>
              <a:t>//computing task type</a:t>
            </a:r>
            <a:endParaRPr lang="en-US" altLang="zh-CN" sz="2000" b="0" i="0" dirty="0">
              <a:effectLst/>
              <a:latin typeface="ui-monospace"/>
            </a:endParaRPr>
          </a:p>
          <a:p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 err="1">
                <a:solidFill>
                  <a:srgbClr val="986801"/>
                </a:solidFill>
                <a:effectLst/>
                <a:latin typeface="ui-monospace"/>
              </a:rPr>
              <a:t>compute_unit</a:t>
            </a:r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>
                <a:effectLst/>
                <a:latin typeface="ui-monospace"/>
              </a:rPr>
              <a:t>: </a:t>
            </a:r>
            <a:r>
              <a:rPr lang="en-US" altLang="zh-CN" sz="2000" b="0" i="0" dirty="0">
                <a:solidFill>
                  <a:srgbClr val="50A14F"/>
                </a:solidFill>
                <a:effectLst/>
                <a:latin typeface="ui-monospace"/>
              </a:rPr>
              <a:t>"FP16"</a:t>
            </a:r>
            <a:r>
              <a:rPr lang="en-US" altLang="zh-CN" sz="2000" b="0" i="0" dirty="0">
                <a:effectLst/>
                <a:latin typeface="ui-monospace"/>
              </a:rPr>
              <a:t>, </a:t>
            </a:r>
            <a:r>
              <a:rPr lang="en-US" altLang="zh-CN" sz="2000" b="0" i="1" dirty="0">
                <a:solidFill>
                  <a:srgbClr val="A0A1A7"/>
                </a:solidFill>
                <a:effectLst/>
                <a:latin typeface="ui-monospace"/>
              </a:rPr>
              <a:t>// computing accuracy</a:t>
            </a:r>
            <a:r>
              <a:rPr lang="en-US" altLang="zh-CN" sz="2000" i="1" dirty="0">
                <a:solidFill>
                  <a:srgbClr val="A0A1A7"/>
                </a:solidFill>
                <a:latin typeface="ui-monospace"/>
              </a:rPr>
              <a:t>:</a:t>
            </a:r>
            <a:r>
              <a:rPr lang="en-US" altLang="zh-CN" sz="2000" b="0" i="1" dirty="0">
                <a:solidFill>
                  <a:srgbClr val="A0A1A7"/>
                </a:solidFill>
                <a:effectLst/>
                <a:latin typeface="ui-monospace"/>
              </a:rPr>
              <a:t>FP32, FP16, INT8, BF16</a:t>
            </a:r>
          </a:p>
          <a:p>
            <a:r>
              <a:rPr lang="en-US" altLang="zh-CN" sz="2000" b="0" i="0" dirty="0">
                <a:effectLst/>
                <a:latin typeface="ui-monospace"/>
              </a:rPr>
              <a:t> </a:t>
            </a:r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 err="1">
                <a:solidFill>
                  <a:srgbClr val="986801"/>
                </a:solidFill>
                <a:effectLst/>
                <a:latin typeface="ui-monospace"/>
              </a:rPr>
              <a:t>total_flops</a:t>
            </a:r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>
                <a:effectLst/>
                <a:latin typeface="ui-monospace"/>
              </a:rPr>
              <a:t>: </a:t>
            </a:r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1e15</a:t>
            </a:r>
            <a:r>
              <a:rPr lang="en-US" altLang="zh-CN" sz="2000" b="0" i="0" dirty="0">
                <a:effectLst/>
                <a:latin typeface="ui-monospace"/>
              </a:rPr>
              <a:t>, </a:t>
            </a:r>
            <a:r>
              <a:rPr lang="en-US" altLang="zh-CN" sz="2000" b="0" i="1" dirty="0">
                <a:solidFill>
                  <a:srgbClr val="A0A1A7"/>
                </a:solidFill>
                <a:effectLst/>
                <a:latin typeface="ui-monospace"/>
              </a:rPr>
              <a:t>// total computing</a:t>
            </a:r>
            <a:endParaRPr lang="en-US" altLang="zh-CN" sz="2000" b="0" i="0" dirty="0">
              <a:effectLst/>
              <a:latin typeface="ui-monospace"/>
            </a:endParaRPr>
          </a:p>
          <a:p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 err="1">
                <a:solidFill>
                  <a:srgbClr val="986801"/>
                </a:solidFill>
                <a:effectLst/>
                <a:latin typeface="ui-monospace"/>
              </a:rPr>
              <a:t>max_latency</a:t>
            </a:r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>
                <a:effectLst/>
                <a:latin typeface="ui-monospace"/>
              </a:rPr>
              <a:t>: </a:t>
            </a:r>
            <a:r>
              <a:rPr lang="en-US" altLang="zh-CN" sz="2000" b="0" i="0" dirty="0">
                <a:solidFill>
                  <a:srgbClr val="50A14F"/>
                </a:solidFill>
                <a:effectLst/>
                <a:latin typeface="ui-monospace"/>
              </a:rPr>
              <a:t>"10s"</a:t>
            </a:r>
            <a:r>
              <a:rPr lang="en-US" altLang="zh-CN" sz="2000" b="0" i="0" dirty="0">
                <a:effectLst/>
                <a:latin typeface="ui-monospace"/>
              </a:rPr>
              <a:t>, </a:t>
            </a:r>
            <a:r>
              <a:rPr lang="en-US" altLang="zh-CN" sz="2000" b="0" i="1" dirty="0">
                <a:solidFill>
                  <a:srgbClr val="A0A1A7"/>
                </a:solidFill>
                <a:effectLst/>
                <a:latin typeface="ui-monospace"/>
              </a:rPr>
              <a:t>// maximum latency</a:t>
            </a:r>
            <a:endParaRPr lang="en-US" altLang="zh-CN" sz="2000" b="0" i="0" dirty="0">
              <a:effectLst/>
              <a:latin typeface="ui-monospace"/>
            </a:endParaRPr>
          </a:p>
          <a:p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 err="1">
                <a:solidFill>
                  <a:srgbClr val="986801"/>
                </a:solidFill>
                <a:effectLst/>
                <a:latin typeface="ui-monospace"/>
              </a:rPr>
              <a:t>data_format</a:t>
            </a:r>
            <a:r>
              <a:rPr lang="en-US" altLang="zh-CN" sz="20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2000" b="0" i="0" dirty="0">
                <a:effectLst/>
                <a:latin typeface="ui-monospace"/>
              </a:rPr>
              <a:t>: </a:t>
            </a:r>
            <a:r>
              <a:rPr lang="en-US" altLang="zh-CN" sz="2000" b="0" i="0" dirty="0">
                <a:solidFill>
                  <a:srgbClr val="50A14F"/>
                </a:solidFill>
                <a:effectLst/>
                <a:latin typeface="ui-monospace"/>
              </a:rPr>
              <a:t>"NCHW"</a:t>
            </a:r>
            <a:r>
              <a:rPr lang="en-US" altLang="zh-CN" sz="2000" b="0" i="0" dirty="0">
                <a:effectLst/>
                <a:latin typeface="ui-monospace"/>
              </a:rPr>
              <a:t> </a:t>
            </a:r>
            <a:r>
              <a:rPr lang="en-US" altLang="zh-CN" sz="2000" b="0" i="1" dirty="0">
                <a:solidFill>
                  <a:srgbClr val="A0A1A7"/>
                </a:solidFill>
                <a:effectLst/>
                <a:latin typeface="ui-monospace"/>
              </a:rPr>
              <a:t>// data format</a:t>
            </a:r>
            <a:r>
              <a:rPr lang="en-US" altLang="zh-CN" sz="2000" b="0" i="0" dirty="0">
                <a:effectLst/>
                <a:latin typeface="ui-monospace"/>
              </a:rPr>
              <a:t>}</a:t>
            </a:r>
            <a:endParaRPr lang="zh-CN" altLang="en-US" sz="2000" dirty="0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B419EA8E-BBBE-4097-B764-CB2269958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8" r="31067"/>
          <a:stretch>
            <a:fillRect/>
          </a:stretch>
        </p:blipFill>
        <p:spPr bwMode="auto">
          <a:xfrm>
            <a:off x="5180911" y="1517557"/>
            <a:ext cx="548225" cy="95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云形 14">
            <a:extLst>
              <a:ext uri="{FF2B5EF4-FFF2-40B4-BE49-F238E27FC236}">
                <a16:creationId xmlns:a16="http://schemas.microsoft.com/office/drawing/2014/main" id="{0E815959-65C9-4397-A2C4-F373F2815322}"/>
              </a:ext>
            </a:extLst>
          </p:cNvPr>
          <p:cNvSpPr/>
          <p:nvPr/>
        </p:nvSpPr>
        <p:spPr bwMode="auto">
          <a:xfrm>
            <a:off x="7418859" y="1661825"/>
            <a:ext cx="1470025" cy="661988"/>
          </a:xfrm>
          <a:prstGeom prst="clou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211A57-66AB-4FDA-A208-3BC988CC6659}"/>
              </a:ext>
            </a:extLst>
          </p:cNvPr>
          <p:cNvSpPr txBox="1"/>
          <p:nvPr/>
        </p:nvSpPr>
        <p:spPr>
          <a:xfrm>
            <a:off x="7545371" y="1862014"/>
            <a:ext cx="1311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6G core network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118A8C1-7E9D-4893-8344-550480C7E834}"/>
              </a:ext>
            </a:extLst>
          </p:cNvPr>
          <p:cNvSpPr txBox="1"/>
          <p:nvPr/>
        </p:nvSpPr>
        <p:spPr>
          <a:xfrm>
            <a:off x="5143499" y="4250682"/>
            <a:ext cx="40005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0725" indent="-540385" hangingPunct="0">
              <a:spcAft>
                <a:spcPts val="900"/>
              </a:spcAft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	The above term does not imply any architectural assumption, e.g. whether 6G CN is a new or evolved CN (compared to 5G).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箭头: 右 19">
            <a:extLst>
              <a:ext uri="{FF2B5EF4-FFF2-40B4-BE49-F238E27FC236}">
                <a16:creationId xmlns:a16="http://schemas.microsoft.com/office/drawing/2014/main" id="{C0D07700-08A5-442E-AD72-4FBA364B3716}"/>
              </a:ext>
            </a:extLst>
          </p:cNvPr>
          <p:cNvSpPr/>
          <p:nvPr/>
        </p:nvSpPr>
        <p:spPr bwMode="auto">
          <a:xfrm>
            <a:off x="6076314" y="1752345"/>
            <a:ext cx="1204913" cy="21933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id="{0D1669C4-EE05-4B35-8C48-39153D27E232}"/>
              </a:ext>
            </a:extLst>
          </p:cNvPr>
          <p:cNvSpPr/>
          <p:nvPr/>
        </p:nvSpPr>
        <p:spPr bwMode="auto">
          <a:xfrm flipH="1" flipV="1">
            <a:off x="6030761" y="2077293"/>
            <a:ext cx="1204913" cy="21933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71F878-1C3A-4EC4-8E0C-192ECE446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1693" y="2754350"/>
            <a:ext cx="803827" cy="58664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0697920-C839-4BF4-A887-46C86CEAC7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t="11800" r="21053" b="23971"/>
          <a:stretch/>
        </p:blipFill>
        <p:spPr bwMode="auto">
          <a:xfrm>
            <a:off x="8070172" y="2788373"/>
            <a:ext cx="904223" cy="55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6AE3B6A2-2D4C-45AD-98EA-3B539775D0FA}"/>
              </a:ext>
            </a:extLst>
          </p:cNvPr>
          <p:cNvSpPr txBox="1"/>
          <p:nvPr/>
        </p:nvSpPr>
        <p:spPr>
          <a:xfrm>
            <a:off x="5337867" y="1126213"/>
            <a:ext cx="283801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"</a:t>
            </a:r>
            <a:r>
              <a:rPr lang="en-US" altLang="zh-CN" dirty="0" err="1"/>
              <a:t>compute_unit</a:t>
            </a:r>
            <a:r>
              <a:rPr lang="en-US" altLang="zh-CN" dirty="0"/>
              <a:t>": "FP16", // computing accuracy:</a:t>
            </a:r>
          </a:p>
          <a:p>
            <a:pPr algn="ctr"/>
            <a:r>
              <a:rPr lang="en-US" altLang="zh-CN" dirty="0"/>
              <a:t>FP32, FP16, INT8, BF16</a:t>
            </a:r>
          </a:p>
          <a:p>
            <a:pPr algn="ctr"/>
            <a:r>
              <a:rPr lang="en-US" altLang="zh-CN" dirty="0"/>
              <a:t> "</a:t>
            </a:r>
            <a:r>
              <a:rPr lang="en-US" altLang="zh-CN" dirty="0" err="1"/>
              <a:t>total_flops</a:t>
            </a:r>
            <a:r>
              <a:rPr lang="en-US" altLang="zh-CN" dirty="0"/>
              <a:t>": 1e15, // total computing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6B8F8AF-6AAF-468F-BD11-731553D3FBAE}"/>
              </a:ext>
            </a:extLst>
          </p:cNvPr>
          <p:cNvSpPr/>
          <p:nvPr/>
        </p:nvSpPr>
        <p:spPr bwMode="auto">
          <a:xfrm>
            <a:off x="6975989" y="2693713"/>
            <a:ext cx="2086897" cy="76909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9148DCAB-DF99-42C5-B07D-982D0483238F}"/>
              </a:ext>
            </a:extLst>
          </p:cNvPr>
          <p:cNvCxnSpPr/>
          <p:nvPr/>
        </p:nvCxnSpPr>
        <p:spPr bwMode="auto">
          <a:xfrm>
            <a:off x="8015748" y="2323813"/>
            <a:ext cx="0" cy="3545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DF81D8BD-6D2F-425D-B01C-7B232E92C0A4}"/>
              </a:ext>
            </a:extLst>
          </p:cNvPr>
          <p:cNvSpPr txBox="1"/>
          <p:nvPr/>
        </p:nvSpPr>
        <p:spPr>
          <a:xfrm>
            <a:off x="6936944" y="2352350"/>
            <a:ext cx="10788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dirty="0"/>
              <a:t>Real computing</a:t>
            </a:r>
          </a:p>
        </p:txBody>
      </p:sp>
    </p:spTree>
    <p:extLst>
      <p:ext uri="{BB962C8B-B14F-4D97-AF65-F5344CB8AC3E}">
        <p14:creationId xmlns:p14="http://schemas.microsoft.com/office/powerpoint/2010/main" val="1927757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22E79-39F6-73BA-045F-455C1EBE3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CF2A4-E0AD-D733-0D8A-4FDDA5CFAC10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Option 2: Virtualized resource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B419EA8E-BBBE-4097-B764-CB2269958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8" r="31067"/>
          <a:stretch>
            <a:fillRect/>
          </a:stretch>
        </p:blipFill>
        <p:spPr bwMode="auto">
          <a:xfrm>
            <a:off x="5262025" y="1517557"/>
            <a:ext cx="548225" cy="95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云形 14">
            <a:extLst>
              <a:ext uri="{FF2B5EF4-FFF2-40B4-BE49-F238E27FC236}">
                <a16:creationId xmlns:a16="http://schemas.microsoft.com/office/drawing/2014/main" id="{0E815959-65C9-4397-A2C4-F373F2815322}"/>
              </a:ext>
            </a:extLst>
          </p:cNvPr>
          <p:cNvSpPr/>
          <p:nvPr/>
        </p:nvSpPr>
        <p:spPr bwMode="auto">
          <a:xfrm>
            <a:off x="7499973" y="1661825"/>
            <a:ext cx="1470025" cy="661988"/>
          </a:xfrm>
          <a:prstGeom prst="clou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211A57-66AB-4FDA-A208-3BC988CC6659}"/>
              </a:ext>
            </a:extLst>
          </p:cNvPr>
          <p:cNvSpPr txBox="1"/>
          <p:nvPr/>
        </p:nvSpPr>
        <p:spPr>
          <a:xfrm>
            <a:off x="7626485" y="1862014"/>
            <a:ext cx="1311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6G core network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118A8C1-7E9D-4893-8344-550480C7E834}"/>
              </a:ext>
            </a:extLst>
          </p:cNvPr>
          <p:cNvSpPr txBox="1"/>
          <p:nvPr/>
        </p:nvSpPr>
        <p:spPr>
          <a:xfrm>
            <a:off x="5143499" y="4250682"/>
            <a:ext cx="40005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0725" indent="-540385" hangingPunct="0">
              <a:spcAft>
                <a:spcPts val="900"/>
              </a:spcAft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	The above term does not imply any architectural assumption, e.g. whether 6G CN is a new or evolved CN (compared to 5G).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箭头: 右 19">
            <a:extLst>
              <a:ext uri="{FF2B5EF4-FFF2-40B4-BE49-F238E27FC236}">
                <a16:creationId xmlns:a16="http://schemas.microsoft.com/office/drawing/2014/main" id="{C0D07700-08A5-442E-AD72-4FBA364B3716}"/>
              </a:ext>
            </a:extLst>
          </p:cNvPr>
          <p:cNvSpPr/>
          <p:nvPr/>
        </p:nvSpPr>
        <p:spPr bwMode="auto">
          <a:xfrm>
            <a:off x="6157428" y="1752345"/>
            <a:ext cx="1204913" cy="21933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id="{0D1669C4-EE05-4B35-8C48-39153D27E232}"/>
              </a:ext>
            </a:extLst>
          </p:cNvPr>
          <p:cNvSpPr/>
          <p:nvPr/>
        </p:nvSpPr>
        <p:spPr bwMode="auto">
          <a:xfrm flipH="1" flipV="1">
            <a:off x="6111875" y="2077293"/>
            <a:ext cx="1204913" cy="21933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8BD397B-233A-4ABC-88A3-97FE7E8E1532}"/>
              </a:ext>
            </a:extLst>
          </p:cNvPr>
          <p:cNvSpPr txBox="1"/>
          <p:nvPr/>
        </p:nvSpPr>
        <p:spPr>
          <a:xfrm>
            <a:off x="497235" y="1309935"/>
            <a:ext cx="462261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effectLst/>
                <a:latin typeface="ui-monospace"/>
              </a:rPr>
              <a:t>{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 err="1">
                <a:solidFill>
                  <a:srgbClr val="986801"/>
                </a:solidFill>
                <a:effectLst/>
                <a:latin typeface="ui-monospace"/>
              </a:rPr>
              <a:t>request_type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</a:p>
          <a:p>
            <a:r>
              <a:rPr lang="en-US" altLang="zh-CN" sz="16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 err="1">
                <a:solidFill>
                  <a:srgbClr val="50A14F"/>
                </a:solidFill>
                <a:effectLst/>
                <a:latin typeface="ui-monospace"/>
              </a:rPr>
              <a:t>virtual_resource</a:t>
            </a:r>
            <a:r>
              <a:rPr lang="en-US" altLang="zh-CN" sz="16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>
                <a:effectLst/>
                <a:latin typeface="ui-monospace"/>
              </a:rPr>
              <a:t>, </a:t>
            </a:r>
          </a:p>
          <a:p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 err="1">
                <a:solidFill>
                  <a:srgbClr val="986801"/>
                </a:solidFill>
                <a:effectLst/>
                <a:latin typeface="ui-monospace"/>
              </a:rPr>
              <a:t>vm_spec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</a:p>
          <a:p>
            <a:r>
              <a:rPr lang="en-US" altLang="zh-CN" sz="1600" b="0" i="0" dirty="0">
                <a:effectLst/>
                <a:latin typeface="ui-monospace"/>
              </a:rPr>
              <a:t>{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 err="1">
                <a:solidFill>
                  <a:srgbClr val="986801"/>
                </a:solidFill>
                <a:effectLst/>
                <a:latin typeface="ui-monospace"/>
              </a:rPr>
              <a:t>cpu_cores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8</a:t>
            </a:r>
            <a:r>
              <a:rPr lang="en-US" altLang="zh-CN" sz="1600" b="0" i="0" dirty="0">
                <a:effectLst/>
                <a:latin typeface="ui-monospace"/>
              </a:rPr>
              <a:t>,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// </a:t>
            </a:r>
            <a:r>
              <a:rPr lang="en-US" altLang="zh-CN" sz="1600" i="1" dirty="0">
                <a:solidFill>
                  <a:srgbClr val="A0A1A7"/>
                </a:solidFill>
                <a:latin typeface="ui-monospace"/>
              </a:rPr>
              <a:t>number of CPU</a:t>
            </a:r>
            <a:r>
              <a:rPr lang="zh-CN" altLang="en-US" sz="1600" b="0" i="0" dirty="0">
                <a:effectLst/>
                <a:latin typeface="ui-monospace"/>
              </a:rPr>
              <a:t> </a:t>
            </a:r>
            <a:endParaRPr lang="en-US" altLang="zh-CN" sz="1600" b="0" i="0" dirty="0">
              <a:effectLst/>
              <a:latin typeface="ui-monospace"/>
            </a:endParaRPr>
          </a:p>
          <a:p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 err="1">
                <a:solidFill>
                  <a:srgbClr val="986801"/>
                </a:solidFill>
                <a:effectLst/>
                <a:latin typeface="ui-monospace"/>
              </a:rPr>
              <a:t>ram_gb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32</a:t>
            </a:r>
            <a:r>
              <a:rPr lang="en-US" altLang="zh-CN" sz="1600" b="0" i="0" dirty="0">
                <a:effectLst/>
                <a:latin typeface="ui-monospace"/>
              </a:rPr>
              <a:t>,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// RAM</a:t>
            </a:r>
          </a:p>
          <a:p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 err="1">
                <a:solidFill>
                  <a:srgbClr val="986801"/>
                </a:solidFill>
                <a:effectLst/>
                <a:latin typeface="ui-monospace"/>
              </a:rPr>
              <a:t>gpu_spec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</a:p>
          <a:p>
            <a:r>
              <a:rPr lang="en-US" altLang="zh-CN" sz="1600" b="0" i="0" dirty="0">
                <a:effectLst/>
                <a:latin typeface="ui-monospace"/>
              </a:rPr>
              <a:t>{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"type"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  <a:r>
              <a:rPr lang="en-US" altLang="zh-CN" sz="1600" b="0" i="0" dirty="0">
                <a:solidFill>
                  <a:srgbClr val="50A14F"/>
                </a:solidFill>
                <a:effectLst/>
                <a:latin typeface="ui-monospace"/>
              </a:rPr>
              <a:t>"NVIDIA_A100"</a:t>
            </a:r>
            <a:r>
              <a:rPr lang="en-US" altLang="zh-CN" sz="1600" b="0" i="0" dirty="0">
                <a:effectLst/>
                <a:latin typeface="ui-monospace"/>
              </a:rPr>
              <a:t>,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// GPU type</a:t>
            </a:r>
            <a:r>
              <a:rPr lang="zh-CN" altLang="en-US" sz="1600" b="0" i="1" dirty="0">
                <a:solidFill>
                  <a:srgbClr val="A0A1A7"/>
                </a:solidFill>
                <a:effectLst/>
                <a:latin typeface="ui-monospace"/>
              </a:rPr>
              <a:t>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(A100/H100/L4)</a:t>
            </a:r>
            <a:r>
              <a:rPr lang="zh-CN" altLang="en-US" sz="1600" b="0" i="0" dirty="0">
                <a:effectLst/>
                <a:latin typeface="ui-monospace"/>
              </a:rPr>
              <a:t> </a:t>
            </a:r>
            <a:endParaRPr lang="en-US" altLang="zh-CN" sz="1600" b="0" i="0" dirty="0">
              <a:effectLst/>
              <a:latin typeface="ui-monospace"/>
            </a:endParaRPr>
          </a:p>
          <a:p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“count”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4</a:t>
            </a:r>
            <a:r>
              <a:rPr lang="en-US" altLang="zh-CN" sz="1600" b="0" i="0" dirty="0">
                <a:effectLst/>
                <a:latin typeface="ui-monospace"/>
              </a:rPr>
              <a:t>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// </a:t>
            </a:r>
            <a:r>
              <a:rPr lang="en-US" altLang="zh-CN" sz="1600" i="1" dirty="0">
                <a:solidFill>
                  <a:srgbClr val="A0A1A7"/>
                </a:solidFill>
                <a:latin typeface="ui-monospace"/>
              </a:rPr>
              <a:t>number of GPU</a:t>
            </a:r>
            <a:r>
              <a:rPr lang="zh-CN" altLang="en-US" sz="1600" b="0" i="0" dirty="0">
                <a:effectLst/>
                <a:latin typeface="ui-monospace"/>
              </a:rPr>
              <a:t> </a:t>
            </a:r>
            <a:r>
              <a:rPr lang="en-US" altLang="zh-CN" sz="1600" b="0" i="0" dirty="0">
                <a:effectLst/>
                <a:latin typeface="ui-monospace"/>
              </a:rPr>
              <a:t>}, </a:t>
            </a:r>
          </a:p>
          <a:p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"storage"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</a:p>
          <a:p>
            <a:r>
              <a:rPr lang="en-US" altLang="zh-CN" sz="1600" b="0" i="0" dirty="0">
                <a:effectLst/>
                <a:latin typeface="ui-monospace"/>
              </a:rPr>
              <a:t>{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"type"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  <a:r>
              <a:rPr lang="en-US" altLang="zh-CN" sz="1600" b="0" i="0" dirty="0">
                <a:solidFill>
                  <a:srgbClr val="50A14F"/>
                </a:solidFill>
                <a:effectLst/>
                <a:latin typeface="ui-monospace"/>
              </a:rPr>
              <a:t>"SSD"</a:t>
            </a:r>
            <a:r>
              <a:rPr lang="en-US" altLang="zh-CN" sz="1600" b="0" i="0" dirty="0">
                <a:effectLst/>
                <a:latin typeface="ui-monospace"/>
              </a:rPr>
              <a:t>,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// Storage (SSD/HDD)</a:t>
            </a:r>
            <a:r>
              <a:rPr lang="en-US" altLang="zh-CN" sz="1600" b="0" i="0" dirty="0">
                <a:effectLst/>
                <a:latin typeface="ui-monospace"/>
              </a:rPr>
              <a:t>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 err="1">
                <a:solidFill>
                  <a:srgbClr val="986801"/>
                </a:solidFill>
                <a:effectLst/>
                <a:latin typeface="ui-monospace"/>
              </a:rPr>
              <a:t>size_gb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512</a:t>
            </a:r>
            <a:r>
              <a:rPr lang="en-US" altLang="zh-CN" sz="1600" b="0" i="0" dirty="0">
                <a:effectLst/>
                <a:latin typeface="ui-monospace"/>
              </a:rPr>
              <a:t>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// Size</a:t>
            </a:r>
            <a:r>
              <a:rPr lang="zh-CN" altLang="en-US" sz="1600" b="0" i="1" dirty="0">
                <a:solidFill>
                  <a:srgbClr val="A0A1A7"/>
                </a:solidFill>
                <a:effectLst/>
                <a:latin typeface="ui-monospace"/>
              </a:rPr>
              <a:t>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(GB)</a:t>
            </a:r>
            <a:r>
              <a:rPr lang="en-US" altLang="zh-CN" sz="1600" b="0" i="0" dirty="0">
                <a:effectLst/>
                <a:latin typeface="ui-monospace"/>
              </a:rPr>
              <a:t> }, 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 err="1">
                <a:solidFill>
                  <a:srgbClr val="986801"/>
                </a:solidFill>
                <a:effectLst/>
                <a:latin typeface="ui-monospace"/>
              </a:rPr>
              <a:t>network_bandwidth</a:t>
            </a:r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  <a:r>
              <a:rPr lang="en-US" altLang="zh-CN" sz="1600" b="0" i="0" dirty="0">
                <a:solidFill>
                  <a:srgbClr val="50A14F"/>
                </a:solidFill>
                <a:effectLst/>
                <a:latin typeface="ui-monospace"/>
              </a:rPr>
              <a:t>"10Gbps"</a:t>
            </a:r>
            <a:r>
              <a:rPr lang="en-US" altLang="zh-CN" sz="1600" b="0" i="0" dirty="0">
                <a:effectLst/>
                <a:latin typeface="ui-monospace"/>
              </a:rPr>
              <a:t>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// bandwidth</a:t>
            </a:r>
            <a:endParaRPr lang="en-US" altLang="zh-CN" sz="1600" b="0" i="0" dirty="0">
              <a:effectLst/>
              <a:latin typeface="ui-monospace"/>
            </a:endParaRPr>
          </a:p>
          <a:p>
            <a:r>
              <a:rPr lang="en-US" altLang="zh-CN" sz="1600" b="0" i="0" dirty="0">
                <a:effectLst/>
                <a:latin typeface="ui-monospace"/>
              </a:rPr>
              <a:t>}, </a:t>
            </a:r>
          </a:p>
          <a:p>
            <a:r>
              <a:rPr lang="en-US" altLang="zh-CN" sz="1600" b="0" i="0" dirty="0">
                <a:solidFill>
                  <a:srgbClr val="986801"/>
                </a:solidFill>
                <a:effectLst/>
                <a:latin typeface="ui-monospace"/>
              </a:rPr>
              <a:t>"duration"</a:t>
            </a:r>
            <a:r>
              <a:rPr lang="en-US" altLang="zh-CN" sz="1600" b="0" i="0" dirty="0">
                <a:effectLst/>
                <a:latin typeface="ui-monospace"/>
              </a:rPr>
              <a:t>: </a:t>
            </a:r>
            <a:r>
              <a:rPr lang="en-US" altLang="zh-CN" sz="1600" b="0" i="0" dirty="0">
                <a:solidFill>
                  <a:srgbClr val="50A14F"/>
                </a:solidFill>
                <a:effectLst/>
                <a:latin typeface="ui-monospace"/>
              </a:rPr>
              <a:t>"2h"</a:t>
            </a:r>
            <a:r>
              <a:rPr lang="en-US" altLang="zh-CN" sz="1600" b="0" i="0" dirty="0">
                <a:effectLst/>
                <a:latin typeface="ui-monospace"/>
              </a:rPr>
              <a:t> </a:t>
            </a:r>
            <a:r>
              <a:rPr lang="en-US" altLang="zh-CN" sz="1600" b="0" i="1" dirty="0">
                <a:solidFill>
                  <a:srgbClr val="A0A1A7"/>
                </a:solidFill>
                <a:effectLst/>
                <a:latin typeface="ui-monospace"/>
              </a:rPr>
              <a:t>// occupied time</a:t>
            </a:r>
            <a:r>
              <a:rPr lang="en-US" altLang="zh-CN" sz="1600" b="0" i="0" dirty="0">
                <a:effectLst/>
                <a:latin typeface="ui-monospace"/>
              </a:rPr>
              <a:t>}</a:t>
            </a:r>
            <a:endParaRPr lang="zh-CN" altLang="en-US" sz="1600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7B0B841C-5E07-405A-80E9-5DB274AF9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50" y="819711"/>
            <a:ext cx="4024057" cy="488857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/>
          </a:bodyPr>
          <a:lstStyle/>
          <a:p>
            <a:pPr algn="just">
              <a:defRPr/>
            </a:pPr>
            <a:r>
              <a:rPr lang="en-US" altLang="zh-CN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Computing requirements description</a:t>
            </a:r>
            <a:r>
              <a:rPr lang="en-US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: </a:t>
            </a:r>
            <a:endParaRPr lang="en-GB" sz="14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4E74CDD-358B-4C15-BD5B-3C5A9F3EB8B6}"/>
              </a:ext>
            </a:extLst>
          </p:cNvPr>
          <p:cNvSpPr txBox="1"/>
          <p:nvPr/>
        </p:nvSpPr>
        <p:spPr>
          <a:xfrm>
            <a:off x="5326746" y="1134310"/>
            <a:ext cx="283801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"type": "NVIDIA_A100", // GPU type (A100/H100/L4) </a:t>
            </a:r>
          </a:p>
          <a:p>
            <a:pPr algn="ctr"/>
            <a:r>
              <a:rPr lang="en-US" altLang="zh-CN" dirty="0"/>
              <a:t>“count”: 4 // number of GPU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BCFD3F0-479D-4DCC-9A45-9300FA718FA7}"/>
              </a:ext>
            </a:extLst>
          </p:cNvPr>
          <p:cNvSpPr/>
          <p:nvPr/>
        </p:nvSpPr>
        <p:spPr bwMode="auto">
          <a:xfrm>
            <a:off x="7316788" y="2693713"/>
            <a:ext cx="1746098" cy="76909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F743C41A-5D04-4A4A-843A-4CE94999E963}"/>
              </a:ext>
            </a:extLst>
          </p:cNvPr>
          <p:cNvCxnSpPr/>
          <p:nvPr/>
        </p:nvCxnSpPr>
        <p:spPr bwMode="auto">
          <a:xfrm>
            <a:off x="8015748" y="2323813"/>
            <a:ext cx="0" cy="3545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BEE83A0E-A441-4B85-965D-8631D3135CDC}"/>
              </a:ext>
            </a:extLst>
          </p:cNvPr>
          <p:cNvSpPr txBox="1"/>
          <p:nvPr/>
        </p:nvSpPr>
        <p:spPr>
          <a:xfrm>
            <a:off x="6688395" y="2352350"/>
            <a:ext cx="132735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dirty="0"/>
              <a:t>Virtualized resource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C25C2E3-953B-4491-A8CE-37F2250E95CA}"/>
              </a:ext>
            </a:extLst>
          </p:cNvPr>
          <p:cNvSpPr/>
          <p:nvPr/>
        </p:nvSpPr>
        <p:spPr>
          <a:xfrm>
            <a:off x="7732546" y="3223434"/>
            <a:ext cx="187910" cy="1879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715704B-8E17-4BB9-9FDE-8A3880097AC3}"/>
              </a:ext>
            </a:extLst>
          </p:cNvPr>
          <p:cNvSpPr/>
          <p:nvPr/>
        </p:nvSpPr>
        <p:spPr>
          <a:xfrm>
            <a:off x="8424296" y="2951569"/>
            <a:ext cx="187910" cy="1879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7838B14-0366-4F52-A83F-60A3491374BE}"/>
              </a:ext>
            </a:extLst>
          </p:cNvPr>
          <p:cNvSpPr/>
          <p:nvPr/>
        </p:nvSpPr>
        <p:spPr>
          <a:xfrm>
            <a:off x="7732546" y="2951569"/>
            <a:ext cx="187910" cy="1879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46A4B02-601C-4A96-B5B0-06A4024980BC}"/>
              </a:ext>
            </a:extLst>
          </p:cNvPr>
          <p:cNvSpPr/>
          <p:nvPr/>
        </p:nvSpPr>
        <p:spPr>
          <a:xfrm>
            <a:off x="8070801" y="2951569"/>
            <a:ext cx="187910" cy="1879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74B95D5-E2C5-4845-B153-23BF61668B8B}"/>
              </a:ext>
            </a:extLst>
          </p:cNvPr>
          <p:cNvSpPr/>
          <p:nvPr/>
        </p:nvSpPr>
        <p:spPr>
          <a:xfrm>
            <a:off x="8070801" y="3223434"/>
            <a:ext cx="187910" cy="1879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8F6F096-F501-456B-88F7-2718C11CD607}"/>
              </a:ext>
            </a:extLst>
          </p:cNvPr>
          <p:cNvSpPr/>
          <p:nvPr/>
        </p:nvSpPr>
        <p:spPr>
          <a:xfrm>
            <a:off x="8424296" y="3220662"/>
            <a:ext cx="187910" cy="1879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D452C56-9AEC-4F39-AD37-EF6065327249}"/>
              </a:ext>
            </a:extLst>
          </p:cNvPr>
          <p:cNvSpPr txBox="1"/>
          <p:nvPr/>
        </p:nvSpPr>
        <p:spPr>
          <a:xfrm>
            <a:off x="7626693" y="2733174"/>
            <a:ext cx="4062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VM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09E4B90-53F1-4C85-86F1-AB0CAB4D6A31}"/>
              </a:ext>
            </a:extLst>
          </p:cNvPr>
          <p:cNvSpPr txBox="1"/>
          <p:nvPr/>
        </p:nvSpPr>
        <p:spPr>
          <a:xfrm>
            <a:off x="7969045" y="2733174"/>
            <a:ext cx="4062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PoD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9776B66-90BF-4AC4-A13F-33E004A81A98}"/>
              </a:ext>
            </a:extLst>
          </p:cNvPr>
          <p:cNvSpPr txBox="1"/>
          <p:nvPr/>
        </p:nvSpPr>
        <p:spPr>
          <a:xfrm>
            <a:off x="8271951" y="2733174"/>
            <a:ext cx="4685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vGPU</a:t>
            </a:r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0957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22E79-39F6-73BA-045F-455C1EBE3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CF2A4-E0AD-D733-0D8A-4FDDA5CFAC10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Option 3: Model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B419EA8E-BBBE-4097-B764-CB2269958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8" r="31067"/>
          <a:stretch>
            <a:fillRect/>
          </a:stretch>
        </p:blipFill>
        <p:spPr bwMode="auto">
          <a:xfrm>
            <a:off x="5262025" y="1517557"/>
            <a:ext cx="548225" cy="95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云形 14">
            <a:extLst>
              <a:ext uri="{FF2B5EF4-FFF2-40B4-BE49-F238E27FC236}">
                <a16:creationId xmlns:a16="http://schemas.microsoft.com/office/drawing/2014/main" id="{0E815959-65C9-4397-A2C4-F373F2815322}"/>
              </a:ext>
            </a:extLst>
          </p:cNvPr>
          <p:cNvSpPr/>
          <p:nvPr/>
        </p:nvSpPr>
        <p:spPr bwMode="auto">
          <a:xfrm>
            <a:off x="7499973" y="1661825"/>
            <a:ext cx="1470025" cy="661988"/>
          </a:xfrm>
          <a:prstGeom prst="clou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211A57-66AB-4FDA-A208-3BC988CC6659}"/>
              </a:ext>
            </a:extLst>
          </p:cNvPr>
          <p:cNvSpPr txBox="1"/>
          <p:nvPr/>
        </p:nvSpPr>
        <p:spPr>
          <a:xfrm>
            <a:off x="7626485" y="1862014"/>
            <a:ext cx="1311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6G core network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118A8C1-7E9D-4893-8344-550480C7E834}"/>
              </a:ext>
            </a:extLst>
          </p:cNvPr>
          <p:cNvSpPr txBox="1"/>
          <p:nvPr/>
        </p:nvSpPr>
        <p:spPr>
          <a:xfrm>
            <a:off x="5143499" y="4250682"/>
            <a:ext cx="40005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0725" indent="-540385" hangingPunct="0">
              <a:spcAft>
                <a:spcPts val="900"/>
              </a:spcAft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	The above term does not imply any architectural assumption, e.g. whether 6G CN is a new or evolved CN (compared to 5G).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箭头: 右 19">
            <a:extLst>
              <a:ext uri="{FF2B5EF4-FFF2-40B4-BE49-F238E27FC236}">
                <a16:creationId xmlns:a16="http://schemas.microsoft.com/office/drawing/2014/main" id="{C0D07700-08A5-442E-AD72-4FBA364B3716}"/>
              </a:ext>
            </a:extLst>
          </p:cNvPr>
          <p:cNvSpPr/>
          <p:nvPr/>
        </p:nvSpPr>
        <p:spPr bwMode="auto">
          <a:xfrm>
            <a:off x="6157428" y="1752345"/>
            <a:ext cx="1204913" cy="21933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id="{0D1669C4-EE05-4B35-8C48-39153D27E232}"/>
              </a:ext>
            </a:extLst>
          </p:cNvPr>
          <p:cNvSpPr/>
          <p:nvPr/>
        </p:nvSpPr>
        <p:spPr bwMode="auto">
          <a:xfrm flipH="1" flipV="1">
            <a:off x="6111875" y="2077293"/>
            <a:ext cx="1204913" cy="21933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8BD397B-233A-4ABC-88A3-97FE7E8E1532}"/>
              </a:ext>
            </a:extLst>
          </p:cNvPr>
          <p:cNvSpPr txBox="1"/>
          <p:nvPr/>
        </p:nvSpPr>
        <p:spPr>
          <a:xfrm>
            <a:off x="497235" y="1309935"/>
            <a:ext cx="462261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300" b="0" i="0" dirty="0">
                <a:effectLst/>
                <a:latin typeface="ui-monospace"/>
              </a:rPr>
              <a:t>{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===== model id=====</a:t>
            </a:r>
            <a:r>
              <a:rPr lang="zh-CN" altLang="en-US" sz="1300" b="0" i="0" dirty="0">
                <a:effectLst/>
                <a:latin typeface="ui-monospace"/>
              </a:rPr>
              <a:t> </a:t>
            </a:r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"model"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</a:p>
          <a:p>
            <a:r>
              <a:rPr lang="en-US" altLang="zh-CN" sz="1300" b="0" i="0" dirty="0">
                <a:effectLst/>
                <a:latin typeface="ui-monospace"/>
              </a:rPr>
              <a:t>{ </a:t>
            </a:r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"name"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50A14F"/>
                </a:solidFill>
                <a:effectLst/>
                <a:latin typeface="ui-monospace"/>
              </a:rPr>
              <a:t>"stable_diffusion_3"</a:t>
            </a:r>
            <a:r>
              <a:rPr lang="en-US" altLang="zh-CN" sz="1300" b="0" i="0" dirty="0">
                <a:effectLst/>
                <a:latin typeface="ui-monospace"/>
              </a:rPr>
              <a:t>,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model ID)</a:t>
            </a:r>
            <a:r>
              <a:rPr lang="en-US" altLang="zh-CN" sz="1300" b="0" i="0" dirty="0">
                <a:effectLst/>
                <a:latin typeface="ui-monospace"/>
              </a:rPr>
              <a:t> </a:t>
            </a: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"version"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50A14F"/>
                </a:solidFill>
                <a:effectLst/>
                <a:latin typeface="ui-monospace"/>
              </a:rPr>
              <a:t>"xl_1.0"</a:t>
            </a:r>
            <a:r>
              <a:rPr lang="en-US" altLang="zh-CN" sz="1300" b="0" i="0" dirty="0">
                <a:effectLst/>
                <a:latin typeface="ui-monospace"/>
              </a:rPr>
              <a:t>,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version</a:t>
            </a: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"type"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1300" b="0" i="0" dirty="0" err="1">
                <a:solidFill>
                  <a:srgbClr val="50A14F"/>
                </a:solidFill>
                <a:effectLst/>
                <a:latin typeface="ui-monospace"/>
              </a:rPr>
              <a:t>image_generation</a:t>
            </a:r>
            <a:r>
              <a:rPr lang="en-US" altLang="zh-CN" sz="13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1300" b="0" i="0" dirty="0">
                <a:effectLst/>
                <a:latin typeface="ui-monospace"/>
              </a:rPr>
              <a:t>,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model type: </a:t>
            </a:r>
            <a:r>
              <a:rPr lang="en-US" altLang="zh-CN" sz="1300" b="0" i="1" dirty="0" err="1">
                <a:solidFill>
                  <a:srgbClr val="A0A1A7"/>
                </a:solidFill>
                <a:effectLst/>
                <a:latin typeface="ui-monospace"/>
              </a:rPr>
              <a:t>image_generation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 | </a:t>
            </a:r>
            <a:r>
              <a:rPr lang="en-US" altLang="zh-CN" sz="1300" b="0" i="1" dirty="0" err="1">
                <a:solidFill>
                  <a:srgbClr val="A0A1A7"/>
                </a:solidFill>
                <a:effectLst/>
                <a:latin typeface="ui-monospace"/>
              </a:rPr>
              <a:t>llm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 | nerf | </a:t>
            </a:r>
            <a:r>
              <a:rPr lang="en-US" altLang="zh-CN" sz="1300" b="0" i="1" dirty="0" err="1">
                <a:solidFill>
                  <a:srgbClr val="A0A1A7"/>
                </a:solidFill>
                <a:effectLst/>
                <a:latin typeface="ui-monospace"/>
              </a:rPr>
              <a:t>physics_sim</a:t>
            </a:r>
            <a:r>
              <a:rPr lang="en-US" altLang="zh-CN" sz="1300" b="0" i="0" dirty="0">
                <a:effectLst/>
                <a:latin typeface="ui-monospace"/>
              </a:rPr>
              <a:t> </a:t>
            </a: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300" b="0" i="0" dirty="0" err="1">
                <a:solidFill>
                  <a:srgbClr val="986801"/>
                </a:solidFill>
                <a:effectLst/>
                <a:latin typeface="ui-monospace"/>
              </a:rPr>
              <a:t>custom_model_uri</a:t>
            </a:r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50A14F"/>
                </a:solidFill>
                <a:effectLst/>
                <a:latin typeface="ui-monospace"/>
              </a:rPr>
              <a:t>"s3://my-models/v1.pt"</a:t>
            </a:r>
            <a:r>
              <a:rPr lang="en-US" altLang="zh-CN" sz="1300" b="0" i="0" dirty="0">
                <a:effectLst/>
                <a:latin typeface="ui-monospace"/>
              </a:rPr>
              <a:t>,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address</a:t>
            </a:r>
            <a:r>
              <a:rPr lang="zh-CN" altLang="en-US" sz="1300" b="0" i="0" dirty="0">
                <a:effectLst/>
                <a:latin typeface="ui-monospace"/>
              </a:rPr>
              <a:t> </a:t>
            </a:r>
            <a:r>
              <a:rPr lang="en-US" altLang="zh-CN" sz="1300" b="0" i="0" dirty="0">
                <a:effectLst/>
                <a:latin typeface="ui-monospace"/>
              </a:rPr>
              <a:t>}, </a:t>
            </a:r>
          </a:p>
          <a:p>
            <a:endParaRPr lang="en-US" altLang="zh-CN" sz="1300" b="0" i="0" dirty="0">
              <a:effectLst/>
              <a:latin typeface="ui-monospace"/>
            </a:endParaRPr>
          </a:p>
          <a:p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===== input parameters=====</a:t>
            </a:r>
            <a:r>
              <a:rPr lang="zh-CN" altLang="en-US" sz="1300" b="0" i="0" dirty="0">
                <a:effectLst/>
                <a:latin typeface="ui-monospace"/>
              </a:rPr>
              <a:t> </a:t>
            </a:r>
            <a:endParaRPr lang="en-US" altLang="zh-CN" sz="1300" b="0" i="0" dirty="0">
              <a:effectLst/>
              <a:latin typeface="ui-monospace"/>
            </a:endParaRP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"inputs"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</a:p>
          <a:p>
            <a:r>
              <a:rPr lang="en-US" altLang="zh-CN" sz="1300" b="0" i="0" dirty="0">
                <a:effectLst/>
                <a:latin typeface="ui-monospace"/>
              </a:rPr>
              <a:t>{ </a:t>
            </a:r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"prompt"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50A14F"/>
                </a:solidFill>
                <a:effectLst/>
                <a:latin typeface="ui-monospace"/>
              </a:rPr>
              <a:t>"cyberpunk city with holograms, 8K"</a:t>
            </a:r>
            <a:r>
              <a:rPr lang="en-US" altLang="zh-CN" sz="1300" b="0" i="0" dirty="0">
                <a:effectLst/>
                <a:latin typeface="ui-monospace"/>
              </a:rPr>
              <a:t>,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Text Input (Generative Model) </a:t>
            </a: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300" b="0" i="0" dirty="0" err="1">
                <a:solidFill>
                  <a:srgbClr val="986801"/>
                </a:solidFill>
                <a:effectLst/>
                <a:latin typeface="ui-monospace"/>
              </a:rPr>
              <a:t>image_data</a:t>
            </a:r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50A14F"/>
                </a:solidFill>
                <a:effectLst/>
                <a:latin typeface="ui-monospace"/>
              </a:rPr>
              <a:t>"base64_encoded_string"</a:t>
            </a:r>
            <a:r>
              <a:rPr lang="en-US" altLang="zh-CN" sz="1300" b="0" i="0" dirty="0">
                <a:effectLst/>
                <a:latin typeface="ui-monospace"/>
              </a:rPr>
              <a:t>,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Image input (image-to-image / segmentation) </a:t>
            </a: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"params"</a:t>
            </a:r>
            <a:r>
              <a:rPr lang="en-US" altLang="zh-CN" sz="1300" b="0" i="0" dirty="0">
                <a:effectLst/>
                <a:latin typeface="ui-monospace"/>
              </a:rPr>
              <a:t>: {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parameters</a:t>
            </a: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"steps"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30</a:t>
            </a:r>
            <a:r>
              <a:rPr lang="en-US" altLang="zh-CN" sz="1300" b="0" i="0" dirty="0">
                <a:effectLst/>
                <a:latin typeface="ui-monospace"/>
              </a:rPr>
              <a:t>,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Number of iterations</a:t>
            </a:r>
            <a:r>
              <a:rPr lang="zh-CN" altLang="en-US" sz="1300" b="0" i="0" dirty="0">
                <a:effectLst/>
                <a:latin typeface="ui-monospace"/>
              </a:rPr>
              <a:t> </a:t>
            </a:r>
            <a:endParaRPr lang="en-US" altLang="zh-CN" sz="1300" b="0" i="0" dirty="0">
              <a:effectLst/>
              <a:latin typeface="ui-monospace"/>
            </a:endParaRP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"sampler"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1300" b="0" i="0" dirty="0" err="1">
                <a:solidFill>
                  <a:srgbClr val="50A14F"/>
                </a:solidFill>
                <a:effectLst/>
                <a:latin typeface="ui-monospace"/>
              </a:rPr>
              <a:t>euler_a</a:t>
            </a:r>
            <a:r>
              <a:rPr lang="en-US" altLang="zh-CN" sz="13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1300" b="0" i="0" dirty="0">
                <a:effectLst/>
                <a:latin typeface="ui-monospace"/>
              </a:rPr>
              <a:t>,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sampler</a:t>
            </a:r>
            <a:endParaRPr lang="en-US" altLang="zh-CN" sz="1300" b="0" i="0" dirty="0">
              <a:effectLst/>
              <a:latin typeface="ui-monospace"/>
            </a:endParaRP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"height"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1024</a:t>
            </a:r>
            <a:r>
              <a:rPr lang="en-US" altLang="zh-CN" sz="1300" b="0" i="0" dirty="0">
                <a:effectLst/>
                <a:latin typeface="ui-monospace"/>
              </a:rPr>
              <a:t>,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output height</a:t>
            </a:r>
            <a:endParaRPr lang="en-US" altLang="zh-CN" sz="1300" b="0" i="0" dirty="0">
              <a:effectLst/>
              <a:latin typeface="ui-monospace"/>
            </a:endParaRPr>
          </a:p>
          <a:p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"width"</a:t>
            </a:r>
            <a:r>
              <a:rPr lang="en-US" altLang="zh-CN" sz="1300" b="0" i="0" dirty="0">
                <a:effectLst/>
                <a:latin typeface="ui-monospace"/>
              </a:rPr>
              <a:t>: </a:t>
            </a:r>
            <a:r>
              <a:rPr lang="en-US" altLang="zh-CN" sz="1300" b="0" i="0" dirty="0">
                <a:solidFill>
                  <a:srgbClr val="986801"/>
                </a:solidFill>
                <a:effectLst/>
                <a:latin typeface="ui-monospace"/>
              </a:rPr>
              <a:t>1024</a:t>
            </a:r>
            <a:r>
              <a:rPr lang="en-US" altLang="zh-CN" sz="1300" b="0" i="0" dirty="0">
                <a:effectLst/>
                <a:latin typeface="ui-monospace"/>
              </a:rPr>
              <a:t> </a:t>
            </a:r>
            <a:r>
              <a:rPr lang="en-US" altLang="zh-CN" sz="1300" b="0" i="1" dirty="0">
                <a:solidFill>
                  <a:srgbClr val="A0A1A7"/>
                </a:solidFill>
                <a:effectLst/>
                <a:latin typeface="ui-monospace"/>
              </a:rPr>
              <a:t>// Output width</a:t>
            </a:r>
            <a:r>
              <a:rPr lang="en-US" altLang="zh-CN" sz="1300" b="0" i="0" dirty="0">
                <a:effectLst/>
                <a:latin typeface="ui-monospace"/>
              </a:rPr>
              <a:t>} },</a:t>
            </a:r>
            <a:endParaRPr lang="zh-CN" altLang="en-US" sz="1300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B3DC28BC-3A5C-4840-9E08-023FC4513B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235" y="819711"/>
            <a:ext cx="4024057" cy="488857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/>
          </a:bodyPr>
          <a:lstStyle/>
          <a:p>
            <a:pPr algn="just">
              <a:defRPr/>
            </a:pPr>
            <a:r>
              <a:rPr lang="en-US" altLang="zh-CN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Computing requirements description</a:t>
            </a:r>
            <a:r>
              <a:rPr lang="en-US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: </a:t>
            </a:r>
            <a:endParaRPr lang="en-GB" sz="14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97365C-F27B-46B0-8995-29CC04401047}"/>
              </a:ext>
            </a:extLst>
          </p:cNvPr>
          <p:cNvSpPr txBox="1"/>
          <p:nvPr/>
        </p:nvSpPr>
        <p:spPr>
          <a:xfrm>
            <a:off x="5465372" y="746742"/>
            <a:ext cx="283801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{ "name": "stable_diffusion_3", // model ID) </a:t>
            </a:r>
          </a:p>
          <a:p>
            <a:pPr algn="ctr"/>
            <a:r>
              <a:rPr lang="en-US" altLang="zh-CN" dirty="0"/>
              <a:t>"version": "xl_1.0", // version</a:t>
            </a:r>
          </a:p>
          <a:p>
            <a:pPr algn="ctr"/>
            <a:r>
              <a:rPr lang="en-US" altLang="zh-CN" dirty="0"/>
              <a:t>"type": "</a:t>
            </a:r>
            <a:r>
              <a:rPr lang="en-US" altLang="zh-CN" dirty="0" err="1"/>
              <a:t>image_generation</a:t>
            </a:r>
            <a:r>
              <a:rPr lang="en-US" altLang="zh-CN" dirty="0"/>
              <a:t>", // model type: </a:t>
            </a:r>
            <a:r>
              <a:rPr lang="en-US" altLang="zh-CN" dirty="0" err="1"/>
              <a:t>image_generation</a:t>
            </a:r>
            <a:r>
              <a:rPr lang="en-US" altLang="zh-CN" dirty="0"/>
              <a:t> | </a:t>
            </a:r>
            <a:r>
              <a:rPr lang="en-US" altLang="zh-CN" dirty="0" err="1"/>
              <a:t>llm</a:t>
            </a:r>
            <a:r>
              <a:rPr lang="en-US" altLang="zh-CN" dirty="0"/>
              <a:t> | nerf | </a:t>
            </a:r>
            <a:r>
              <a:rPr lang="en-US" altLang="zh-CN" dirty="0" err="1"/>
              <a:t>physics_sim</a:t>
            </a:r>
            <a:r>
              <a:rPr lang="en-US" altLang="zh-CN" dirty="0"/>
              <a:t> </a:t>
            </a:r>
          </a:p>
          <a:p>
            <a:pPr algn="ctr"/>
            <a:r>
              <a:rPr lang="en-US" altLang="zh-CN" dirty="0"/>
              <a:t>"</a:t>
            </a:r>
            <a:r>
              <a:rPr lang="en-US" altLang="zh-CN" dirty="0" err="1"/>
              <a:t>custom_model_uri</a:t>
            </a:r>
            <a:r>
              <a:rPr lang="en-US" altLang="zh-CN" dirty="0"/>
              <a:t>": "s3://my-models/v1.pt", // address }, </a:t>
            </a:r>
          </a:p>
          <a:p>
            <a:pPr algn="ctr"/>
            <a:endParaRPr lang="en-US" altLang="zh-CN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A663735-4121-4C55-A3CE-AE6B16146C6E}"/>
              </a:ext>
            </a:extLst>
          </p:cNvPr>
          <p:cNvSpPr/>
          <p:nvPr/>
        </p:nvSpPr>
        <p:spPr bwMode="auto">
          <a:xfrm>
            <a:off x="7316788" y="2693713"/>
            <a:ext cx="1746098" cy="92470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2A8D2BB-E5BB-4FA1-A6A4-BFF3FF1C98EA}"/>
              </a:ext>
            </a:extLst>
          </p:cNvPr>
          <p:cNvCxnSpPr/>
          <p:nvPr/>
        </p:nvCxnSpPr>
        <p:spPr bwMode="auto">
          <a:xfrm>
            <a:off x="8015748" y="2323813"/>
            <a:ext cx="0" cy="3545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D781B5AD-FBD6-48F4-824F-5D2BADEB9538}"/>
              </a:ext>
            </a:extLst>
          </p:cNvPr>
          <p:cNvSpPr txBox="1"/>
          <p:nvPr/>
        </p:nvSpPr>
        <p:spPr>
          <a:xfrm>
            <a:off x="6810835" y="2352350"/>
            <a:ext cx="120491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dirty="0"/>
              <a:t>Related services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E785295-B6AA-4F73-8AF5-18E1A78C8A86}"/>
              </a:ext>
            </a:extLst>
          </p:cNvPr>
          <p:cNvSpPr/>
          <p:nvPr/>
        </p:nvSpPr>
        <p:spPr>
          <a:xfrm>
            <a:off x="7531317" y="3296776"/>
            <a:ext cx="187910" cy="1879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25CDBC95-39A0-42D8-AB33-4713118DDDCF}"/>
              </a:ext>
            </a:extLst>
          </p:cNvPr>
          <p:cNvSpPr/>
          <p:nvPr/>
        </p:nvSpPr>
        <p:spPr>
          <a:xfrm>
            <a:off x="7532231" y="2738974"/>
            <a:ext cx="187910" cy="1879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C106099-435E-458E-A0A3-8C539E8998C7}"/>
              </a:ext>
            </a:extLst>
          </p:cNvPr>
          <p:cNvSpPr/>
          <p:nvPr/>
        </p:nvSpPr>
        <p:spPr>
          <a:xfrm>
            <a:off x="7531317" y="3017875"/>
            <a:ext cx="187910" cy="1879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A7EC1B9-4F39-426A-98A8-2AD16C6A84CC}"/>
              </a:ext>
            </a:extLst>
          </p:cNvPr>
          <p:cNvSpPr txBox="1"/>
          <p:nvPr/>
        </p:nvSpPr>
        <p:spPr>
          <a:xfrm>
            <a:off x="7735609" y="2735352"/>
            <a:ext cx="11355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​GPT-5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2D9BF69-27C3-416B-94ED-024531390F67}"/>
              </a:ext>
            </a:extLst>
          </p:cNvPr>
          <p:cNvSpPr txBox="1"/>
          <p:nvPr/>
        </p:nvSpPr>
        <p:spPr>
          <a:xfrm>
            <a:off x="7735609" y="3015390"/>
            <a:ext cx="13272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Stable Diffusion 3.5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A4A1B74-EA5A-4632-8B88-306A69296B68}"/>
              </a:ext>
            </a:extLst>
          </p:cNvPr>
          <p:cNvSpPr txBox="1"/>
          <p:nvPr/>
        </p:nvSpPr>
        <p:spPr>
          <a:xfrm>
            <a:off x="7721304" y="3283009"/>
            <a:ext cx="13272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Multi-View Rendering, MVR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284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22E79-39F6-73BA-045F-455C1EBE3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CF2A4-E0AD-D733-0D8A-4FDDA5CFAC10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Option 4: Service oriented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B419EA8E-BBBE-4097-B764-CB2269958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8" r="31067"/>
          <a:stretch>
            <a:fillRect/>
          </a:stretch>
        </p:blipFill>
        <p:spPr bwMode="auto">
          <a:xfrm>
            <a:off x="5262025" y="1517557"/>
            <a:ext cx="548225" cy="95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云形 14">
            <a:extLst>
              <a:ext uri="{FF2B5EF4-FFF2-40B4-BE49-F238E27FC236}">
                <a16:creationId xmlns:a16="http://schemas.microsoft.com/office/drawing/2014/main" id="{0E815959-65C9-4397-A2C4-F373F2815322}"/>
              </a:ext>
            </a:extLst>
          </p:cNvPr>
          <p:cNvSpPr/>
          <p:nvPr/>
        </p:nvSpPr>
        <p:spPr bwMode="auto">
          <a:xfrm>
            <a:off x="7499973" y="1661825"/>
            <a:ext cx="1470025" cy="661988"/>
          </a:xfrm>
          <a:prstGeom prst="cloud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211A57-66AB-4FDA-A208-3BC988CC6659}"/>
              </a:ext>
            </a:extLst>
          </p:cNvPr>
          <p:cNvSpPr txBox="1"/>
          <p:nvPr/>
        </p:nvSpPr>
        <p:spPr>
          <a:xfrm>
            <a:off x="7626485" y="1862014"/>
            <a:ext cx="1311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6G core network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118A8C1-7E9D-4893-8344-550480C7E834}"/>
              </a:ext>
            </a:extLst>
          </p:cNvPr>
          <p:cNvSpPr txBox="1"/>
          <p:nvPr/>
        </p:nvSpPr>
        <p:spPr>
          <a:xfrm>
            <a:off x="5143499" y="4250682"/>
            <a:ext cx="40005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0725" indent="-540385" hangingPunct="0">
              <a:spcAft>
                <a:spcPts val="900"/>
              </a:spcAft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	The above term does not imply any architectural assumption, e.g. whether 6G CN is a new or evolved CN (compared to 5G).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箭头: 右 19">
            <a:extLst>
              <a:ext uri="{FF2B5EF4-FFF2-40B4-BE49-F238E27FC236}">
                <a16:creationId xmlns:a16="http://schemas.microsoft.com/office/drawing/2014/main" id="{C0D07700-08A5-442E-AD72-4FBA364B3716}"/>
              </a:ext>
            </a:extLst>
          </p:cNvPr>
          <p:cNvSpPr/>
          <p:nvPr/>
        </p:nvSpPr>
        <p:spPr bwMode="auto">
          <a:xfrm>
            <a:off x="6157428" y="1752345"/>
            <a:ext cx="1204913" cy="21933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箭头: 右 20">
            <a:extLst>
              <a:ext uri="{FF2B5EF4-FFF2-40B4-BE49-F238E27FC236}">
                <a16:creationId xmlns:a16="http://schemas.microsoft.com/office/drawing/2014/main" id="{0D1669C4-EE05-4B35-8C48-39153D27E232}"/>
              </a:ext>
            </a:extLst>
          </p:cNvPr>
          <p:cNvSpPr/>
          <p:nvPr/>
        </p:nvSpPr>
        <p:spPr bwMode="auto">
          <a:xfrm flipH="1" flipV="1">
            <a:off x="6111875" y="2077293"/>
            <a:ext cx="1204913" cy="21933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8BD397B-233A-4ABC-88A3-97FE7E8E1532}"/>
              </a:ext>
            </a:extLst>
          </p:cNvPr>
          <p:cNvSpPr txBox="1"/>
          <p:nvPr/>
        </p:nvSpPr>
        <p:spPr>
          <a:xfrm>
            <a:off x="489673" y="1245675"/>
            <a:ext cx="4622615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0" i="0" dirty="0">
                <a:effectLst/>
                <a:latin typeface="ui-monospace"/>
              </a:rPr>
              <a:t>{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===== basic task configuration=====</a:t>
            </a:r>
            <a:r>
              <a:rPr lang="zh-CN" altLang="en-US" sz="1400" b="0" i="0" dirty="0">
                <a:effectLst/>
                <a:latin typeface="ui-monospace"/>
              </a:rPr>
              <a:t> </a:t>
            </a:r>
            <a:endParaRPr lang="en-US" altLang="zh-CN" sz="1400" b="0" i="0" dirty="0">
              <a:effectLst/>
              <a:latin typeface="ui-monospace"/>
            </a:endParaRP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 err="1">
                <a:solidFill>
                  <a:srgbClr val="986801"/>
                </a:solidFill>
                <a:effectLst/>
                <a:latin typeface="ui-monospace"/>
              </a:rPr>
              <a:t>task_id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  <a:r>
              <a:rPr lang="en-US" altLang="zh-CN" sz="1400" b="0" i="0" dirty="0">
                <a:solidFill>
                  <a:srgbClr val="50A14F"/>
                </a:solidFill>
                <a:effectLst/>
                <a:latin typeface="ui-monospace"/>
              </a:rPr>
              <a:t>"xr_render_20250812001"</a:t>
            </a:r>
            <a:r>
              <a:rPr lang="en-US" altLang="zh-CN" sz="1400" b="0" i="0" dirty="0">
                <a:effectLst/>
                <a:latin typeface="ui-monospace"/>
              </a:rPr>
              <a:t>, </a:t>
            </a: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 err="1">
                <a:solidFill>
                  <a:srgbClr val="986801"/>
                </a:solidFill>
                <a:effectLst/>
                <a:latin typeface="ui-monospace"/>
              </a:rPr>
              <a:t>task_priority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  <a:r>
              <a:rPr lang="en-US" altLang="zh-CN" sz="1400" b="0" i="0" dirty="0">
                <a:solidFill>
                  <a:srgbClr val="50A14F"/>
                </a:solidFill>
                <a:effectLst/>
                <a:latin typeface="ui-monospace"/>
              </a:rPr>
              <a:t>"normal"</a:t>
            </a:r>
            <a:r>
              <a:rPr lang="en-US" altLang="zh-CN" sz="1400" b="0" i="0" dirty="0">
                <a:effectLst/>
                <a:latin typeface="ui-monospace"/>
              </a:rPr>
              <a:t>,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low | normal | high | </a:t>
            </a:r>
            <a:r>
              <a:rPr lang="en-US" altLang="zh-CN" sz="1400" b="0" i="1" dirty="0" err="1">
                <a:solidFill>
                  <a:srgbClr val="A0A1A7"/>
                </a:solidFill>
                <a:effectLst/>
                <a:latin typeface="ui-monospace"/>
              </a:rPr>
              <a:t>realtime</a:t>
            </a:r>
            <a:r>
              <a:rPr lang="en-US" altLang="zh-CN" sz="1400" b="0" i="0" dirty="0">
                <a:effectLst/>
                <a:latin typeface="ui-monospace"/>
              </a:rPr>
              <a:t> </a:t>
            </a:r>
          </a:p>
          <a:p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===== case description=====</a:t>
            </a:r>
            <a:r>
              <a:rPr lang="zh-CN" altLang="en-US" sz="1400" b="0" i="0" dirty="0">
                <a:effectLst/>
                <a:latin typeface="ui-monospace"/>
              </a:rPr>
              <a:t> </a:t>
            </a:r>
            <a:endParaRPr lang="en-US" altLang="zh-CN" sz="1400" b="0" i="0" dirty="0">
              <a:effectLst/>
              <a:latin typeface="ui-monospace"/>
            </a:endParaRP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"scene"</a:t>
            </a:r>
            <a:r>
              <a:rPr lang="en-US" altLang="zh-CN" sz="1400" b="0" i="0" dirty="0">
                <a:effectLst/>
                <a:latin typeface="ui-monospace"/>
              </a:rPr>
              <a:t>: { </a:t>
            </a: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"type"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  <a:r>
              <a:rPr lang="en-US" altLang="zh-CN" sz="1400" b="0" i="0" dirty="0">
                <a:solidFill>
                  <a:srgbClr val="50A14F"/>
                </a:solidFill>
                <a:effectLst/>
                <a:latin typeface="ui-monospace"/>
              </a:rPr>
              <a:t>"6dof_vr"</a:t>
            </a:r>
            <a:r>
              <a:rPr lang="en-US" altLang="zh-CN" sz="1400" b="0" i="0" dirty="0">
                <a:effectLst/>
                <a:latin typeface="ui-monospace"/>
              </a:rPr>
              <a:t>,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360_panorama | 6dof_vr | </a:t>
            </a:r>
            <a:r>
              <a:rPr lang="en-US" altLang="zh-CN" sz="1400" b="0" i="1" dirty="0" err="1">
                <a:solidFill>
                  <a:srgbClr val="A0A1A7"/>
                </a:solidFill>
                <a:effectLst/>
                <a:latin typeface="ui-monospace"/>
              </a:rPr>
              <a:t>ar_fusion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 | </a:t>
            </a:r>
            <a:r>
              <a:rPr lang="en-US" altLang="zh-CN" sz="1400" b="0" i="1" dirty="0" err="1">
                <a:solidFill>
                  <a:srgbClr val="A0A1A7"/>
                </a:solidFill>
                <a:effectLst/>
                <a:latin typeface="ui-monospace"/>
              </a:rPr>
              <a:t>nerf_volume</a:t>
            </a:r>
            <a:r>
              <a:rPr lang="en-US" altLang="zh-CN" sz="1400" b="0" i="0" dirty="0">
                <a:effectLst/>
                <a:latin typeface="ui-monospace"/>
              </a:rPr>
              <a:t> </a:t>
            </a: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"resolution"</a:t>
            </a:r>
            <a:r>
              <a:rPr lang="en-US" altLang="zh-CN" sz="1400" b="0" i="0" dirty="0">
                <a:effectLst/>
                <a:latin typeface="ui-monospace"/>
              </a:rPr>
              <a:t>: [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7680</a:t>
            </a:r>
            <a:r>
              <a:rPr lang="en-US" altLang="zh-CN" sz="1400" b="0" i="0" dirty="0">
                <a:effectLst/>
                <a:latin typeface="ui-monospace"/>
              </a:rPr>
              <a:t>, 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4320</a:t>
            </a:r>
            <a:r>
              <a:rPr lang="en-US" altLang="zh-CN" sz="1400" b="0" i="0" dirty="0">
                <a:effectLst/>
                <a:latin typeface="ui-monospace"/>
              </a:rPr>
              <a:t>],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[Width, Height] in pixels</a:t>
            </a:r>
            <a:endParaRPr lang="en-US" altLang="zh-CN" sz="1400" b="0" i="0" dirty="0">
              <a:effectLst/>
              <a:latin typeface="ui-monospace"/>
            </a:endParaRP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 err="1">
                <a:solidFill>
                  <a:srgbClr val="986801"/>
                </a:solidFill>
                <a:effectLst/>
                <a:latin typeface="ui-monospace"/>
              </a:rPr>
              <a:t>target_fps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90</a:t>
            </a:r>
            <a:r>
              <a:rPr lang="en-US" altLang="zh-CN" sz="1400" b="0" i="0" dirty="0">
                <a:effectLst/>
                <a:latin typeface="ui-monospace"/>
              </a:rPr>
              <a:t>,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Target frame rate</a:t>
            </a:r>
            <a:r>
              <a:rPr lang="zh-CN" altLang="en-US" sz="1400" b="0" i="0" dirty="0">
                <a:effectLst/>
                <a:latin typeface="ui-monospace"/>
              </a:rPr>
              <a:t> </a:t>
            </a:r>
            <a:endParaRPr lang="en-US" altLang="zh-CN" sz="1400" b="0" i="0" dirty="0">
              <a:effectLst/>
              <a:latin typeface="ui-monospace"/>
            </a:endParaRP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“</a:t>
            </a:r>
            <a:r>
              <a:rPr lang="en-US" altLang="zh-CN" sz="1400" b="0" i="0" dirty="0" err="1">
                <a:solidFill>
                  <a:srgbClr val="986801"/>
                </a:solidFill>
                <a:effectLst/>
                <a:latin typeface="ui-monospace"/>
              </a:rPr>
              <a:t>hdr_enabled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”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  <a:r>
              <a:rPr lang="en-US" altLang="zh-CN" sz="1400" b="0" i="0" dirty="0">
                <a:solidFill>
                  <a:srgbClr val="A626A4"/>
                </a:solidFill>
                <a:effectLst/>
                <a:latin typeface="inherit"/>
              </a:rPr>
              <a:t>true</a:t>
            </a:r>
            <a:r>
              <a:rPr lang="en-US" altLang="zh-CN" sz="1400" b="0" i="0" dirty="0">
                <a:effectLst/>
                <a:latin typeface="ui-monospace"/>
              </a:rPr>
              <a:t>,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HDR</a:t>
            </a:r>
            <a:r>
              <a:rPr lang="zh-CN" altLang="en-US" sz="1400" b="0" i="1" dirty="0">
                <a:solidFill>
                  <a:srgbClr val="A0A1A7"/>
                </a:solidFill>
                <a:effectLst/>
                <a:latin typeface="ui-monospace"/>
              </a:rPr>
              <a:t>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support</a:t>
            </a:r>
            <a:endParaRPr lang="en-US" altLang="zh-CN" sz="1400" b="0" i="0" dirty="0">
              <a:effectLst/>
              <a:latin typeface="ui-monospace"/>
            </a:endParaRP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 err="1">
                <a:solidFill>
                  <a:srgbClr val="986801"/>
                </a:solidFill>
                <a:effectLst/>
                <a:latin typeface="ui-monospace"/>
              </a:rPr>
              <a:t>latency_tolerance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20</a:t>
            </a:r>
            <a:r>
              <a:rPr lang="en-US" altLang="zh-CN" sz="1400" b="0" i="0" dirty="0">
                <a:effectLst/>
                <a:latin typeface="ui-monospace"/>
              </a:rPr>
              <a:t>,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maximum latency</a:t>
            </a:r>
            <a:endParaRPr lang="en-US" altLang="zh-CN" sz="1400" b="0" i="0" dirty="0">
              <a:effectLst/>
              <a:latin typeface="ui-monospace"/>
            </a:endParaRPr>
          </a:p>
          <a:p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--- </a:t>
            </a:r>
            <a:r>
              <a:rPr lang="en-US" altLang="zh-CN" sz="1400" b="0" i="1" dirty="0" err="1">
                <a:solidFill>
                  <a:srgbClr val="A0A1A7"/>
                </a:solidFill>
                <a:effectLst/>
                <a:latin typeface="ui-monospace"/>
              </a:rPr>
              <a:t>NeRF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 Specialized for point cloud case ---</a:t>
            </a:r>
            <a:r>
              <a:rPr lang="zh-CN" altLang="en-US" sz="1400" b="0" i="0" dirty="0">
                <a:effectLst/>
                <a:latin typeface="ui-monospace"/>
              </a:rPr>
              <a:t> </a:t>
            </a:r>
            <a:endParaRPr lang="en-US" altLang="zh-CN" sz="1400" b="0" i="0" dirty="0">
              <a:effectLst/>
              <a:latin typeface="ui-monospace"/>
            </a:endParaRP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 err="1">
                <a:solidFill>
                  <a:srgbClr val="986801"/>
                </a:solidFill>
                <a:effectLst/>
                <a:latin typeface="ui-monospace"/>
              </a:rPr>
              <a:t>nerf_config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</a:p>
          <a:p>
            <a:r>
              <a:rPr lang="en-US" altLang="zh-CN" sz="1400" b="0" i="0" dirty="0">
                <a:effectLst/>
                <a:latin typeface="ui-monospace"/>
              </a:rPr>
              <a:t>{ 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 err="1">
                <a:solidFill>
                  <a:srgbClr val="986801"/>
                </a:solidFill>
                <a:effectLst/>
                <a:latin typeface="ui-monospace"/>
              </a:rPr>
              <a:t>voxel_size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0.01</a:t>
            </a:r>
            <a:r>
              <a:rPr lang="en-US" altLang="zh-CN" sz="1400" b="0" i="0" dirty="0">
                <a:effectLst/>
                <a:latin typeface="ui-monospace"/>
              </a:rPr>
              <a:t>,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voxel size</a:t>
            </a:r>
            <a:endParaRPr lang="en-US" altLang="zh-CN" sz="1400" b="0" i="0" dirty="0">
              <a:effectLst/>
              <a:latin typeface="ui-monospace"/>
            </a:endParaRP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 err="1">
                <a:solidFill>
                  <a:srgbClr val="986801"/>
                </a:solidFill>
                <a:effectLst/>
                <a:latin typeface="ui-monospace"/>
              </a:rPr>
              <a:t>ray_samples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1024</a:t>
            </a:r>
            <a:r>
              <a:rPr lang="en-US" altLang="zh-CN" sz="1400" b="0" i="0" dirty="0">
                <a:effectLst/>
                <a:latin typeface="ui-monospace"/>
              </a:rPr>
              <a:t>,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number of samples per ray</a:t>
            </a:r>
            <a:endParaRPr lang="en-US" altLang="zh-CN" sz="1400" b="0" i="0" dirty="0">
              <a:effectLst/>
              <a:latin typeface="ui-monospace"/>
            </a:endParaRPr>
          </a:p>
          <a:p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 err="1">
                <a:solidFill>
                  <a:srgbClr val="986801"/>
                </a:solidFill>
                <a:effectLst/>
                <a:latin typeface="ui-monospace"/>
              </a:rPr>
              <a:t>encode_type</a:t>
            </a:r>
            <a:r>
              <a:rPr lang="en-US" altLang="zh-CN" sz="1400" b="0" i="0" dirty="0">
                <a:solidFill>
                  <a:srgbClr val="986801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>
                <a:effectLst/>
                <a:latin typeface="ui-monospace"/>
              </a:rPr>
              <a:t>: </a:t>
            </a:r>
            <a:r>
              <a:rPr lang="en-US" altLang="zh-CN" sz="14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 err="1">
                <a:solidFill>
                  <a:srgbClr val="50A14F"/>
                </a:solidFill>
                <a:effectLst/>
                <a:latin typeface="ui-monospace"/>
              </a:rPr>
              <a:t>hashgrid</a:t>
            </a:r>
            <a:r>
              <a:rPr lang="en-US" altLang="zh-CN" sz="1400" b="0" i="0" dirty="0">
                <a:solidFill>
                  <a:srgbClr val="50A14F"/>
                </a:solidFill>
                <a:effectLst/>
                <a:latin typeface="ui-monospace"/>
              </a:rPr>
              <a:t>"</a:t>
            </a:r>
            <a:r>
              <a:rPr lang="en-US" altLang="zh-CN" sz="1400" b="0" i="0" dirty="0">
                <a:effectLst/>
                <a:latin typeface="ui-monospace"/>
              </a:rPr>
              <a:t> 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// coding scheme: </a:t>
            </a:r>
            <a:r>
              <a:rPr lang="en-US" altLang="zh-CN" sz="1400" b="0" i="1" dirty="0" err="1">
                <a:solidFill>
                  <a:srgbClr val="A0A1A7"/>
                </a:solidFill>
                <a:effectLst/>
                <a:latin typeface="ui-monospace"/>
              </a:rPr>
              <a:t>hashgrid</a:t>
            </a:r>
            <a:r>
              <a:rPr lang="en-US" altLang="zh-CN" sz="1400" b="0" i="1" dirty="0">
                <a:solidFill>
                  <a:srgbClr val="A0A1A7"/>
                </a:solidFill>
                <a:effectLst/>
                <a:latin typeface="ui-monospace"/>
              </a:rPr>
              <a:t> | triplane </a:t>
            </a:r>
            <a:r>
              <a:rPr lang="en-US" altLang="zh-CN" sz="1400" b="0" i="0" dirty="0">
                <a:effectLst/>
                <a:latin typeface="ui-monospace"/>
              </a:rPr>
              <a:t>} },</a:t>
            </a:r>
            <a:endParaRPr lang="zh-CN" altLang="en-US" sz="800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B3DC28BC-3A5C-4840-9E08-023FC4513B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235" y="819711"/>
            <a:ext cx="4024057" cy="488857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/>
          </a:bodyPr>
          <a:lstStyle/>
          <a:p>
            <a:pPr algn="just">
              <a:defRPr/>
            </a:pPr>
            <a:r>
              <a:rPr lang="en-US" altLang="zh-CN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Computing requirements description</a:t>
            </a:r>
            <a:r>
              <a:rPr lang="en-US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: </a:t>
            </a:r>
            <a:endParaRPr lang="en-GB" sz="1400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97365C-F27B-46B0-8995-29CC04401047}"/>
              </a:ext>
            </a:extLst>
          </p:cNvPr>
          <p:cNvSpPr txBox="1"/>
          <p:nvPr/>
        </p:nvSpPr>
        <p:spPr>
          <a:xfrm>
            <a:off x="5143499" y="1016884"/>
            <a:ext cx="364389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"type": "6dof_vr", // 360_panorama | 6dof_vr | </a:t>
            </a:r>
            <a:r>
              <a:rPr lang="en-US" altLang="zh-CN" dirty="0" err="1"/>
              <a:t>ar_fusion</a:t>
            </a:r>
            <a:r>
              <a:rPr lang="en-US" altLang="zh-CN" dirty="0"/>
              <a:t> | </a:t>
            </a:r>
            <a:r>
              <a:rPr lang="en-US" altLang="zh-CN" dirty="0" err="1"/>
              <a:t>nerf_volume</a:t>
            </a:r>
            <a:r>
              <a:rPr lang="en-US" altLang="zh-CN" dirty="0"/>
              <a:t> </a:t>
            </a:r>
          </a:p>
          <a:p>
            <a:pPr algn="ctr"/>
            <a:r>
              <a:rPr lang="en-US" altLang="zh-CN" dirty="0"/>
              <a:t>"resolution": [7680, 4320], // [Width, Height] in pixels</a:t>
            </a:r>
          </a:p>
          <a:p>
            <a:pPr algn="ctr"/>
            <a:r>
              <a:rPr lang="en-US" altLang="zh-CN" dirty="0"/>
              <a:t>"</a:t>
            </a:r>
            <a:r>
              <a:rPr lang="en-US" altLang="zh-CN" dirty="0" err="1"/>
              <a:t>target_fps</a:t>
            </a:r>
            <a:r>
              <a:rPr lang="en-US" altLang="zh-CN" dirty="0"/>
              <a:t>": 90, // Target frame rate </a:t>
            </a:r>
          </a:p>
          <a:p>
            <a:pPr algn="ctr"/>
            <a:endParaRPr lang="en-US" altLang="zh-CN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A663735-4121-4C55-A3CE-AE6B16146C6E}"/>
              </a:ext>
            </a:extLst>
          </p:cNvPr>
          <p:cNvSpPr/>
          <p:nvPr/>
        </p:nvSpPr>
        <p:spPr bwMode="auto">
          <a:xfrm>
            <a:off x="7316788" y="2693713"/>
            <a:ext cx="1746098" cy="92470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2A8D2BB-E5BB-4FA1-A6A4-BFF3FF1C98EA}"/>
              </a:ext>
            </a:extLst>
          </p:cNvPr>
          <p:cNvCxnSpPr/>
          <p:nvPr/>
        </p:nvCxnSpPr>
        <p:spPr bwMode="auto">
          <a:xfrm>
            <a:off x="8015748" y="2323813"/>
            <a:ext cx="0" cy="3545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D781B5AD-FBD6-48F4-824F-5D2BADEB9538}"/>
              </a:ext>
            </a:extLst>
          </p:cNvPr>
          <p:cNvSpPr txBox="1"/>
          <p:nvPr/>
        </p:nvSpPr>
        <p:spPr>
          <a:xfrm>
            <a:off x="6810835" y="2352350"/>
            <a:ext cx="120491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dirty="0"/>
              <a:t>Related services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E785295-B6AA-4F73-8AF5-18E1A78C8A86}"/>
              </a:ext>
            </a:extLst>
          </p:cNvPr>
          <p:cNvSpPr/>
          <p:nvPr/>
        </p:nvSpPr>
        <p:spPr>
          <a:xfrm>
            <a:off x="7531317" y="3296776"/>
            <a:ext cx="187910" cy="18791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25CDBC95-39A0-42D8-AB33-4713118DDDCF}"/>
              </a:ext>
            </a:extLst>
          </p:cNvPr>
          <p:cNvSpPr/>
          <p:nvPr/>
        </p:nvSpPr>
        <p:spPr>
          <a:xfrm>
            <a:off x="7532231" y="2738974"/>
            <a:ext cx="187910" cy="1879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C106099-435E-458E-A0A3-8C539E8998C7}"/>
              </a:ext>
            </a:extLst>
          </p:cNvPr>
          <p:cNvSpPr/>
          <p:nvPr/>
        </p:nvSpPr>
        <p:spPr>
          <a:xfrm>
            <a:off x="7531317" y="3017875"/>
            <a:ext cx="187910" cy="1879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A7EC1B9-4F39-426A-98A8-2AD16C6A84CC}"/>
              </a:ext>
            </a:extLst>
          </p:cNvPr>
          <p:cNvSpPr txBox="1"/>
          <p:nvPr/>
        </p:nvSpPr>
        <p:spPr>
          <a:xfrm>
            <a:off x="7735609" y="2735352"/>
            <a:ext cx="11355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​6dof_vr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2D9BF69-27C3-416B-94ED-024531390F67}"/>
              </a:ext>
            </a:extLst>
          </p:cNvPr>
          <p:cNvSpPr txBox="1"/>
          <p:nvPr/>
        </p:nvSpPr>
        <p:spPr>
          <a:xfrm>
            <a:off x="7735610" y="3015390"/>
            <a:ext cx="11355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cloudxr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A4A1B74-EA5A-4632-8B88-306A69296B68}"/>
              </a:ext>
            </a:extLst>
          </p:cNvPr>
          <p:cNvSpPr txBox="1"/>
          <p:nvPr/>
        </p:nvSpPr>
        <p:spPr>
          <a:xfrm>
            <a:off x="7721304" y="3283009"/>
            <a:ext cx="13272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Dynamic diffuse global illumination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8245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22E79-39F6-73BA-045F-455C1EBE3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CF2A4-E0AD-D733-0D8A-4FDDA5CFAC10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Evaluation of four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E4DCB-4BE3-4464-B649-BA99F5C3C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3257"/>
            <a:ext cx="7886700" cy="3263504"/>
          </a:xfrm>
        </p:spPr>
        <p:txBody>
          <a:bodyPr/>
          <a:lstStyle/>
          <a:p>
            <a:r>
              <a:rPr lang="en-US" altLang="nl-NL" sz="1800" dirty="0">
                <a:solidFill>
                  <a:schemeClr val="bg1">
                    <a:lumMod val="75000"/>
                  </a:schemeClr>
                </a:solidFill>
              </a:rPr>
              <a:t>Option 1: not recommended</a:t>
            </a:r>
          </a:p>
          <a:p>
            <a:pPr lvl="1"/>
            <a:r>
              <a:rPr lang="en-US" altLang="nl-NL" sz="1400" dirty="0">
                <a:solidFill>
                  <a:schemeClr val="bg1">
                    <a:lumMod val="75000"/>
                  </a:schemeClr>
                </a:solidFill>
              </a:rPr>
              <a:t>It is difficult for users to measure the specific amount of computation required for the requested business. 3GPP has great difficulty in standardization.</a:t>
            </a:r>
          </a:p>
          <a:p>
            <a:r>
              <a:rPr lang="en-US" altLang="nl-NL" sz="1800" dirty="0"/>
              <a:t>Option 2: recommended </a:t>
            </a:r>
          </a:p>
          <a:p>
            <a:pPr lvl="1"/>
            <a:r>
              <a:rPr lang="en-US" altLang="nl-NL" sz="1400" dirty="0"/>
              <a:t>Mature in technology (e.g.: K8S), and operators should control and manage the computing resources to further satisfy the requirements. </a:t>
            </a:r>
          </a:p>
          <a:p>
            <a:r>
              <a:rPr lang="en-US" altLang="nl-NL" sz="1800" dirty="0"/>
              <a:t>Option 3: recommended </a:t>
            </a:r>
          </a:p>
          <a:p>
            <a:pPr lvl="1"/>
            <a:r>
              <a:rPr lang="en-US" altLang="nl-NL" sz="1400" dirty="0"/>
              <a:t>Requested model has high dependence to computing, and operator can provide the computing resources according to the requested model. </a:t>
            </a:r>
          </a:p>
          <a:p>
            <a:r>
              <a:rPr lang="en-US" altLang="nl-NL" sz="1800" dirty="0"/>
              <a:t>Option 4: recommended </a:t>
            </a:r>
          </a:p>
          <a:p>
            <a:pPr lvl="1"/>
            <a:r>
              <a:rPr lang="en-US" altLang="nl-NL" sz="1400" dirty="0"/>
              <a:t>Friendly to users and users do not need to care about the real computing resources, and users can just provide the service related requirements to network (e.g.: details of rendering description)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18112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1157</Words>
  <Application>Microsoft Office PowerPoint</Application>
  <PresentationFormat>全屏显示(16:9)</PresentationFormat>
  <Paragraphs>124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inherit</vt:lpstr>
      <vt:lpstr>PingFang SC</vt:lpstr>
      <vt:lpstr>ui-monospace</vt:lpstr>
      <vt:lpstr>微软雅黑</vt:lpstr>
      <vt:lpstr>Arial</vt:lpstr>
      <vt:lpstr>Calibri</vt:lpstr>
      <vt:lpstr>Times New Roman</vt:lpstr>
      <vt:lpstr>Office Theme</vt:lpstr>
      <vt:lpstr>Custom Design</vt:lpstr>
      <vt:lpstr>PowerPoint 演示文稿</vt:lpstr>
      <vt:lpstr>Progress of computing services</vt:lpstr>
      <vt:lpstr>Option 1: Physical computing resources </vt:lpstr>
      <vt:lpstr>Option 2: Virtualized resource</vt:lpstr>
      <vt:lpstr>Option 3: Model</vt:lpstr>
      <vt:lpstr>Option 4: Service oriented</vt:lpstr>
      <vt:lpstr>Evaluation of four options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Huazhang - 0814-b</cp:lastModifiedBy>
  <cp:revision>2287</cp:revision>
  <cp:lastPrinted>2017-02-24T12:37:51Z</cp:lastPrinted>
  <dcterms:created xsi:type="dcterms:W3CDTF">2008-08-30T09:32:10Z</dcterms:created>
  <dcterms:modified xsi:type="dcterms:W3CDTF">2025-08-14T10:28:40Z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