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1"/>
  </p:notesMasterIdLst>
  <p:handoutMasterIdLst>
    <p:handoutMasterId r:id="rId12"/>
  </p:handoutMasterIdLst>
  <p:sldIdLst>
    <p:sldId id="303" r:id="rId6"/>
    <p:sldId id="847" r:id="rId7"/>
    <p:sldId id="851" r:id="rId8"/>
    <p:sldId id="848" r:id="rId9"/>
    <p:sldId id="797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Alice Li" initials="AL" lastIdx="1" clrIdx="1">
    <p:extLst>
      <p:ext uri="{19B8F6BF-5375-455C-9EA6-DF929625EA0E}">
        <p15:presenceInfo xmlns:p15="http://schemas.microsoft.com/office/powerpoint/2012/main" userId="S-1-5-21-147214757-305610072-1517763936-77185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00"/>
    <a:srgbClr val="FF33CC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4625" autoAdjust="0"/>
  </p:normalViewPr>
  <p:slideViewPr>
    <p:cSldViewPr snapToGrid="0">
      <p:cViewPr varScale="1">
        <p:scale>
          <a:sx n="153" d="100"/>
          <a:sy n="153" d="100"/>
        </p:scale>
        <p:origin x="103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288517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#106 </a:t>
            </a:r>
          </a:p>
          <a:p>
            <a:r>
              <a:rPr lang="en-GB" altLang="zh-CN" sz="12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</a:rPr>
              <a:t>May 27</a:t>
            </a:r>
            <a:r>
              <a:rPr lang="en-GB" altLang="zh-CN" sz="12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</a:rPr>
              <a:t>th </a:t>
            </a:r>
            <a:r>
              <a:rPr lang="en-GB" altLang="zh-CN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</a:rPr>
              <a:t>– 31</a:t>
            </a:r>
            <a:r>
              <a:rPr lang="en-GB" altLang="zh-CN" sz="12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2024</a:t>
            </a:r>
            <a:endParaRPr lang="sv-SE" altLang="en-US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70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08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9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6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06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0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2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7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9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7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WG1 Meeting #104 </a:t>
            </a:r>
            <a:r>
              <a:rPr lang="en-GB" altLang="de-DE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Chicago, US, Nov 13 – 17, 2023</a:t>
            </a:r>
            <a:endParaRPr lang="sv-SE" altLang="en-US" sz="1000" b="0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E4209-76AD-4D16-9D5F-A2E6582134CC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42D85-67A3-4424-9069-61390A9832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0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09785" y="2134172"/>
            <a:ext cx="9572430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800" b="1" dirty="0">
                <a:sym typeface="宋体" panose="02010600030101010101" pitchFamily="2" charset="-122"/>
              </a:rPr>
              <a:t>Discussion on </a:t>
            </a:r>
            <a:r>
              <a:rPr lang="en-GB" altLang="zh-CN" sz="2800" b="1" dirty="0"/>
              <a:t>Rel-18 </a:t>
            </a:r>
            <a:r>
              <a:rPr lang="en-US" altLang="zh-CN" sz="2800" b="1" dirty="0">
                <a:sym typeface="宋体" panose="02010600030101010101" pitchFamily="2" charset="-122"/>
              </a:rPr>
              <a:t>VMR requirements for satellite access</a:t>
            </a:r>
            <a:endParaRPr lang="en-GB" sz="28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79717" y="4173163"/>
            <a:ext cx="6916708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400" dirty="0"/>
            </a:br>
            <a:r>
              <a:rPr lang="en-GB" sz="2400" dirty="0"/>
              <a:t>Huawei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3540" y="363538"/>
            <a:ext cx="221905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S1-241098</a:t>
            </a:r>
            <a:endParaRPr lang="zh-CN" altLang="en-US" sz="48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9B714D-D516-452F-9031-E4EEB7029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680929-A20E-423C-BD7F-AADD7E51B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546" y="1589939"/>
            <a:ext cx="11184467" cy="1013476"/>
          </a:xfrm>
        </p:spPr>
        <p:txBody>
          <a:bodyPr/>
          <a:lstStyle/>
          <a:p>
            <a:pPr marL="457200" lvl="1" indent="-457200">
              <a:buBlip>
                <a:blip r:embed="rId2"/>
              </a:buBlip>
            </a:pPr>
            <a:r>
              <a:rPr lang="en-GB" altLang="zh-CN" sz="2000" dirty="0"/>
              <a:t>This document discusses how to clean up the Rel-18 service requirements related to </a:t>
            </a:r>
            <a:r>
              <a:rPr lang="en-US" altLang="zh-CN" sz="2000" dirty="0"/>
              <a:t>satellite access</a:t>
            </a:r>
            <a:r>
              <a:rPr lang="en-GB" altLang="zh-CN" sz="2000" dirty="0"/>
              <a:t> for the VMR captured in TS 22.261 following SA1 Chair/MCC guidance, and proposes a way forward.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3800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81AA5EC-8ACE-40E1-93A9-A87F79B99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</p:spPr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06E9BA-CFEA-4DF5-A869-DA4E5E1555AB}"/>
              </a:ext>
            </a:extLst>
          </p:cNvPr>
          <p:cNvSpPr txBox="1"/>
          <p:nvPr/>
        </p:nvSpPr>
        <p:spPr>
          <a:xfrm>
            <a:off x="1814187" y="1749643"/>
            <a:ext cx="2041742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SA1 </a:t>
            </a:r>
          </a:p>
          <a:p>
            <a:pPr algn="ctr"/>
            <a:r>
              <a:rPr lang="en-GB" altLang="zh-CN" sz="1200" dirty="0"/>
              <a:t>Rel-18</a:t>
            </a:r>
            <a:r>
              <a:rPr lang="en-US" altLang="zh-CN" sz="1200" dirty="0"/>
              <a:t> VMR requirements 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5BF5CA-E209-4006-9F6A-A005EA324547}"/>
              </a:ext>
            </a:extLst>
          </p:cNvPr>
          <p:cNvSpPr txBox="1"/>
          <p:nvPr/>
        </p:nvSpPr>
        <p:spPr>
          <a:xfrm>
            <a:off x="6995191" y="1748458"/>
            <a:ext cx="2041742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SA2 </a:t>
            </a:r>
          </a:p>
          <a:p>
            <a:pPr algn="ctr"/>
            <a:r>
              <a:rPr lang="en-GB" altLang="zh-CN" sz="1200" dirty="0"/>
              <a:t>Rel-18 W</a:t>
            </a:r>
            <a:r>
              <a:rPr lang="en-US" altLang="zh-CN" sz="1200" dirty="0"/>
              <a:t>ID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6B6633DE-0F03-4EEC-97C7-514690C41590}"/>
              </a:ext>
            </a:extLst>
          </p:cNvPr>
          <p:cNvCxnSpPr>
            <a:cxnSpLocks/>
            <a:stCxn id="6" idx="3"/>
            <a:endCxn id="9" idx="1"/>
          </p:cNvCxnSpPr>
          <p:nvPr/>
        </p:nvCxnSpPr>
        <p:spPr bwMode="auto">
          <a:xfrm flipV="1">
            <a:off x="3855929" y="1979291"/>
            <a:ext cx="3139262" cy="118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5631BCCB-8838-4E35-B370-AD3FF003DB68}"/>
              </a:ext>
            </a:extLst>
          </p:cNvPr>
          <p:cNvSpPr/>
          <p:nvPr/>
        </p:nvSpPr>
        <p:spPr>
          <a:xfrm>
            <a:off x="1757820" y="2349706"/>
            <a:ext cx="2154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TS 22.261</a:t>
            </a:r>
          </a:p>
          <a:p>
            <a:r>
              <a:rPr lang="en-US" altLang="zh-CN" sz="1200" dirty="0"/>
              <a:t>SA1 Terminology: </a:t>
            </a:r>
            <a:r>
              <a:rPr lang="en-GB" altLang="zh-CN" sz="1200" dirty="0"/>
              <a:t>mobile base station relay</a:t>
            </a:r>
            <a:endParaRPr lang="zh-CN" altLang="en-US" sz="1200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3363CBA-840B-4339-829B-9BA1D206C01F}"/>
              </a:ext>
            </a:extLst>
          </p:cNvPr>
          <p:cNvSpPr/>
          <p:nvPr/>
        </p:nvSpPr>
        <p:spPr>
          <a:xfrm>
            <a:off x="468825" y="1240744"/>
            <a:ext cx="77269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indent="-457200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GB" altLang="zh-CN" sz="2000" dirty="0">
                <a:latin typeface="+mn-lt"/>
              </a:rPr>
              <a:t>The related study for Rel-18 VMR in stage 2 is listed in the following:</a:t>
            </a:r>
            <a:endParaRPr lang="zh-CN" altLang="en-US" sz="2000" dirty="0">
              <a:latin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574DFE8-DFA1-48D0-A648-F70EB3FC540D}"/>
              </a:ext>
            </a:extLst>
          </p:cNvPr>
          <p:cNvSpPr/>
          <p:nvPr/>
        </p:nvSpPr>
        <p:spPr>
          <a:xfrm>
            <a:off x="7038436" y="2602972"/>
            <a:ext cx="4087069" cy="170816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altLang="zh-CN" sz="1200" b="1" dirty="0">
                <a:cs typeface="Times New Roman" panose="02020603050405020304" pitchFamily="18" charset="0"/>
              </a:rPr>
              <a:t>5.35	Support for Integrated access and backhaul (IAB)</a:t>
            </a:r>
            <a:endParaRPr lang="zh-CN" altLang="zh-CN" sz="1200" b="1" dirty="0"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GB" altLang="zh-CN" sz="1100" b="1" dirty="0">
                <a:cs typeface="Times New Roman" panose="02020603050405020304" pitchFamily="18" charset="0"/>
              </a:rPr>
              <a:t>5.35.1	IAB architecture and functional entities</a:t>
            </a:r>
            <a:endParaRPr lang="zh-CN" altLang="zh-CN" sz="1100" b="1" dirty="0"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Integrated access and backhaul (IAB) enables wireless in-band and out-of-band relaying of NR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Uu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access traffic via NR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Uu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backhaul links. </a:t>
            </a:r>
            <a:r>
              <a:rPr lang="en-GB" altLang="zh-CN" dirty="0"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In this Release of the specification, NR satellite access is not applicabl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e. The serving PLMN may provide the mobility restriction for NR satellite access as specified in clause 5.3.4.1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F09BA4C-CBFB-4ED8-8CB2-15483DEC7C6D}"/>
              </a:ext>
            </a:extLst>
          </p:cNvPr>
          <p:cNvSpPr/>
          <p:nvPr/>
        </p:nvSpPr>
        <p:spPr>
          <a:xfrm>
            <a:off x="6995191" y="2287368"/>
            <a:ext cx="4087068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050" dirty="0"/>
              <a:t>TS 23.501 </a:t>
            </a:r>
            <a:r>
              <a:rPr lang="en-GB" altLang="zh-CN" dirty="0"/>
              <a:t>System architecture for the 5G System</a:t>
            </a:r>
            <a:r>
              <a:rPr lang="en-US" altLang="zh-CN" sz="1050" dirty="0"/>
              <a:t> </a:t>
            </a:r>
            <a:endParaRPr lang="en-GB" altLang="zh-CN" sz="1050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453859D-1708-4C5D-B4A0-74B7E3D406FA}"/>
              </a:ext>
            </a:extLst>
          </p:cNvPr>
          <p:cNvSpPr/>
          <p:nvPr/>
        </p:nvSpPr>
        <p:spPr>
          <a:xfrm>
            <a:off x="7032174" y="4378390"/>
            <a:ext cx="4087069" cy="155427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GB" altLang="zh-CN" sz="1100" b="1" dirty="0">
                <a:cs typeface="Times New Roman" panose="02020603050405020304" pitchFamily="18" charset="0"/>
              </a:rPr>
              <a:t>5.35A	Support for Mobile Base Station Relay (MBSR)</a:t>
            </a:r>
            <a:endParaRPr lang="zh-CN" altLang="zh-CN" sz="1100" b="1" dirty="0"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GB" altLang="zh-CN" sz="1050" b="1" dirty="0">
                <a:cs typeface="Times New Roman" panose="02020603050405020304" pitchFamily="18" charset="0"/>
              </a:rPr>
              <a:t>5.35A.1	General</a:t>
            </a:r>
            <a:endParaRPr lang="zh-CN" altLang="zh-CN" sz="1050" b="1" dirty="0">
              <a:cs typeface="Times New Roman" panose="02020603050405020304" pitchFamily="18" charset="0"/>
            </a:endParaRPr>
          </a:p>
          <a:p>
            <a:r>
              <a:rPr lang="en-GB" altLang="zh-CN" dirty="0"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The MBSR uses the IAB architecture as defined in clause 5.35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, and operates as an IAB node (with an IAB-UE and </a:t>
            </a:r>
            <a:r>
              <a:rPr lang="en-GB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gNB</a:t>
            </a:r>
            <a:r>
              <a:rPr lang="en-GB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-DU) with mobility when integrated with the serving PLMN. The architecture described in clause 5.35 applies unless specific handling is specified in clause 5.35A.</a:t>
            </a:r>
            <a:endParaRPr lang="zh-CN" altLang="en-US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084DCB8-D10E-42E0-92A7-4CEDDF404A66}"/>
              </a:ext>
            </a:extLst>
          </p:cNvPr>
          <p:cNvSpPr txBox="1"/>
          <p:nvPr/>
        </p:nvSpPr>
        <p:spPr>
          <a:xfrm>
            <a:off x="738135" y="6082013"/>
            <a:ext cx="1017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Observation: </a:t>
            </a:r>
            <a:r>
              <a:rPr lang="en-GB" altLang="zh-CN" sz="1600" b="1" dirty="0"/>
              <a:t>satellite access is not applicable for VMR in the </a:t>
            </a:r>
            <a:r>
              <a:rPr lang="en-US" altLang="zh-CN" sz="1600" b="1" dirty="0"/>
              <a:t>Rel-18 stage-2.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1556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6C8D4-C9E9-44FE-9632-C71955E27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and way forward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FC2E34-0AE1-40B9-974F-9BCDE9DEF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buBlip>
                <a:blip r:embed="rId2"/>
              </a:buBlip>
            </a:pPr>
            <a:r>
              <a:rPr lang="en-US" altLang="zh-CN" sz="2000" b="1" dirty="0"/>
              <a:t>It is proposed to remove the following </a:t>
            </a:r>
            <a:r>
              <a:rPr lang="en-GB" altLang="zh-CN" sz="2000" b="1" dirty="0"/>
              <a:t>Rel-18 </a:t>
            </a:r>
            <a:r>
              <a:rPr lang="en-US" altLang="zh-CN" sz="2000" b="1" dirty="0">
                <a:sym typeface="宋体" panose="02010600030101010101" pitchFamily="2" charset="-122"/>
              </a:rPr>
              <a:t>VMR requirements for satellite access in TS 22.261, in order </a:t>
            </a:r>
            <a:r>
              <a:rPr lang="en-US" altLang="zh-CN" sz="2000" b="1" dirty="0"/>
              <a:t>to align with Stage 2 specification.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A7550C-B53C-41FD-90BD-E54593FEA034}"/>
              </a:ext>
            </a:extLst>
          </p:cNvPr>
          <p:cNvSpPr txBox="1"/>
          <p:nvPr/>
        </p:nvSpPr>
        <p:spPr>
          <a:xfrm>
            <a:off x="742688" y="2735415"/>
            <a:ext cx="11183423" cy="199266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fontAlgn="base" hangingPunct="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be able to support mobile base station relays </a:t>
            </a:r>
            <a:r>
              <a:rPr lang="en-GB" altLang="zh-CN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using 3GPP satellite NG-RAN (NR satellite access).</a:t>
            </a:r>
            <a:endParaRPr lang="zh-CN" altLang="zh-CN" sz="1400" i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base" hangingPunct="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be able to support mobile base station relays accessing to 5GC via </a:t>
            </a:r>
            <a:r>
              <a:rPr lang="en-GB" altLang="zh-CN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NR satellite access</a:t>
            </a: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NR terrestrial access simultaneously.</a:t>
            </a:r>
            <a:endParaRPr lang="zh-CN" altLang="zh-CN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base" hangingPunct="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5G system shall be able to support service continuity for mobile base station relays using at least one </a:t>
            </a:r>
            <a:r>
              <a:rPr lang="en-GB" altLang="zh-CN" sz="1400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3GPP satellite NG-RAN</a:t>
            </a: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 hangingPunct="0">
              <a:lnSpc>
                <a:spcPct val="150000"/>
              </a:lnSpc>
            </a:pPr>
            <a:r>
              <a:rPr lang="en-GB" altLang="zh-CN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7:  This requirement applies to scenarios where there is a transition between two 3GPP NG-RAN, operated by the same MNO, involving at least one 3GPP satellite NG-RAN.</a:t>
            </a:r>
            <a:endParaRPr lang="zh-CN" altLang="zh-CN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5132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64936" y="2905570"/>
            <a:ext cx="7776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99770111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09cef1fd-e61b-4dbf-b745-21988b13f978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cc30912-d230-4cc2-b11f-bb5ca2a6b6f5"/>
    <ds:schemaRef ds:uri="http://schemas.microsoft.com/office/2006/metadata/properties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66036</TotalTime>
  <Words>381</Words>
  <Application>Microsoft Office PowerPoint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 Unicode MS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Discussion on Rel-18 VMR requirements for satellite access</vt:lpstr>
      <vt:lpstr>Background</vt:lpstr>
      <vt:lpstr>Discussion</vt:lpstr>
      <vt:lpstr>Proposal and way forward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3053</cp:revision>
  <dcterms:created xsi:type="dcterms:W3CDTF">2008-08-30T09:32:10Z</dcterms:created>
  <dcterms:modified xsi:type="dcterms:W3CDTF">2024-05-17T03:13:36Z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CWM2b1af9d7d32943b4a6156c93e97c7caf">
    <vt:lpwstr>CWMsGmh1IMWLHZz1Unugf6WAQJcmS+M21KyAfhWuiS0qp/i2XDl7aTGb+OOvZJkAzcbZlrBBoav5GyF7OnjPjLt2g==</vt:lpwstr>
  </property>
  <property fmtid="{D5CDD505-2E9C-101B-9397-08002B2CF9AE}" pid="10" name="_2015_ms_pID_725343">
    <vt:lpwstr>(3)KEHaXJhlpM2nwLuJUypChEleW2HHekHJcc3bAIoS/frcJsuuuSx1rzFbOIm26YMHi6oR+Dgx
U2Z8fjpoPRwdx6LmjWM/y85PVh/lJNPFWHv/oKZs7jUveERt8vys9GDpsJGETQHL+NOvp+Ly
U1W4HNz0aSfwPHIRzQC1WWjr9rbBenlE45rOFJdTbvVHq5nzs+of4jE0BfHQXoYajpyLId3i
Ds9mMid0FVPzfQzZih</vt:lpwstr>
  </property>
  <property fmtid="{D5CDD505-2E9C-101B-9397-08002B2CF9AE}" pid="11" name="_2015_ms_pID_7253431">
    <vt:lpwstr>5HOJJktgAPMdpNfCbVmxrp3DvqbbDp2sxSSBczwd+QDxDGlalSNJgx
3zuHX8B8rk5d9+/peafB+b3+nEf7c7AqsGilp6WISVRHTI5QXwjyVGxgqasqS3UXz0EoWyQ+
4pc8MkOtk0v9xQKaYoCf+lhDsfavZeRLIz6XIQm0JbbO6UDNaBchAu2gkwXskoLkCsT3iRZA
frPtNPgmsvJAOOHrEsFPx6kFuzTlYHYddpP/</vt:lpwstr>
  </property>
  <property fmtid="{D5CDD505-2E9C-101B-9397-08002B2CF9AE}" pid="12" name="_2015_ms_pID_7253432">
    <vt:lpwstr>sQ==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1691485780</vt:lpwstr>
  </property>
</Properties>
</file>