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  <p:sldMasterId id="2147483663" r:id="rId3"/>
  </p:sldMasterIdLst>
  <p:notesMasterIdLst>
    <p:notesMasterId r:id="rId15"/>
  </p:notesMasterIdLst>
  <p:sldIdLst>
    <p:sldId id="303" r:id="rId4"/>
    <p:sldId id="289" r:id="rId5"/>
    <p:sldId id="304" r:id="rId6"/>
    <p:sldId id="295" r:id="rId7"/>
    <p:sldId id="298" r:id="rId8"/>
    <p:sldId id="291" r:id="rId9"/>
    <p:sldId id="300" r:id="rId10"/>
    <p:sldId id="287" r:id="rId11"/>
    <p:sldId id="301" r:id="rId12"/>
    <p:sldId id="294" r:id="rId13"/>
    <p:sldId id="28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jinyan" initials="lijy" lastIdx="1" clrIdx="0">
    <p:extLst>
      <p:ext uri="{19B8F6BF-5375-455C-9EA6-DF929625EA0E}">
        <p15:presenceInfo xmlns:p15="http://schemas.microsoft.com/office/powerpoint/2012/main" userId="lijiny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7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3963" autoAdjust="0"/>
  </p:normalViewPr>
  <p:slideViewPr>
    <p:cSldViewPr snapToGrid="0">
      <p:cViewPr varScale="1">
        <p:scale>
          <a:sx n="78" d="100"/>
          <a:sy n="78" d="100"/>
        </p:scale>
        <p:origin x="204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-532" y="-42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A5E6E-3072-4B7B-8446-E0F6FB6E7DE9}" type="datetimeFigureOut">
              <a:rPr lang="zh-CN" altLang="en-US" smtClean="0"/>
              <a:t>2024/5/17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B6951-0EC5-4B9B-8EB9-6F974B971B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8B3BF649-4B4C-4B88-A6AF-44777579EECA}" type="slidenum">
              <a:rPr lang="en-GB" altLang="en-US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25511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hangingPunct="0">
              <a:spcAft>
                <a:spcPts val="900"/>
              </a:spcAft>
              <a:buFont typeface="Arial" panose="020B0604020202020204" pitchFamily="34" charset="0"/>
              <a:buNone/>
            </a:pPr>
            <a:endParaRPr lang="en-US" altLang="zh-CN" dirty="0">
              <a:latin typeface="+mn-ea"/>
              <a:cs typeface="MS PGothic" panose="020B0600070205080204" charset="-128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B6951-0EC5-4B9B-8EB9-6F974B971B9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777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B6951-0EC5-4B9B-8EB9-6F974B971B9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42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Security and charging aspect: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authentication and authorization and charging for different parties.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B6951-0EC5-4B9B-8EB9-6F974B971B9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818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B6951-0EC5-4B9B-8EB9-6F974B971B9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4899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B6951-0EC5-4B9B-8EB9-6F974B971B9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426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B6951-0EC5-4B9B-8EB9-6F974B971B9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764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B6951-0EC5-4B9B-8EB9-6F974B971B9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367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5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933" y="1454152"/>
            <a:ext cx="11184467" cy="4830233"/>
          </a:xfrm>
        </p:spPr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5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jpeg"/><Relationship Id="rId5" Type="http://schemas.openxmlformats.org/officeDocument/2006/relationships/image" Target="../media/image1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meeting #96-e, e-meeting,8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Nov – 18</a:t>
            </a:r>
            <a:r>
              <a:rPr lang="en-GB" sz="1100" b="1" spc="300" baseline="30000" dirty="0">
                <a:ea typeface="+mn-ea"/>
                <a:cs typeface="Arial" panose="020B0604020202020204" pitchFamily="34" charset="0"/>
              </a:rPr>
              <a:t>th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Nov,2021  </a:t>
            </a: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  <a:t>‹#›</a:t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10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11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1" y="3304117"/>
            <a:ext cx="1299497" cy="328217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defRPr/>
            </a:pPr>
            <a:r>
              <a:rPr lang="en-GB" altLang="en-US" sz="1335">
                <a:solidFill>
                  <a:schemeClr val="bg1"/>
                </a:solidFill>
              </a:rPr>
              <a:t>© 3GPP 2012</a:t>
            </a:r>
            <a:endParaRPr lang="en-GB" altLang="en-US" sz="1335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617" y="306918"/>
            <a:ext cx="1583267" cy="92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1" y="6462185"/>
            <a:ext cx="1089375" cy="287309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2024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121907" tIns="60953" rIns="121907" bIns="60953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algn="ctr"/>
            <a:fld id="{8EC1F184-3ABE-48A6-92F0-71BE57037E0F}" type="slidenum">
              <a:rPr lang="en-GB" altLang="en-US" sz="1335" b="1"/>
              <a:t>‹#›</a:t>
            </a:fld>
            <a:endParaRPr lang="en-GB" altLang="en-US" sz="1335" b="1"/>
          </a:p>
          <a:p>
            <a:endParaRPr lang="en-GB" altLang="en-US" sz="1335"/>
          </a:p>
        </p:txBody>
      </p:sp>
      <p:sp>
        <p:nvSpPr>
          <p:cNvPr id="8" name="AutoShape 14"/>
          <p:cNvSpPr>
            <a:spLocks noChangeArrowheads="1"/>
          </p:cNvSpPr>
          <p:nvPr userDrawn="1"/>
        </p:nvSpPr>
        <p:spPr bwMode="auto">
          <a:xfrm>
            <a:off x="0" y="634418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+mj-lt"/>
          <a:ea typeface="MS PGothic" panose="020B0600070205080204" charset="-128"/>
          <a:cs typeface="MS PGothic" panose="020B060007020508020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7765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5295" indent="-455295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5">
          <a:solidFill>
            <a:schemeClr val="tx1"/>
          </a:solidFill>
          <a:latin typeface="+mn-lt"/>
          <a:ea typeface="MS PGothic" panose="020B0600070205080204" charset="-128"/>
          <a:cs typeface="MS PGothic" panose="020B0600070205080204" charset="-128"/>
        </a:defRPr>
      </a:lvl1pPr>
      <a:lvl2pPr marL="988695" indent="-37909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anose="020B0600070205080204" charset="-128"/>
        </a:defRPr>
      </a:lvl2pPr>
      <a:lvl3pPr marL="1522095" indent="-30289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5">
          <a:solidFill>
            <a:schemeClr val="tx1"/>
          </a:solidFill>
          <a:latin typeface="+mn-lt"/>
          <a:ea typeface="MS PGothic" panose="020B0600070205080204" charset="-128"/>
        </a:defRPr>
      </a:lvl3pPr>
      <a:lvl4pPr marL="2131695" indent="-30289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>
          <a:solidFill>
            <a:schemeClr val="tx1"/>
          </a:solidFill>
          <a:latin typeface="+mn-lt"/>
          <a:ea typeface="MS PGothic" panose="020B0600070205080204" charset="-128"/>
        </a:defRPr>
      </a:lvl4pPr>
      <a:lvl5pPr marL="2741295" indent="-30289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  <a:ea typeface="MS PGothic" panose="020B0600070205080204" charset="-128"/>
        </a:defRPr>
      </a:lvl5pPr>
      <a:lvl6pPr marL="33521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17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13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09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1" y="3304117"/>
            <a:ext cx="1299497" cy="328217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defRPr/>
            </a:pPr>
            <a:r>
              <a:rPr lang="en-GB" altLang="en-US" sz="1335">
                <a:solidFill>
                  <a:schemeClr val="bg1"/>
                </a:solidFill>
              </a:rPr>
              <a:t>© 3GPP 2012</a:t>
            </a:r>
            <a:endParaRPr lang="en-GB" altLang="en-US" sz="1335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617" y="306918"/>
            <a:ext cx="1583267" cy="92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1" y="6462185"/>
            <a:ext cx="1089375" cy="286988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2024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121907" tIns="60953" rIns="121907" bIns="60953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algn="ctr"/>
            <a:fld id="{8EC1F184-3ABE-48A6-92F0-71BE57037E0F}" type="slidenum">
              <a:rPr lang="en-GB" altLang="en-US" sz="1335" b="1"/>
              <a:t>‹#›</a:t>
            </a:fld>
            <a:endParaRPr lang="en-GB" altLang="en-US" sz="1335" b="1"/>
          </a:p>
          <a:p>
            <a:endParaRPr lang="en-GB" altLang="en-US" sz="1335"/>
          </a:p>
        </p:txBody>
      </p:sp>
      <p:sp>
        <p:nvSpPr>
          <p:cNvPr id="8" name="AutoShape 14"/>
          <p:cNvSpPr>
            <a:spLocks noChangeArrowheads="1"/>
          </p:cNvSpPr>
          <p:nvPr userDrawn="1"/>
        </p:nvSpPr>
        <p:spPr bwMode="auto">
          <a:xfrm>
            <a:off x="0" y="636481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+mj-lt"/>
          <a:ea typeface="MS PGothic" panose="020B0600070205080204" charset="-128"/>
          <a:cs typeface="MS PGothic" panose="020B060007020508020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  <a:ea typeface="MS PGothic" panose="020B0600070205080204" charset="-128"/>
          <a:cs typeface="MS PGothic" panose="020B0600070205080204" charset="-128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7765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5295" indent="-455295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5">
          <a:solidFill>
            <a:schemeClr val="tx1"/>
          </a:solidFill>
          <a:latin typeface="+mn-lt"/>
          <a:ea typeface="MS PGothic" panose="020B0600070205080204" charset="-128"/>
          <a:cs typeface="MS PGothic" panose="020B0600070205080204" charset="-128"/>
        </a:defRPr>
      </a:lvl1pPr>
      <a:lvl2pPr marL="988695" indent="-37909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anose="020B0600070205080204" charset="-128"/>
        </a:defRPr>
      </a:lvl2pPr>
      <a:lvl3pPr marL="1522095" indent="-30289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5">
          <a:solidFill>
            <a:schemeClr val="tx1"/>
          </a:solidFill>
          <a:latin typeface="+mn-lt"/>
          <a:ea typeface="MS PGothic" panose="020B0600070205080204" charset="-128"/>
        </a:defRPr>
      </a:lvl3pPr>
      <a:lvl4pPr marL="2131695" indent="-30289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>
          <a:solidFill>
            <a:schemeClr val="tx1"/>
          </a:solidFill>
          <a:latin typeface="+mn-lt"/>
          <a:ea typeface="MS PGothic" panose="020B0600070205080204" charset="-128"/>
        </a:defRPr>
      </a:lvl4pPr>
      <a:lvl5pPr marL="2741295" indent="-30289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  <a:ea typeface="MS PGothic" panose="020B0600070205080204" charset="-128"/>
        </a:defRPr>
      </a:lvl5pPr>
      <a:lvl6pPr marL="33521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17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13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0965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19.jpeg"/><Relationship Id="rId18" Type="http://schemas.openxmlformats.org/officeDocument/2006/relationships/image" Target="../media/image23.png"/><Relationship Id="rId3" Type="http://schemas.openxmlformats.org/officeDocument/2006/relationships/image" Target="../media/image7.jpe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17" Type="http://schemas.openxmlformats.org/officeDocument/2006/relationships/image" Target="../media/image26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5" Type="http://schemas.openxmlformats.org/officeDocument/2006/relationships/image" Target="../media/image21.png"/><Relationship Id="rId10" Type="http://schemas.openxmlformats.org/officeDocument/2006/relationships/image" Target="../media/image19.svg"/><Relationship Id="rId4" Type="http://schemas.openxmlformats.org/officeDocument/2006/relationships/image" Target="../media/image13.png"/><Relationship Id="rId9" Type="http://schemas.openxmlformats.org/officeDocument/2006/relationships/image" Target="../media/image17.png"/><Relationship Id="rId1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3479800" y="3407833"/>
            <a:ext cx="6350000" cy="6667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marL="228600" indent="-228600">
              <a:spcBef>
                <a:spcPct val="0"/>
              </a:spcBef>
              <a:buFontTx/>
              <a:buChar char="-"/>
              <a:defRPr/>
            </a:pPr>
            <a:endParaRPr lang="en-GB" altLang="en-US" sz="1600" i="1" dirty="0">
              <a:latin typeface="Arial" panose="020B0604020202020204" pitchFamily="34" charset="0"/>
            </a:endParaRPr>
          </a:p>
          <a:p>
            <a:pPr marL="381000" indent="-381000">
              <a:spcBef>
                <a:spcPct val="0"/>
              </a:spcBef>
              <a:buFontTx/>
              <a:buChar char="-"/>
              <a:defRPr/>
            </a:pPr>
            <a:endParaRPr lang="en-GB" altLang="en-US" sz="2135" dirty="0">
              <a:latin typeface="Times New Roman" panose="02020603050405020304" pitchFamily="18" charset="0"/>
            </a:endParaRPr>
          </a:p>
        </p:txBody>
      </p:sp>
      <p:sp>
        <p:nvSpPr>
          <p:cNvPr id="6149" name="AutoShape 14"/>
          <p:cNvSpPr>
            <a:spLocks noChangeArrowheads="1"/>
          </p:cNvSpPr>
          <p:nvPr/>
        </p:nvSpPr>
        <p:spPr bwMode="auto">
          <a:xfrm>
            <a:off x="10585" y="6373285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5">
              <a:latin typeface="Arial" panose="020B0604020202020204" pitchFamily="34" charset="0"/>
            </a:endParaRPr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800" y="4607404"/>
            <a:ext cx="8534400" cy="1752600"/>
          </a:xfrm>
        </p:spPr>
        <p:txBody>
          <a:bodyPr/>
          <a:lstStyle/>
          <a:p>
            <a:r>
              <a:rPr lang="en-US" altLang="zh-CN" dirty="0"/>
              <a:t>China Telecom</a:t>
            </a:r>
            <a:endParaRPr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1828800" y="2672820"/>
            <a:ext cx="8864114" cy="147002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kern="0" dirty="0"/>
              <a:t>Proposal for 6G Use Cases and Considerations on SID Approach </a:t>
            </a:r>
            <a:endParaRPr kern="0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>
                <a:solidFill>
                  <a:schemeClr val="bg1"/>
                </a:solidFill>
                <a:latin typeface="Arial" panose="020B0604020202020204" pitchFamily="34" charset="0"/>
              </a:rPr>
              <a:t>S1-241022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SA1#106, 27 May - 31 May 2024, </a:t>
            </a:r>
            <a:r>
              <a:rPr lang="en-GB" altLang="en-US" sz="1065" dirty="0" err="1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, KR</a:t>
            </a:r>
          </a:p>
        </p:txBody>
      </p:sp>
    </p:spTree>
    <p:extLst>
      <p:ext uri="{BB962C8B-B14F-4D97-AF65-F5344CB8AC3E}">
        <p14:creationId xmlns:p14="http://schemas.microsoft.com/office/powerpoint/2010/main" val="1077273665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693964" y="3307717"/>
            <a:ext cx="10352315" cy="173420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3747" y="182861"/>
            <a:ext cx="9102725" cy="943327"/>
          </a:xfrm>
        </p:spPr>
        <p:txBody>
          <a:bodyPr/>
          <a:lstStyle/>
          <a:p>
            <a:pPr algn="l"/>
            <a:r>
              <a:rPr lang="en-US" altLang="zh-CN" sz="3600" dirty="0"/>
              <a:t>Considerations on SID Approach </a:t>
            </a:r>
            <a:endParaRPr lang="zh-CN" altLang="en-US" sz="3600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 smtClean="0">
                <a:solidFill>
                  <a:schemeClr val="bg1"/>
                </a:solidFill>
                <a:latin typeface="Arial" panose="020B0604020202020204" pitchFamily="34" charset="0"/>
              </a:rPr>
              <a:t>S1-241022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SA1#106, 27 May - 31 May 2024, </a:t>
            </a:r>
            <a:r>
              <a:rPr lang="en-GB" altLang="en-US" sz="1065" dirty="0" err="1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, KR</a:t>
            </a:r>
          </a:p>
        </p:txBody>
      </p:sp>
      <p:pic>
        <p:nvPicPr>
          <p:cNvPr id="3074" name="Picture 2" descr="https://img2.baidu.com/it/u=2902448713,3991175752&amp;fm=253&amp;fmt=auto&amp;app=138&amp;f=JPEG?w=260&amp;h=26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34" t="34180" r="34130" b="35115"/>
          <a:stretch/>
        </p:blipFill>
        <p:spPr bwMode="auto">
          <a:xfrm>
            <a:off x="901450" y="3527772"/>
            <a:ext cx="445227" cy="41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261083" y="3442012"/>
            <a:ext cx="9630074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Preferred Option 1: “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One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self-contained study item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”, one 6G TR with new logo</a:t>
            </a: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Option 2: Multiple 6G SIDs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in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parallel. Our interest is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on network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operation (simplification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, migration, TN &amp;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NTN.)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3747" y="1241954"/>
            <a:ext cx="11381374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3GPP stage 1 workshop for IMT-2030 use cases hosts on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May, 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and 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6G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use cases are </a:t>
            </a:r>
            <a:r>
              <a:rPr lang="en-US" altLang="zh-CN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not 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yet clear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 at this stage. To explore and consolidate the potential use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cases, opinions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from various companies should be collected and comprehensively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considered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. 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Lessons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from 5G indicate that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“one umbrella SID”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is good. </a:t>
            </a:r>
          </a:p>
        </p:txBody>
      </p:sp>
    </p:spTree>
    <p:extLst>
      <p:ext uri="{BB962C8B-B14F-4D97-AF65-F5344CB8AC3E}">
        <p14:creationId xmlns:p14="http://schemas.microsoft.com/office/powerpoint/2010/main" val="149314837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542473" y="2647229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+mj-lt"/>
                <a:ea typeface="MS PGothic" panose="020B0600070205080204" charset="-128"/>
                <a:cs typeface="MS PGothic" panose="020B0600070205080204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5pPr>
            <a:lvl6pPr marL="609600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7765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GB" altLang="en-US" b="1" i="1" kern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 smtClean="0">
                <a:solidFill>
                  <a:schemeClr val="bg1"/>
                </a:solidFill>
                <a:latin typeface="Arial" panose="020B0604020202020204" pitchFamily="34" charset="0"/>
              </a:rPr>
              <a:t>S1-241022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SA1#106, 27 May - 31 May 2024, </a:t>
            </a:r>
            <a:r>
              <a:rPr lang="en-GB" altLang="en-US" sz="1065" dirty="0" err="1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, KR</a:t>
            </a:r>
          </a:p>
        </p:txBody>
      </p:sp>
    </p:spTree>
    <p:extLst>
      <p:ext uri="{BB962C8B-B14F-4D97-AF65-F5344CB8AC3E}">
        <p14:creationId xmlns:p14="http://schemas.microsoft.com/office/powerpoint/2010/main" val="6106888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>
                <a:solidFill>
                  <a:schemeClr val="bg1"/>
                </a:solidFill>
                <a:latin typeface="Arial" panose="020B0604020202020204" pitchFamily="34" charset="0"/>
              </a:rPr>
              <a:t>S1-241022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SA1#106, 27 May - 31 May 2024, </a:t>
            </a:r>
            <a:r>
              <a:rPr lang="en-GB" altLang="en-US" sz="1065" dirty="0" err="1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, KR</a:t>
            </a:r>
          </a:p>
        </p:txBody>
      </p:sp>
      <p:sp>
        <p:nvSpPr>
          <p:cNvPr id="13" name="标题 1"/>
          <p:cNvSpPr txBox="1">
            <a:spLocks/>
          </p:cNvSpPr>
          <p:nvPr/>
        </p:nvSpPr>
        <p:spPr bwMode="auto">
          <a:xfrm>
            <a:off x="203747" y="182861"/>
            <a:ext cx="9102725" cy="94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+mj-lt"/>
                <a:ea typeface="MS PGothic" panose="020B0600070205080204" charset="-128"/>
                <a:cs typeface="MS PGothic" panose="020B0600070205080204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5pPr>
            <a:lvl6pPr marL="609600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7765" algn="ctr" rtl="0" eaLnBrk="0" fontAlgn="base" hangingPunct="0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3600" kern="0" smtClean="0"/>
              <a:t>General Perspectives</a:t>
            </a:r>
            <a:endParaRPr lang="zh-CN" altLang="en-US" sz="3600" kern="0" dirty="0"/>
          </a:p>
        </p:txBody>
      </p:sp>
      <p:sp>
        <p:nvSpPr>
          <p:cNvPr id="14" name="文本框 13"/>
          <p:cNvSpPr txBox="1"/>
          <p:nvPr/>
        </p:nvSpPr>
        <p:spPr>
          <a:xfrm>
            <a:off x="1364529" y="2922781"/>
            <a:ext cx="992695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Open topics on SA1 6G Use cases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6G need to emphasize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development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 and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continuity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. Meaningful use cases should be focused. Gap with 5G-A should be considered.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Emphasis on network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simplification, capabilities enhancements , convergence of TN and NTN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during network evolution.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New features such as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distributed network, multi-parties network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 should be considered.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Less options of 5G to 6G migration, e.g. standalone is preferred in 6G from our view.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85390" y="1690513"/>
            <a:ext cx="118467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firstly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to submit contributions on SA1 6G SID in SA1#105, Athens (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S1-240111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). Based on the discussion in stage 1 May Workshop, few aspects are updated and we re-submit it on this meeting.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73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8086184" y="3035364"/>
            <a:ext cx="3781314" cy="20778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3867847" y="3035365"/>
            <a:ext cx="4102023" cy="20778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435753" y="3035366"/>
            <a:ext cx="3349260" cy="207785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0361" y="1912918"/>
            <a:ext cx="119882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/>
              <a:t>The study should focus on: 6G </a:t>
            </a:r>
            <a:r>
              <a:rPr lang="en-US" altLang="zh-CN" dirty="0" smtClean="0"/>
              <a:t>use </a:t>
            </a:r>
            <a:r>
              <a:rPr lang="en-US" altLang="zh-CN" dirty="0"/>
              <a:t>cases, in the center of the 6G portrait, targeting 6G day-1 features and requirements, etc.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03747" y="182861"/>
            <a:ext cx="9102725" cy="943327"/>
          </a:xfrm>
        </p:spPr>
        <p:txBody>
          <a:bodyPr/>
          <a:lstStyle/>
          <a:p>
            <a:pPr algn="l"/>
            <a:r>
              <a:rPr lang="en-US" altLang="zh-CN" sz="3600" dirty="0"/>
              <a:t>Key R20 6G Day-1 features</a:t>
            </a:r>
            <a:endParaRPr lang="zh-CN" altLang="en-US" sz="3600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>
                <a:solidFill>
                  <a:schemeClr val="bg1"/>
                </a:solidFill>
                <a:latin typeface="Arial" panose="020B0604020202020204" pitchFamily="34" charset="0"/>
              </a:rPr>
              <a:t>S1-241022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SA1#106, 27 May - 31 May 2024, </a:t>
            </a:r>
            <a:r>
              <a:rPr lang="en-GB" altLang="en-US" sz="1065" dirty="0" err="1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, KR</a:t>
            </a:r>
          </a:p>
        </p:txBody>
      </p:sp>
      <p:sp>
        <p:nvSpPr>
          <p:cNvPr id="3" name="矩形 2"/>
          <p:cNvSpPr/>
          <p:nvPr/>
        </p:nvSpPr>
        <p:spPr>
          <a:xfrm>
            <a:off x="3830405" y="3073838"/>
            <a:ext cx="442622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NEW User Experience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Ubiquitous connectivity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Satellite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Low altitude economy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Multi-parties Network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…</a:t>
            </a:r>
          </a:p>
        </p:txBody>
      </p:sp>
      <p:sp>
        <p:nvSpPr>
          <p:cNvPr id="4" name="矩形 3"/>
          <p:cNvSpPr/>
          <p:nvPr/>
        </p:nvSpPr>
        <p:spPr>
          <a:xfrm>
            <a:off x="390361" y="3072470"/>
            <a:ext cx="3660868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NEW Operation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Migration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to 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6G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Energy efficiency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Distributed network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Trust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…</a:t>
            </a:r>
          </a:p>
        </p:txBody>
      </p:sp>
      <p:sp>
        <p:nvSpPr>
          <p:cNvPr id="9" name="矩形 8"/>
          <p:cNvSpPr/>
          <p:nvPr/>
        </p:nvSpPr>
        <p:spPr>
          <a:xfrm>
            <a:off x="8052704" y="3072470"/>
            <a:ext cx="3731959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NEW Services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Native AI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Immersive communication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ISAC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Data service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78642532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矩形 187"/>
          <p:cNvSpPr/>
          <p:nvPr/>
        </p:nvSpPr>
        <p:spPr bwMode="auto">
          <a:xfrm>
            <a:off x="237083" y="4809224"/>
            <a:ext cx="5498588" cy="15555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7" name="矩形 186"/>
          <p:cNvSpPr/>
          <p:nvPr/>
        </p:nvSpPr>
        <p:spPr bwMode="auto">
          <a:xfrm>
            <a:off x="230558" y="1167836"/>
            <a:ext cx="5498588" cy="37226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6" name="矩形 185"/>
          <p:cNvSpPr/>
          <p:nvPr/>
        </p:nvSpPr>
        <p:spPr bwMode="auto">
          <a:xfrm>
            <a:off x="5729146" y="3770772"/>
            <a:ext cx="6226633" cy="25940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5" name="矩形 184"/>
          <p:cNvSpPr/>
          <p:nvPr/>
        </p:nvSpPr>
        <p:spPr bwMode="auto">
          <a:xfrm>
            <a:off x="5724392" y="1118849"/>
            <a:ext cx="6226632" cy="264886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606" y="1751461"/>
            <a:ext cx="4748441" cy="2984415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 bwMode="auto">
          <a:xfrm>
            <a:off x="461594" y="447178"/>
            <a:ext cx="8987444" cy="598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400" b="1" kern="0" dirty="0"/>
              <a:t>New Operation – Migration to 6G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3065" y="1138796"/>
            <a:ext cx="5215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MS PGothic" panose="020B0600070205080204" charset="-128"/>
              </a:rPr>
              <a:t>network architecture and topology are both very complex.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40+NF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80+interfaces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6076" y="5092055"/>
            <a:ext cx="5267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/>
              <a:t>The 6G system will support most of the existing 5G services, in addition to many new services. New or changed services should be prioritized.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61977" y="1292339"/>
            <a:ext cx="5730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Scenario</a:t>
            </a:r>
            <a:r>
              <a:rPr lang="zh-CN" altLang="en-US" dirty="0"/>
              <a:t>：</a:t>
            </a:r>
            <a:r>
              <a:rPr lang="en-US" altLang="zh-CN" dirty="0"/>
              <a:t>Potential migration trend from 5G to 6G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844663" y="3720057"/>
            <a:ext cx="611586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Requirements</a:t>
            </a:r>
            <a:r>
              <a:rPr lang="zh-CN" altLang="en-US" dirty="0">
                <a:solidFill>
                  <a:srgbClr val="FF0000"/>
                </a:solidFill>
              </a:rPr>
              <a:t>：</a:t>
            </a:r>
            <a:endParaRPr lang="en-US" altLang="zh-CN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Use cases </a:t>
            </a:r>
            <a:r>
              <a:rPr lang="en-US" altLang="zh-CN" dirty="0"/>
              <a:t>related to </a:t>
            </a:r>
            <a:r>
              <a:rPr lang="en-US" altLang="zh-CN" dirty="0" smtClean="0"/>
              <a:t>migration to </a:t>
            </a:r>
            <a:r>
              <a:rPr lang="en-US" altLang="zh-CN" dirty="0"/>
              <a:t>6G </a:t>
            </a:r>
            <a:r>
              <a:rPr lang="en-US" altLang="zh-CN" smtClean="0"/>
              <a:t>new core </a:t>
            </a:r>
            <a:r>
              <a:rPr lang="en-US" altLang="zh-CN" dirty="0"/>
              <a:t>design should be studied.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</a:rPr>
              <a:t>Use cases </a:t>
            </a:r>
            <a:r>
              <a:rPr lang="en-US" altLang="zh-CN" dirty="0"/>
              <a:t>related to </a:t>
            </a:r>
            <a:r>
              <a:rPr lang="en-US" altLang="zh-CN" dirty="0">
                <a:solidFill>
                  <a:srgbClr val="FF0000"/>
                </a:solidFill>
              </a:rPr>
              <a:t>b</a:t>
            </a:r>
            <a:r>
              <a:rPr lang="en-US" altLang="zh-CN" dirty="0" smtClean="0">
                <a:solidFill>
                  <a:srgbClr val="FF0000"/>
                </a:solidFill>
              </a:rPr>
              <a:t>ackward </a:t>
            </a:r>
            <a:r>
              <a:rPr lang="en-US" altLang="zh-CN" dirty="0">
                <a:solidFill>
                  <a:srgbClr val="FF0000"/>
                </a:solidFill>
              </a:rPr>
              <a:t>compatible </a:t>
            </a:r>
            <a:r>
              <a:rPr lang="en-US" altLang="zh-CN" dirty="0"/>
              <a:t>between 6G &amp; 5G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Achieving significant improvement for </a:t>
            </a:r>
            <a:r>
              <a:rPr lang="en-US" altLang="zh-CN" dirty="0">
                <a:solidFill>
                  <a:srgbClr val="FF0000"/>
                </a:solidFill>
              </a:rPr>
              <a:t>reliability</a:t>
            </a:r>
            <a:r>
              <a:rPr lang="en-US" altLang="zh-CN" dirty="0"/>
              <a:t> </a:t>
            </a:r>
            <a:r>
              <a:rPr lang="en-US" altLang="zh-CN" dirty="0" smtClean="0"/>
              <a:t>and </a:t>
            </a:r>
            <a:r>
              <a:rPr lang="en-US" altLang="zh-CN" dirty="0">
                <a:solidFill>
                  <a:srgbClr val="FF0000"/>
                </a:solidFill>
              </a:rPr>
              <a:t>simplification</a:t>
            </a:r>
            <a:r>
              <a:rPr lang="en-US" altLang="zh-CN" dirty="0" smtClean="0"/>
              <a:t> compared </a:t>
            </a:r>
            <a:r>
              <a:rPr lang="en-US" altLang="zh-CN" dirty="0"/>
              <a:t>to 5G.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Reducing signaling interactions and simplify the network procedures. Reduce </a:t>
            </a:r>
            <a:r>
              <a:rPr lang="en-US" altLang="zh-CN" dirty="0">
                <a:solidFill>
                  <a:srgbClr val="FF0000"/>
                </a:solidFill>
              </a:rPr>
              <a:t>energy consumption</a:t>
            </a:r>
            <a:r>
              <a:rPr lang="en-US" altLang="zh-CN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AI </a:t>
            </a:r>
            <a:r>
              <a:rPr lang="en-US" altLang="zh-CN" dirty="0"/>
              <a:t>for network operation.</a:t>
            </a:r>
            <a:endParaRPr lang="zh-CN" altLang="en-US" dirty="0"/>
          </a:p>
        </p:txBody>
      </p:sp>
      <p:sp>
        <p:nvSpPr>
          <p:cNvPr id="276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>
                <a:solidFill>
                  <a:schemeClr val="bg1"/>
                </a:solidFill>
                <a:latin typeface="Arial" panose="020B0604020202020204" pitchFamily="34" charset="0"/>
              </a:rPr>
              <a:t>S1-241022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SA1#106, 27 May - 31 May 2024, </a:t>
            </a:r>
            <a:r>
              <a:rPr lang="en-GB" altLang="en-US" sz="1065" dirty="0" err="1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, KR</a:t>
            </a:r>
          </a:p>
        </p:txBody>
      </p:sp>
      <p:cxnSp>
        <p:nvCxnSpPr>
          <p:cNvPr id="12" name="直接连接符 11"/>
          <p:cNvCxnSpPr/>
          <p:nvPr/>
        </p:nvCxnSpPr>
        <p:spPr bwMode="auto">
          <a:xfrm>
            <a:off x="5880100" y="2514600"/>
            <a:ext cx="2746487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9" name="组合 18"/>
          <p:cNvGrpSpPr/>
          <p:nvPr/>
        </p:nvGrpSpPr>
        <p:grpSpPr>
          <a:xfrm>
            <a:off x="6996837" y="2520950"/>
            <a:ext cx="467627" cy="452700"/>
            <a:chOff x="5829299" y="2520950"/>
            <a:chExt cx="467627" cy="452700"/>
          </a:xfrm>
        </p:grpSpPr>
        <p:sp>
          <p:nvSpPr>
            <p:cNvPr id="18" name="矩形 17"/>
            <p:cNvSpPr/>
            <p:nvPr/>
          </p:nvSpPr>
          <p:spPr bwMode="auto">
            <a:xfrm>
              <a:off x="5829299" y="2754417"/>
              <a:ext cx="467627" cy="2192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AMF</a:t>
              </a: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008608" y="2520950"/>
              <a:ext cx="110965" cy="257783"/>
              <a:chOff x="6008608" y="2520950"/>
              <a:chExt cx="110965" cy="257783"/>
            </a:xfrm>
          </p:grpSpPr>
          <p:cxnSp>
            <p:nvCxnSpPr>
              <p:cNvPr id="15" name="直接连接符 14"/>
              <p:cNvCxnSpPr/>
              <p:nvPr/>
            </p:nvCxnSpPr>
            <p:spPr bwMode="auto">
              <a:xfrm>
                <a:off x="6061977" y="2520950"/>
                <a:ext cx="0" cy="2159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6" name="椭圆 15"/>
              <p:cNvSpPr/>
              <p:nvPr/>
            </p:nvSpPr>
            <p:spPr bwMode="auto">
              <a:xfrm>
                <a:off x="6008608" y="2723700"/>
                <a:ext cx="110965" cy="55033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510112" y="2520950"/>
            <a:ext cx="467627" cy="452700"/>
            <a:chOff x="5829299" y="2520950"/>
            <a:chExt cx="467627" cy="452700"/>
          </a:xfrm>
        </p:grpSpPr>
        <p:sp>
          <p:nvSpPr>
            <p:cNvPr id="31" name="矩形 30"/>
            <p:cNvSpPr/>
            <p:nvPr/>
          </p:nvSpPr>
          <p:spPr bwMode="auto">
            <a:xfrm>
              <a:off x="5829299" y="2754417"/>
              <a:ext cx="467627" cy="2192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kumimoji="0" lang="en-US" altLang="zh-CN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MF</a:t>
              </a: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008608" y="2520950"/>
              <a:ext cx="110965" cy="257783"/>
              <a:chOff x="6008608" y="2520950"/>
              <a:chExt cx="110965" cy="257783"/>
            </a:xfrm>
          </p:grpSpPr>
          <p:cxnSp>
            <p:nvCxnSpPr>
              <p:cNvPr id="33" name="直接连接符 32"/>
              <p:cNvCxnSpPr/>
              <p:nvPr/>
            </p:nvCxnSpPr>
            <p:spPr bwMode="auto">
              <a:xfrm>
                <a:off x="6061977" y="2520950"/>
                <a:ext cx="0" cy="2159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椭圆 33"/>
              <p:cNvSpPr/>
              <p:nvPr/>
            </p:nvSpPr>
            <p:spPr bwMode="auto">
              <a:xfrm>
                <a:off x="6008608" y="2723700"/>
                <a:ext cx="110965" cy="55033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5841749" y="2521689"/>
            <a:ext cx="503767" cy="452700"/>
            <a:chOff x="5807430" y="2520950"/>
            <a:chExt cx="503767" cy="452700"/>
          </a:xfrm>
        </p:grpSpPr>
        <p:sp>
          <p:nvSpPr>
            <p:cNvPr id="36" name="矩形 35"/>
            <p:cNvSpPr/>
            <p:nvPr/>
          </p:nvSpPr>
          <p:spPr bwMode="auto">
            <a:xfrm>
              <a:off x="5807430" y="2754417"/>
              <a:ext cx="503767" cy="2192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UDM</a:t>
              </a: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008608" y="2520950"/>
              <a:ext cx="110965" cy="257783"/>
              <a:chOff x="6008608" y="2520950"/>
              <a:chExt cx="110965" cy="257783"/>
            </a:xfrm>
          </p:grpSpPr>
          <p:cxnSp>
            <p:nvCxnSpPr>
              <p:cNvPr id="38" name="直接连接符 37"/>
              <p:cNvCxnSpPr/>
              <p:nvPr/>
            </p:nvCxnSpPr>
            <p:spPr bwMode="auto">
              <a:xfrm>
                <a:off x="6061977" y="2520950"/>
                <a:ext cx="0" cy="2159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9" name="椭圆 38"/>
              <p:cNvSpPr/>
              <p:nvPr/>
            </p:nvSpPr>
            <p:spPr bwMode="auto">
              <a:xfrm>
                <a:off x="6008608" y="2723700"/>
                <a:ext cx="110965" cy="55033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437363" y="2523068"/>
            <a:ext cx="467627" cy="452700"/>
            <a:chOff x="5829299" y="2520950"/>
            <a:chExt cx="467627" cy="452700"/>
          </a:xfrm>
        </p:grpSpPr>
        <p:sp>
          <p:nvSpPr>
            <p:cNvPr id="41" name="矩形 40"/>
            <p:cNvSpPr/>
            <p:nvPr/>
          </p:nvSpPr>
          <p:spPr bwMode="auto">
            <a:xfrm>
              <a:off x="5829299" y="2754417"/>
              <a:ext cx="467627" cy="2192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UDR</a:t>
              </a: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008608" y="2520950"/>
              <a:ext cx="110965" cy="257783"/>
              <a:chOff x="6008608" y="2520950"/>
              <a:chExt cx="110965" cy="257783"/>
            </a:xfrm>
          </p:grpSpPr>
          <p:cxnSp>
            <p:nvCxnSpPr>
              <p:cNvPr id="43" name="直接连接符 42"/>
              <p:cNvCxnSpPr/>
              <p:nvPr/>
            </p:nvCxnSpPr>
            <p:spPr bwMode="auto">
              <a:xfrm>
                <a:off x="6061977" y="2520950"/>
                <a:ext cx="0" cy="2159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4" name="椭圆 43"/>
              <p:cNvSpPr/>
              <p:nvPr/>
            </p:nvSpPr>
            <p:spPr bwMode="auto">
              <a:xfrm>
                <a:off x="6008608" y="2723700"/>
                <a:ext cx="110965" cy="55033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748121" y="2048699"/>
            <a:ext cx="550917" cy="458491"/>
            <a:chOff x="5748121" y="2059284"/>
            <a:chExt cx="550917" cy="458491"/>
          </a:xfrm>
        </p:grpSpPr>
        <p:sp>
          <p:nvSpPr>
            <p:cNvPr id="50" name="矩形 49"/>
            <p:cNvSpPr/>
            <p:nvPr/>
          </p:nvSpPr>
          <p:spPr bwMode="auto">
            <a:xfrm>
              <a:off x="5748121" y="2059284"/>
              <a:ext cx="550917" cy="2192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UDS</a:t>
              </a:r>
              <a:r>
                <a:rPr kumimoji="0" lang="en-US" altLang="zh-CN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 rot="10800000">
              <a:off x="5965984" y="2259992"/>
              <a:ext cx="110965" cy="257783"/>
              <a:chOff x="6008608" y="2520950"/>
              <a:chExt cx="110965" cy="257783"/>
            </a:xfrm>
          </p:grpSpPr>
          <p:cxnSp>
            <p:nvCxnSpPr>
              <p:cNvPr id="48" name="直接连接符 47"/>
              <p:cNvCxnSpPr/>
              <p:nvPr/>
            </p:nvCxnSpPr>
            <p:spPr bwMode="auto">
              <a:xfrm>
                <a:off x="6061977" y="2520950"/>
                <a:ext cx="0" cy="2159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9" name="椭圆 48"/>
              <p:cNvSpPr/>
              <p:nvPr/>
            </p:nvSpPr>
            <p:spPr bwMode="auto">
              <a:xfrm>
                <a:off x="6008608" y="2723700"/>
                <a:ext cx="110965" cy="55033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342349" y="2051322"/>
            <a:ext cx="550917" cy="458491"/>
            <a:chOff x="5748121" y="2059284"/>
            <a:chExt cx="550917" cy="458491"/>
          </a:xfrm>
        </p:grpSpPr>
        <p:sp>
          <p:nvSpPr>
            <p:cNvPr id="53" name="矩形 52"/>
            <p:cNvSpPr/>
            <p:nvPr/>
          </p:nvSpPr>
          <p:spPr bwMode="auto">
            <a:xfrm>
              <a:off x="5748121" y="2059284"/>
              <a:ext cx="550917" cy="2192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AUS</a:t>
              </a:r>
              <a:r>
                <a:rPr kumimoji="0" lang="en-US" altLang="zh-CN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 rot="10800000">
              <a:off x="5965984" y="2259992"/>
              <a:ext cx="110965" cy="257783"/>
              <a:chOff x="6008608" y="2520950"/>
              <a:chExt cx="110965" cy="257783"/>
            </a:xfrm>
          </p:grpSpPr>
          <p:cxnSp>
            <p:nvCxnSpPr>
              <p:cNvPr id="55" name="直接连接符 54"/>
              <p:cNvCxnSpPr/>
              <p:nvPr/>
            </p:nvCxnSpPr>
            <p:spPr bwMode="auto">
              <a:xfrm>
                <a:off x="6061977" y="2520950"/>
                <a:ext cx="0" cy="2159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6" name="椭圆 55"/>
              <p:cNvSpPr/>
              <p:nvPr/>
            </p:nvSpPr>
            <p:spPr bwMode="auto">
              <a:xfrm>
                <a:off x="6008608" y="2723700"/>
                <a:ext cx="110965" cy="55033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6932000" y="2048762"/>
            <a:ext cx="465891" cy="457500"/>
            <a:chOff x="5788520" y="2060275"/>
            <a:chExt cx="465891" cy="457500"/>
          </a:xfrm>
        </p:grpSpPr>
        <p:sp>
          <p:nvSpPr>
            <p:cNvPr id="58" name="矩形 57"/>
            <p:cNvSpPr/>
            <p:nvPr/>
          </p:nvSpPr>
          <p:spPr bwMode="auto">
            <a:xfrm>
              <a:off x="5788520" y="2060275"/>
              <a:ext cx="465891" cy="2192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PCF</a:t>
              </a: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 rot="10800000">
              <a:off x="5965984" y="2259992"/>
              <a:ext cx="110965" cy="257783"/>
              <a:chOff x="6008608" y="2520950"/>
              <a:chExt cx="110965" cy="257783"/>
            </a:xfrm>
          </p:grpSpPr>
          <p:cxnSp>
            <p:nvCxnSpPr>
              <p:cNvPr id="60" name="直接连接符 59"/>
              <p:cNvCxnSpPr/>
              <p:nvPr/>
            </p:nvCxnSpPr>
            <p:spPr bwMode="auto">
              <a:xfrm>
                <a:off x="6061977" y="2520950"/>
                <a:ext cx="0" cy="2159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1" name="椭圆 60"/>
              <p:cNvSpPr/>
              <p:nvPr/>
            </p:nvSpPr>
            <p:spPr bwMode="auto">
              <a:xfrm>
                <a:off x="6008608" y="2723700"/>
                <a:ext cx="110965" cy="55033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8160696" y="2048699"/>
            <a:ext cx="465891" cy="457500"/>
            <a:chOff x="5788520" y="2060275"/>
            <a:chExt cx="465891" cy="457500"/>
          </a:xfrm>
        </p:grpSpPr>
        <p:sp>
          <p:nvSpPr>
            <p:cNvPr id="63" name="矩形 62"/>
            <p:cNvSpPr/>
            <p:nvPr/>
          </p:nvSpPr>
          <p:spPr bwMode="auto">
            <a:xfrm>
              <a:off x="5788520" y="2060275"/>
              <a:ext cx="465891" cy="2192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NEF</a:t>
              </a: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 rot="10800000">
              <a:off x="5965984" y="2259992"/>
              <a:ext cx="110965" cy="257783"/>
              <a:chOff x="6008608" y="2520950"/>
              <a:chExt cx="110965" cy="257783"/>
            </a:xfrm>
          </p:grpSpPr>
          <p:cxnSp>
            <p:nvCxnSpPr>
              <p:cNvPr id="65" name="直接连接符 64"/>
              <p:cNvCxnSpPr/>
              <p:nvPr/>
            </p:nvCxnSpPr>
            <p:spPr bwMode="auto">
              <a:xfrm>
                <a:off x="6061977" y="2520950"/>
                <a:ext cx="0" cy="2159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6" name="椭圆 65"/>
              <p:cNvSpPr/>
              <p:nvPr/>
            </p:nvSpPr>
            <p:spPr bwMode="auto">
              <a:xfrm>
                <a:off x="6008608" y="2723700"/>
                <a:ext cx="110965" cy="55033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429897" y="2048577"/>
            <a:ext cx="699300" cy="457500"/>
            <a:chOff x="5671646" y="2060275"/>
            <a:chExt cx="699300" cy="457500"/>
          </a:xfrm>
        </p:grpSpPr>
        <p:sp>
          <p:nvSpPr>
            <p:cNvPr id="74" name="矩形 73"/>
            <p:cNvSpPr/>
            <p:nvPr/>
          </p:nvSpPr>
          <p:spPr bwMode="auto">
            <a:xfrm>
              <a:off x="5671646" y="2060275"/>
              <a:ext cx="699300" cy="2192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NWDAF</a:t>
              </a: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 rot="10800000">
              <a:off x="5965984" y="2259992"/>
              <a:ext cx="110965" cy="257783"/>
              <a:chOff x="6008608" y="2520950"/>
              <a:chExt cx="110965" cy="257783"/>
            </a:xfrm>
          </p:grpSpPr>
          <p:cxnSp>
            <p:nvCxnSpPr>
              <p:cNvPr id="76" name="直接连接符 75"/>
              <p:cNvCxnSpPr/>
              <p:nvPr/>
            </p:nvCxnSpPr>
            <p:spPr bwMode="auto">
              <a:xfrm>
                <a:off x="6061977" y="2520950"/>
                <a:ext cx="0" cy="2159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7" name="椭圆 76"/>
              <p:cNvSpPr/>
              <p:nvPr/>
            </p:nvSpPr>
            <p:spPr bwMode="auto">
              <a:xfrm>
                <a:off x="6008608" y="2723700"/>
                <a:ext cx="110965" cy="55033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79" name="矩形 78"/>
          <p:cNvSpPr/>
          <p:nvPr/>
        </p:nvSpPr>
        <p:spPr bwMode="auto">
          <a:xfrm>
            <a:off x="6436722" y="3096041"/>
            <a:ext cx="467627" cy="21923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 bwMode="auto">
          <a:xfrm>
            <a:off x="6996837" y="3096041"/>
            <a:ext cx="467627" cy="21923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 bwMode="auto">
          <a:xfrm>
            <a:off x="7510112" y="3096041"/>
            <a:ext cx="467627" cy="21923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UPF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8021115" y="2523763"/>
            <a:ext cx="467627" cy="452700"/>
            <a:chOff x="5829299" y="2520950"/>
            <a:chExt cx="467627" cy="452700"/>
          </a:xfrm>
        </p:grpSpPr>
        <p:sp>
          <p:nvSpPr>
            <p:cNvPr id="83" name="矩形 82"/>
            <p:cNvSpPr/>
            <p:nvPr/>
          </p:nvSpPr>
          <p:spPr bwMode="auto">
            <a:xfrm>
              <a:off x="5829299" y="2754417"/>
              <a:ext cx="467627" cy="2192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NR</a:t>
              </a:r>
              <a:r>
                <a:rPr kumimoji="0" lang="en-US" altLang="zh-CN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6008608" y="2520950"/>
              <a:ext cx="110965" cy="257783"/>
              <a:chOff x="6008608" y="2520950"/>
              <a:chExt cx="110965" cy="257783"/>
            </a:xfrm>
          </p:grpSpPr>
          <p:cxnSp>
            <p:nvCxnSpPr>
              <p:cNvPr id="85" name="直接连接符 84"/>
              <p:cNvCxnSpPr/>
              <p:nvPr/>
            </p:nvCxnSpPr>
            <p:spPr bwMode="auto">
              <a:xfrm>
                <a:off x="6061977" y="2520950"/>
                <a:ext cx="0" cy="2159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6" name="椭圆 85"/>
              <p:cNvSpPr/>
              <p:nvPr/>
            </p:nvSpPr>
            <p:spPr bwMode="auto">
              <a:xfrm>
                <a:off x="6008608" y="2723700"/>
                <a:ext cx="110965" cy="55033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cxnSp>
        <p:nvCxnSpPr>
          <p:cNvPr id="28" name="直接连接符 27"/>
          <p:cNvCxnSpPr>
            <a:stCxn id="80" idx="0"/>
            <a:endCxn id="18" idx="2"/>
          </p:cNvCxnSpPr>
          <p:nvPr/>
        </p:nvCxnSpPr>
        <p:spPr bwMode="auto">
          <a:xfrm flipV="1">
            <a:off x="7230651" y="2973650"/>
            <a:ext cx="0" cy="12239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9" name="直接连接符 88"/>
          <p:cNvCxnSpPr/>
          <p:nvPr/>
        </p:nvCxnSpPr>
        <p:spPr bwMode="auto">
          <a:xfrm flipV="1">
            <a:off x="7742790" y="2973650"/>
            <a:ext cx="0" cy="12239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1" name="直接连接符 90"/>
          <p:cNvCxnSpPr>
            <a:stCxn id="80" idx="1"/>
            <a:endCxn id="79" idx="3"/>
          </p:cNvCxnSpPr>
          <p:nvPr/>
        </p:nvCxnSpPr>
        <p:spPr bwMode="auto">
          <a:xfrm flipH="1">
            <a:off x="6904349" y="3205658"/>
            <a:ext cx="924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" name="直接连接符 93"/>
          <p:cNvCxnSpPr>
            <a:stCxn id="81" idx="1"/>
            <a:endCxn id="80" idx="3"/>
          </p:cNvCxnSpPr>
          <p:nvPr/>
        </p:nvCxnSpPr>
        <p:spPr bwMode="auto">
          <a:xfrm flipH="1">
            <a:off x="7464464" y="3205658"/>
            <a:ext cx="4564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直接连接符 96"/>
          <p:cNvCxnSpPr>
            <a:stCxn id="18" idx="2"/>
            <a:endCxn id="79" idx="0"/>
          </p:cNvCxnSpPr>
          <p:nvPr/>
        </p:nvCxnSpPr>
        <p:spPr bwMode="auto">
          <a:xfrm flipH="1">
            <a:off x="6670536" y="2973650"/>
            <a:ext cx="560115" cy="12239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5" name="右箭头 94"/>
          <p:cNvSpPr/>
          <p:nvPr/>
        </p:nvSpPr>
        <p:spPr bwMode="auto">
          <a:xfrm>
            <a:off x="8685590" y="2361932"/>
            <a:ext cx="273291" cy="28829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02" name="直接连接符 101"/>
          <p:cNvCxnSpPr/>
          <p:nvPr/>
        </p:nvCxnSpPr>
        <p:spPr bwMode="auto">
          <a:xfrm>
            <a:off x="8967995" y="2486660"/>
            <a:ext cx="2746487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3" name="直接连接符 102"/>
          <p:cNvCxnSpPr/>
          <p:nvPr/>
        </p:nvCxnSpPr>
        <p:spPr bwMode="auto">
          <a:xfrm>
            <a:off x="8967995" y="2598420"/>
            <a:ext cx="2746487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5" name="矩形 104"/>
          <p:cNvSpPr/>
          <p:nvPr/>
        </p:nvSpPr>
        <p:spPr bwMode="auto">
          <a:xfrm>
            <a:off x="9669263" y="2724346"/>
            <a:ext cx="956638" cy="3501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Control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9955774" y="2494080"/>
            <a:ext cx="110965" cy="257783"/>
            <a:chOff x="6008608" y="2520950"/>
            <a:chExt cx="110965" cy="257783"/>
          </a:xfrm>
        </p:grpSpPr>
        <p:cxnSp>
          <p:nvCxnSpPr>
            <p:cNvPr id="107" name="直接连接符 106"/>
            <p:cNvCxnSpPr/>
            <p:nvPr/>
          </p:nvCxnSpPr>
          <p:spPr bwMode="auto">
            <a:xfrm>
              <a:off x="6061977" y="2520950"/>
              <a:ext cx="0" cy="2159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8" name="椭圆 107"/>
            <p:cNvSpPr/>
            <p:nvPr/>
          </p:nvSpPr>
          <p:spPr bwMode="auto">
            <a:xfrm>
              <a:off x="6008608" y="2723700"/>
              <a:ext cx="110965" cy="55033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0278118" y="2594187"/>
            <a:ext cx="110965" cy="159366"/>
            <a:chOff x="6008608" y="2619367"/>
            <a:chExt cx="110965" cy="159366"/>
          </a:xfrm>
        </p:grpSpPr>
        <p:cxnSp>
          <p:nvCxnSpPr>
            <p:cNvPr id="110" name="直接连接符 109"/>
            <p:cNvCxnSpPr/>
            <p:nvPr/>
          </p:nvCxnSpPr>
          <p:spPr bwMode="auto">
            <a:xfrm>
              <a:off x="6061977" y="2619367"/>
              <a:ext cx="0" cy="11748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" name="椭圆 110"/>
            <p:cNvSpPr/>
            <p:nvPr/>
          </p:nvSpPr>
          <p:spPr bwMode="auto">
            <a:xfrm>
              <a:off x="6008608" y="2723700"/>
              <a:ext cx="110965" cy="5503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16" name="矩形 115"/>
          <p:cNvSpPr/>
          <p:nvPr/>
        </p:nvSpPr>
        <p:spPr bwMode="auto">
          <a:xfrm>
            <a:off x="10696736" y="2724346"/>
            <a:ext cx="803747" cy="35015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User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10876893" y="2494080"/>
            <a:ext cx="110965" cy="257783"/>
            <a:chOff x="6008608" y="2520950"/>
            <a:chExt cx="110965" cy="257783"/>
          </a:xfrm>
        </p:grpSpPr>
        <p:cxnSp>
          <p:nvCxnSpPr>
            <p:cNvPr id="118" name="直接连接符 117"/>
            <p:cNvCxnSpPr/>
            <p:nvPr/>
          </p:nvCxnSpPr>
          <p:spPr bwMode="auto">
            <a:xfrm>
              <a:off x="6061977" y="2520950"/>
              <a:ext cx="0" cy="2159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9" name="椭圆 118"/>
            <p:cNvSpPr/>
            <p:nvPr/>
          </p:nvSpPr>
          <p:spPr bwMode="auto">
            <a:xfrm>
              <a:off x="6008608" y="2723700"/>
              <a:ext cx="110965" cy="55033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1199237" y="2594187"/>
            <a:ext cx="110965" cy="159366"/>
            <a:chOff x="6008608" y="2619367"/>
            <a:chExt cx="110965" cy="159366"/>
          </a:xfrm>
        </p:grpSpPr>
        <p:cxnSp>
          <p:nvCxnSpPr>
            <p:cNvPr id="121" name="直接连接符 120"/>
            <p:cNvCxnSpPr/>
            <p:nvPr/>
          </p:nvCxnSpPr>
          <p:spPr bwMode="auto">
            <a:xfrm>
              <a:off x="6061977" y="2619367"/>
              <a:ext cx="0" cy="11748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2" name="椭圆 121"/>
            <p:cNvSpPr/>
            <p:nvPr/>
          </p:nvSpPr>
          <p:spPr bwMode="auto">
            <a:xfrm>
              <a:off x="6008608" y="2723700"/>
              <a:ext cx="110965" cy="5503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98" name="文本框 97"/>
          <p:cNvSpPr txBox="1"/>
          <p:nvPr/>
        </p:nvSpPr>
        <p:spPr>
          <a:xfrm>
            <a:off x="8392642" y="2495183"/>
            <a:ext cx="31771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SBI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11633308" y="2381299"/>
            <a:ext cx="31771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SBI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11626920" y="2509063"/>
            <a:ext cx="33855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DCI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0433690" y="3301589"/>
            <a:ext cx="15327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SBI: Service Based Interface</a:t>
            </a:r>
          </a:p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DCI: Data Channel Interface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矩形 134"/>
          <p:cNvSpPr/>
          <p:nvPr/>
        </p:nvSpPr>
        <p:spPr bwMode="auto">
          <a:xfrm>
            <a:off x="8880353" y="1934956"/>
            <a:ext cx="873261" cy="3532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Plane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6" name="组合 135"/>
          <p:cNvGrpSpPr/>
          <p:nvPr/>
        </p:nvGrpSpPr>
        <p:grpSpPr>
          <a:xfrm rot="10800000">
            <a:off x="9126238" y="2280827"/>
            <a:ext cx="110965" cy="312459"/>
            <a:chOff x="6008608" y="2466274"/>
            <a:chExt cx="110965" cy="312459"/>
          </a:xfrm>
        </p:grpSpPr>
        <p:cxnSp>
          <p:nvCxnSpPr>
            <p:cNvPr id="137" name="直接连接符 136"/>
            <p:cNvCxnSpPr/>
            <p:nvPr/>
          </p:nvCxnSpPr>
          <p:spPr bwMode="auto">
            <a:xfrm rot="10800000" flipV="1">
              <a:off x="6061977" y="2466274"/>
              <a:ext cx="0" cy="27057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8" name="椭圆 137"/>
            <p:cNvSpPr/>
            <p:nvPr/>
          </p:nvSpPr>
          <p:spPr bwMode="auto">
            <a:xfrm>
              <a:off x="6008608" y="2723700"/>
              <a:ext cx="110965" cy="5503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 rot="10800000">
            <a:off x="9388021" y="2278750"/>
            <a:ext cx="110965" cy="207910"/>
            <a:chOff x="6008608" y="2570823"/>
            <a:chExt cx="110965" cy="207910"/>
          </a:xfrm>
        </p:grpSpPr>
        <p:cxnSp>
          <p:nvCxnSpPr>
            <p:cNvPr id="141" name="直接连接符 140"/>
            <p:cNvCxnSpPr/>
            <p:nvPr/>
          </p:nvCxnSpPr>
          <p:spPr bwMode="auto">
            <a:xfrm rot="10800000" flipV="1">
              <a:off x="6061977" y="2570823"/>
              <a:ext cx="0" cy="16602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2" name="椭圆 141"/>
            <p:cNvSpPr/>
            <p:nvPr/>
          </p:nvSpPr>
          <p:spPr bwMode="auto">
            <a:xfrm>
              <a:off x="6008608" y="2723700"/>
              <a:ext cx="110965" cy="55033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45" name="矩形 144"/>
          <p:cNvSpPr/>
          <p:nvPr/>
        </p:nvSpPr>
        <p:spPr bwMode="auto">
          <a:xfrm>
            <a:off x="9817891" y="1932809"/>
            <a:ext cx="1085059" cy="3532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Intelligence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Plane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 rot="10800000">
            <a:off x="10171907" y="2276199"/>
            <a:ext cx="110965" cy="312459"/>
            <a:chOff x="6008608" y="2466274"/>
            <a:chExt cx="110965" cy="312459"/>
          </a:xfrm>
        </p:grpSpPr>
        <p:cxnSp>
          <p:nvCxnSpPr>
            <p:cNvPr id="147" name="直接连接符 146"/>
            <p:cNvCxnSpPr/>
            <p:nvPr/>
          </p:nvCxnSpPr>
          <p:spPr bwMode="auto">
            <a:xfrm rot="10800000" flipV="1">
              <a:off x="6061977" y="2466274"/>
              <a:ext cx="0" cy="27057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8" name="椭圆 147"/>
            <p:cNvSpPr/>
            <p:nvPr/>
          </p:nvSpPr>
          <p:spPr bwMode="auto">
            <a:xfrm>
              <a:off x="6008608" y="2723700"/>
              <a:ext cx="110965" cy="5503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 rot="10800000">
            <a:off x="10433690" y="2274122"/>
            <a:ext cx="110965" cy="207910"/>
            <a:chOff x="6008608" y="2570823"/>
            <a:chExt cx="110965" cy="207910"/>
          </a:xfrm>
        </p:grpSpPr>
        <p:cxnSp>
          <p:nvCxnSpPr>
            <p:cNvPr id="150" name="直接连接符 149"/>
            <p:cNvCxnSpPr/>
            <p:nvPr/>
          </p:nvCxnSpPr>
          <p:spPr bwMode="auto">
            <a:xfrm rot="10800000" flipV="1">
              <a:off x="6061977" y="2570823"/>
              <a:ext cx="0" cy="16602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1" name="椭圆 150"/>
            <p:cNvSpPr/>
            <p:nvPr/>
          </p:nvSpPr>
          <p:spPr bwMode="auto">
            <a:xfrm>
              <a:off x="6008608" y="2723700"/>
              <a:ext cx="110965" cy="55033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59" name="矩形 158"/>
          <p:cNvSpPr/>
          <p:nvPr/>
        </p:nvSpPr>
        <p:spPr bwMode="auto">
          <a:xfrm>
            <a:off x="10944107" y="1937260"/>
            <a:ext cx="833688" cy="35321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Others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 rot="10800000">
            <a:off x="11298122" y="2280649"/>
            <a:ext cx="85258" cy="312459"/>
            <a:chOff x="6008608" y="2466274"/>
            <a:chExt cx="110965" cy="312459"/>
          </a:xfrm>
        </p:grpSpPr>
        <p:cxnSp>
          <p:nvCxnSpPr>
            <p:cNvPr id="161" name="直接连接符 160"/>
            <p:cNvCxnSpPr/>
            <p:nvPr/>
          </p:nvCxnSpPr>
          <p:spPr bwMode="auto">
            <a:xfrm rot="10800000" flipV="1">
              <a:off x="6061977" y="2466274"/>
              <a:ext cx="0" cy="27057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2" name="椭圆 161"/>
            <p:cNvSpPr/>
            <p:nvPr/>
          </p:nvSpPr>
          <p:spPr bwMode="auto">
            <a:xfrm>
              <a:off x="6008608" y="2723700"/>
              <a:ext cx="110965" cy="5503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 rot="10800000">
            <a:off x="11559905" y="2278573"/>
            <a:ext cx="85258" cy="207910"/>
            <a:chOff x="6008608" y="2570823"/>
            <a:chExt cx="110965" cy="207910"/>
          </a:xfrm>
        </p:grpSpPr>
        <p:cxnSp>
          <p:nvCxnSpPr>
            <p:cNvPr id="164" name="直接连接符 163"/>
            <p:cNvCxnSpPr/>
            <p:nvPr/>
          </p:nvCxnSpPr>
          <p:spPr bwMode="auto">
            <a:xfrm rot="10800000" flipV="1">
              <a:off x="6061977" y="2570823"/>
              <a:ext cx="0" cy="16602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5" name="椭圆 164"/>
            <p:cNvSpPr/>
            <p:nvPr/>
          </p:nvSpPr>
          <p:spPr bwMode="auto">
            <a:xfrm>
              <a:off x="6008608" y="2723700"/>
              <a:ext cx="110965" cy="55033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66" name="矩形 165"/>
          <p:cNvSpPr/>
          <p:nvPr/>
        </p:nvSpPr>
        <p:spPr bwMode="auto">
          <a:xfrm>
            <a:off x="8942100" y="2756780"/>
            <a:ext cx="616514" cy="3290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9083954" y="2494080"/>
            <a:ext cx="89553" cy="287739"/>
            <a:chOff x="6008608" y="2490994"/>
            <a:chExt cx="110965" cy="287739"/>
          </a:xfrm>
        </p:grpSpPr>
        <p:cxnSp>
          <p:nvCxnSpPr>
            <p:cNvPr id="168" name="直接连接符 167"/>
            <p:cNvCxnSpPr/>
            <p:nvPr/>
          </p:nvCxnSpPr>
          <p:spPr bwMode="auto">
            <a:xfrm>
              <a:off x="6061977" y="2490994"/>
              <a:ext cx="0" cy="24585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69" name="椭圆 168"/>
            <p:cNvSpPr/>
            <p:nvPr/>
          </p:nvSpPr>
          <p:spPr bwMode="auto">
            <a:xfrm>
              <a:off x="6008608" y="2723700"/>
              <a:ext cx="110965" cy="55033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9295681" y="2609090"/>
            <a:ext cx="89553" cy="173354"/>
            <a:chOff x="6008608" y="2605379"/>
            <a:chExt cx="110965" cy="173354"/>
          </a:xfrm>
        </p:grpSpPr>
        <p:cxnSp>
          <p:nvCxnSpPr>
            <p:cNvPr id="171" name="直接连接符 170"/>
            <p:cNvCxnSpPr/>
            <p:nvPr/>
          </p:nvCxnSpPr>
          <p:spPr bwMode="auto">
            <a:xfrm>
              <a:off x="6061977" y="2605379"/>
              <a:ext cx="0" cy="13147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2" name="椭圆 171"/>
            <p:cNvSpPr/>
            <p:nvPr/>
          </p:nvSpPr>
          <p:spPr bwMode="auto">
            <a:xfrm>
              <a:off x="6008608" y="2723700"/>
              <a:ext cx="110965" cy="55033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195667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230558" y="1118850"/>
            <a:ext cx="5012117" cy="24885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237082" y="3568863"/>
            <a:ext cx="5536403" cy="27959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5773485" y="4069889"/>
            <a:ext cx="6315917" cy="23047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235498" y="1125737"/>
            <a:ext cx="6835082" cy="292902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6492" y="450678"/>
            <a:ext cx="11250385" cy="416379"/>
          </a:xfrm>
        </p:spPr>
        <p:txBody>
          <a:bodyPr/>
          <a:lstStyle/>
          <a:p>
            <a:pPr algn="l"/>
            <a:r>
              <a:rPr lang="en-US" altLang="zh-CN" sz="2400" b="1" dirty="0" smtClean="0"/>
              <a:t>New Operation – Distributed Network</a:t>
            </a:r>
            <a:endParaRPr lang="en-US" altLang="zh-CN" sz="24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9760024" y="1327573"/>
            <a:ext cx="22384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 case 2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Inter-network </a:t>
            </a: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disaster recovery </a:t>
            </a:r>
            <a:r>
              <a:rPr lang="en-US" altLang="zh-CN" sz="1400" b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collaboration</a:t>
            </a:r>
            <a:endParaRPr lang="zh-CN" altLang="en-US" sz="1400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>
                <a:solidFill>
                  <a:schemeClr val="bg1"/>
                </a:solidFill>
                <a:latin typeface="Arial" panose="020B0604020202020204" pitchFamily="34" charset="0"/>
              </a:rPr>
              <a:t>S1-241022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SA1#106, 27 May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- 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31 May 2024, </a:t>
            </a:r>
            <a:r>
              <a:rPr lang="en-GB" altLang="en-US" sz="1065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KR</a:t>
            </a:r>
            <a:endParaRPr lang="en-GB" altLang="en-US" sz="1065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915221" y="4124830"/>
            <a:ext cx="618536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Requirements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 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flexible, on-demand customization and configuration of network capabilities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based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user requirements.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 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autonomous operation in one network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i.e., capable of providing limited service when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losing connection to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other networks.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 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flexible, on-demand 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collaboration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 other networks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(e.g., seamless user experience when UE is connected to a different network in disaster condition or requesting a service not provided by the subscribed network.) 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259641" y="1177647"/>
            <a:ext cx="4962966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Motivation: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Verticals* expect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6G network operation to be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of use: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support tailor-made functionality,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Highly flexible: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support different and fast-changing usage scenarios from factories to factories and from production lines to production lines,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Extremely resilient: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support 24/7 operation, and several logically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independent communication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domains in one network.</a:t>
            </a:r>
          </a:p>
          <a:p>
            <a:pPr>
              <a:spcBef>
                <a:spcPts val="600"/>
              </a:spcBef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*from 5G-ACIA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 in 3GPP Stage 1 Workshop on IMT2030 Use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Cases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5235498" y="1140868"/>
            <a:ext cx="4106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 case 1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b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Customized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network based on user </a:t>
            </a: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requirements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43558" y="3648888"/>
            <a:ext cx="5286985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Gap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5G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network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slice or NPN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has to be a 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complete logical network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comprising of 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network functions and NF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services.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solation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(e.g., for local processing and high resilience) and collaboration (e.g., for efficient service delivery)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are 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simultaneously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required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for 6G network operation, and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level of isolation/collaboration 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dynamically changes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with user requests.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However, 5G only supports a 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fixed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level of isolation/collaboration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once the network is deployed with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PNI-NPN or SNPN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9663380" y="1327573"/>
            <a:ext cx="0" cy="25323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7377" y="2118745"/>
            <a:ext cx="2383209" cy="18835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9318" y="1579464"/>
            <a:ext cx="4243212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0261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 bwMode="auto">
          <a:xfrm>
            <a:off x="237083" y="3040824"/>
            <a:ext cx="5944644" cy="33239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230557" y="1118850"/>
            <a:ext cx="5944645" cy="19527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6175327" y="3000372"/>
            <a:ext cx="5780452" cy="336444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6162277" y="1127394"/>
            <a:ext cx="5789090" cy="191342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341" y="416892"/>
            <a:ext cx="11250385" cy="416379"/>
          </a:xfrm>
        </p:spPr>
        <p:txBody>
          <a:bodyPr/>
          <a:lstStyle/>
          <a:p>
            <a:pPr algn="l"/>
            <a:r>
              <a:rPr lang="en-US" altLang="zh-CN" sz="2400" b="1" dirty="0"/>
              <a:t>New User Experience - Satellite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306149" y="1102252"/>
            <a:ext cx="57102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Motivation: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Scarcity of orbit and frequency resources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57,000 low-earth orbit satellites will be deployed in 2029, leaving little available space in the low orbit orbital slots.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Low coverage and high deployment cost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the satellite cannot cover the operator all the time. The operator need to increase the number of satellites.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6272364" y="3090471"/>
            <a:ext cx="584760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Requirements: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use case for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design/new frequency/new </a:t>
            </a: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connect/new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terminal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(e.g. vehicles) for NTN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 case and scenarios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support satellite network sharing between MNOs.</a:t>
            </a:r>
          </a:p>
          <a:p>
            <a:pPr marL="285721" lvl="1" indent="-285721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Inter-satellite networking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Inter-satellite collaboration across multiple orbits.</a:t>
            </a:r>
          </a:p>
          <a:p>
            <a:pPr marL="285721" lvl="1" indent="-285721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Smooth interworking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between TN and NTN on service and management level.</a:t>
            </a:r>
          </a:p>
          <a:p>
            <a:pPr marL="285721" lvl="1" indent="-285721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Collaboration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 GEO, MEO and LEO should be  considered for 6G. </a:t>
            </a:r>
          </a:p>
          <a:p>
            <a:pPr marL="285721" lvl="1" indent="-285721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Small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constellations (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e.g. hundreds of satellite) should be considered to provide new service</a:t>
            </a:r>
          </a:p>
        </p:txBody>
      </p:sp>
      <p:sp>
        <p:nvSpPr>
          <p:cNvPr id="123" name="文本框 122"/>
          <p:cNvSpPr txBox="1"/>
          <p:nvPr/>
        </p:nvSpPr>
        <p:spPr>
          <a:xfrm>
            <a:off x="6332478" y="1172630"/>
            <a:ext cx="56839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Gap: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current studies of 3GPP network sharing has not yet been extended to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satellite network sharing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Compared to 5G networks, 6G network NTN sharing are further extended to new service (new call)</a:t>
            </a:r>
          </a:p>
          <a:p>
            <a:pPr marL="285721" indent="-285721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Roaming and interworking are not yet 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fully supported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5" name="对象 15">
            <a:extLst>
              <a:ext uri="{FF2B5EF4-FFF2-40B4-BE49-F238E27FC236}">
                <a16:creationId xmlns:a16="http://schemas.microsoft.com/office/drawing/2014/main" id="{28F55CEE-2540-44C4-9B1D-CADF2C2164A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0342" y="3212976"/>
          <a:ext cx="2746880" cy="1792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Visio" r:id="rId3" imgW="12630099" imgH="8578955" progId="">
                  <p:embed/>
                </p:oleObj>
              </mc:Choice>
              <mc:Fallback>
                <p:oleObj name="Visio" r:id="rId3" imgW="12630099" imgH="8578955" progId="">
                  <p:embed/>
                  <p:pic>
                    <p:nvPicPr>
                      <p:cNvPr id="125" name="对象 15">
                        <a:extLst>
                          <a:ext uri="{FF2B5EF4-FFF2-40B4-BE49-F238E27FC236}">
                            <a16:creationId xmlns:a16="http://schemas.microsoft.com/office/drawing/2014/main" id="{28F55CEE-2540-44C4-9B1D-CADF2C2164A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0342" y="3212976"/>
                        <a:ext cx="2746880" cy="17923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" name="矩形 125"/>
          <p:cNvSpPr/>
          <p:nvPr/>
        </p:nvSpPr>
        <p:spPr>
          <a:xfrm>
            <a:off x="4046966" y="3475316"/>
            <a:ext cx="2121836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Remote areas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Ocean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Desert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Sky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Specific locations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Vertical industry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</a:p>
        </p:txBody>
      </p:sp>
      <p:pic>
        <p:nvPicPr>
          <p:cNvPr id="127" name="图片 1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811" y="5005310"/>
            <a:ext cx="4152578" cy="1483264"/>
          </a:xfrm>
          <a:prstGeom prst="rect">
            <a:avLst/>
          </a:prstGeom>
        </p:spPr>
      </p:pic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6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>
                <a:solidFill>
                  <a:schemeClr val="bg1"/>
                </a:solidFill>
                <a:latin typeface="Arial" panose="020B0604020202020204" pitchFamily="34" charset="0"/>
              </a:rPr>
              <a:t>S1-241022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SA1#106, 27 May - 31 May 2024, </a:t>
            </a:r>
            <a:r>
              <a:rPr lang="en-GB" altLang="en-US" sz="1065" dirty="0" err="1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, KR</a:t>
            </a:r>
          </a:p>
        </p:txBody>
      </p:sp>
    </p:spTree>
    <p:extLst>
      <p:ext uri="{BB962C8B-B14F-4D97-AF65-F5344CB8AC3E}">
        <p14:creationId xmlns:p14="http://schemas.microsoft.com/office/powerpoint/2010/main" val="35757361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6"/>
          <p:cNvSpPr/>
          <p:nvPr/>
        </p:nvSpPr>
        <p:spPr bwMode="auto">
          <a:xfrm>
            <a:off x="5725345" y="1118732"/>
            <a:ext cx="6152362" cy="300185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509939" y="1118850"/>
            <a:ext cx="5215406" cy="29866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 bwMode="auto">
          <a:xfrm>
            <a:off x="509939" y="4105523"/>
            <a:ext cx="5225732" cy="225929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5729146" y="4120583"/>
            <a:ext cx="6148529" cy="224423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9940" y="450678"/>
            <a:ext cx="10876938" cy="416379"/>
          </a:xfrm>
        </p:spPr>
        <p:txBody>
          <a:bodyPr/>
          <a:lstStyle/>
          <a:p>
            <a:pPr algn="l"/>
            <a:r>
              <a:rPr lang="en-US" altLang="zh-CN" sz="2400" b="1" dirty="0"/>
              <a:t>New User Experience – Multi-parties Network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27809" y="1219829"/>
            <a:ext cx="5445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 case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600" dirty="0"/>
          </a:p>
        </p:txBody>
      </p:sp>
      <p:sp>
        <p:nvSpPr>
          <p:cNvPr id="90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>
                <a:solidFill>
                  <a:schemeClr val="bg1"/>
                </a:solidFill>
                <a:latin typeface="Arial" panose="020B0604020202020204" pitchFamily="34" charset="0"/>
              </a:rPr>
              <a:t>S1-241022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SA1#106, 27 May - 31 May 2024, </a:t>
            </a:r>
            <a:r>
              <a:rPr lang="en-GB" altLang="en-US" sz="1065" dirty="0" err="1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, KR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759474" y="4120616"/>
            <a:ext cx="615950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Requirements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Flexible reconstruction of the multi-parties network 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considering network storage and computing capatilities provided by various type of devices and nodes.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Coordination of devices in proximity network and the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MNO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coverage enhancement,  data exchanging and processing supporting u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ser-centric services.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Corresponding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security and charging aspect.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25438" y="4105265"/>
            <a:ext cx="51894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Gap: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Need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service-enabling and coordinated resource orchestration 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within 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proximity network and in between the 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proximity network and the MNO networks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considering connection, storage and computing capatilities.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Need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service-enabling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multi-parties coordinated operations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between proximity network and the MNO network.</a:t>
            </a:r>
          </a:p>
        </p:txBody>
      </p:sp>
      <p:sp>
        <p:nvSpPr>
          <p:cNvPr id="3" name="文本框 49"/>
          <p:cNvSpPr txBox="1"/>
          <p:nvPr/>
        </p:nvSpPr>
        <p:spPr>
          <a:xfrm>
            <a:off x="507855" y="1229450"/>
            <a:ext cx="5209137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Motivation: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boosting number of user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devices and the services emerging in proximity networks are negligible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merging of proximity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network connecting user devices with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various MNO networks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provides a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new chance and new potential  breakthrough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for MNO to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enhance coverage, 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and to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enable exlusive and compatitive services with low CAPEX.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42000" y="1640205"/>
            <a:ext cx="1958975" cy="2131695"/>
            <a:chOff x="9200" y="2583"/>
            <a:chExt cx="3085" cy="3357"/>
          </a:xfrm>
        </p:grpSpPr>
        <p:grpSp>
          <p:nvGrpSpPr>
            <p:cNvPr id="55" name="Group 54"/>
            <p:cNvGrpSpPr/>
            <p:nvPr/>
          </p:nvGrpSpPr>
          <p:grpSpPr>
            <a:xfrm>
              <a:off x="9200" y="2583"/>
              <a:ext cx="3058" cy="1881"/>
              <a:chOff x="2318587" y="1324949"/>
              <a:chExt cx="6437059" cy="3959429"/>
            </a:xfrm>
          </p:grpSpPr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3585" y="2592977"/>
                <a:ext cx="1905000" cy="1905000"/>
              </a:xfrm>
              <a:prstGeom prst="rect">
                <a:avLst/>
              </a:prstGeom>
            </p:spPr>
          </p:pic>
          <p:pic>
            <p:nvPicPr>
              <p:cNvPr id="58" name="图片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26623" y="1576900"/>
                <a:ext cx="1353045" cy="1353045"/>
              </a:xfrm>
              <a:prstGeom prst="rect">
                <a:avLst/>
              </a:prstGeom>
            </p:spPr>
          </p:pic>
          <p:grpSp>
            <p:nvGrpSpPr>
              <p:cNvPr id="59" name="Group 58"/>
              <p:cNvGrpSpPr/>
              <p:nvPr/>
            </p:nvGrpSpPr>
            <p:grpSpPr>
              <a:xfrm>
                <a:off x="3552978" y="3421317"/>
                <a:ext cx="574995" cy="334794"/>
                <a:chOff x="4037263" y="4706602"/>
                <a:chExt cx="574995" cy="334794"/>
              </a:xfrm>
            </p:grpSpPr>
            <p:pic>
              <p:nvPicPr>
                <p:cNvPr id="108" name="图片 5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77464" y="4706602"/>
                  <a:ext cx="334794" cy="334794"/>
                </a:xfrm>
                <a:prstGeom prst="rect">
                  <a:avLst/>
                </a:prstGeom>
              </p:spPr>
            </p:pic>
            <p:pic>
              <p:nvPicPr>
                <p:cNvPr id="109" name="Graphic 108" descr="Employee badge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37263" y="4793077"/>
                  <a:ext cx="248319" cy="248319"/>
                </a:xfrm>
                <a:prstGeom prst="rect">
                  <a:avLst/>
                </a:prstGeom>
              </p:spPr>
            </p:pic>
          </p:grpSp>
          <p:grpSp>
            <p:nvGrpSpPr>
              <p:cNvPr id="60" name="Group 59"/>
              <p:cNvGrpSpPr/>
              <p:nvPr/>
            </p:nvGrpSpPr>
            <p:grpSpPr>
              <a:xfrm>
                <a:off x="3583122" y="4235829"/>
                <a:ext cx="574995" cy="334794"/>
                <a:chOff x="4037263" y="4706602"/>
                <a:chExt cx="574995" cy="334794"/>
              </a:xfrm>
            </p:grpSpPr>
            <p:pic>
              <p:nvPicPr>
                <p:cNvPr id="106" name="图片 5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77464" y="4706602"/>
                  <a:ext cx="334794" cy="334794"/>
                </a:xfrm>
                <a:prstGeom prst="rect">
                  <a:avLst/>
                </a:prstGeom>
              </p:spPr>
            </p:pic>
            <p:pic>
              <p:nvPicPr>
                <p:cNvPr id="107" name="Graphic 106" descr="Employee badge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37263" y="4793077"/>
                  <a:ext cx="248319" cy="248319"/>
                </a:xfrm>
                <a:prstGeom prst="rect">
                  <a:avLst/>
                </a:prstGeom>
              </p:spPr>
            </p:pic>
          </p:grpSp>
          <p:grpSp>
            <p:nvGrpSpPr>
              <p:cNvPr id="61" name="Group 60"/>
              <p:cNvGrpSpPr/>
              <p:nvPr/>
            </p:nvGrpSpPr>
            <p:grpSpPr>
              <a:xfrm>
                <a:off x="3020762" y="3925651"/>
                <a:ext cx="574995" cy="334794"/>
                <a:chOff x="4037263" y="4706602"/>
                <a:chExt cx="574995" cy="334794"/>
              </a:xfrm>
            </p:grpSpPr>
            <p:pic>
              <p:nvPicPr>
                <p:cNvPr id="104" name="图片 5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77464" y="4706602"/>
                  <a:ext cx="334794" cy="334794"/>
                </a:xfrm>
                <a:prstGeom prst="rect">
                  <a:avLst/>
                </a:prstGeom>
              </p:spPr>
            </p:pic>
            <p:pic>
              <p:nvPicPr>
                <p:cNvPr id="105" name="Graphic 104" descr="Employee badge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37263" y="4793077"/>
                  <a:ext cx="248319" cy="248319"/>
                </a:xfrm>
                <a:prstGeom prst="rect">
                  <a:avLst/>
                </a:prstGeom>
              </p:spPr>
            </p:pic>
          </p:grpSp>
          <p:grpSp>
            <p:nvGrpSpPr>
              <p:cNvPr id="64" name="Group 63"/>
              <p:cNvGrpSpPr/>
              <p:nvPr/>
            </p:nvGrpSpPr>
            <p:grpSpPr>
              <a:xfrm>
                <a:off x="2318587" y="3827889"/>
                <a:ext cx="574995" cy="334794"/>
                <a:chOff x="4037263" y="4706602"/>
                <a:chExt cx="574995" cy="334794"/>
              </a:xfrm>
            </p:grpSpPr>
            <p:pic>
              <p:nvPicPr>
                <p:cNvPr id="102" name="图片 5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77464" y="4706602"/>
                  <a:ext cx="334794" cy="334794"/>
                </a:xfrm>
                <a:prstGeom prst="rect">
                  <a:avLst/>
                </a:prstGeom>
              </p:spPr>
            </p:pic>
            <p:pic>
              <p:nvPicPr>
                <p:cNvPr id="103" name="Graphic 102" descr="Employee badge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37263" y="4793077"/>
                  <a:ext cx="248319" cy="248319"/>
                </a:xfrm>
                <a:prstGeom prst="rect">
                  <a:avLst/>
                </a:prstGeom>
              </p:spPr>
            </p:pic>
          </p:grpSp>
          <p:grpSp>
            <p:nvGrpSpPr>
              <p:cNvPr id="65" name="Group 64"/>
              <p:cNvGrpSpPr/>
              <p:nvPr/>
            </p:nvGrpSpPr>
            <p:grpSpPr>
              <a:xfrm>
                <a:off x="2660459" y="4393501"/>
                <a:ext cx="574995" cy="334794"/>
                <a:chOff x="4037263" y="4706602"/>
                <a:chExt cx="574995" cy="334794"/>
              </a:xfrm>
            </p:grpSpPr>
            <p:pic>
              <p:nvPicPr>
                <p:cNvPr id="100" name="图片 5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77464" y="4706602"/>
                  <a:ext cx="334794" cy="334794"/>
                </a:xfrm>
                <a:prstGeom prst="rect">
                  <a:avLst/>
                </a:prstGeom>
              </p:spPr>
            </p:pic>
            <p:pic>
              <p:nvPicPr>
                <p:cNvPr id="101" name="Graphic 100" descr="Employee badge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37263" y="4793077"/>
                  <a:ext cx="248319" cy="248319"/>
                </a:xfrm>
                <a:prstGeom prst="rect">
                  <a:avLst/>
                </a:prstGeom>
              </p:spPr>
            </p:pic>
          </p:grpSp>
          <p:pic>
            <p:nvPicPr>
              <p:cNvPr id="69" name="Graphic 68" descr="Satellite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0"/>
                  </a:ext>
                </a:extLst>
              </a:blip>
              <a:stretch>
                <a:fillRect/>
              </a:stretch>
            </p:blipFill>
            <p:spPr>
              <a:xfrm>
                <a:off x="5454315" y="1324949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50646" y="3149060"/>
                <a:ext cx="1905000" cy="1905000"/>
              </a:xfrm>
              <a:prstGeom prst="rect">
                <a:avLst/>
              </a:prstGeom>
            </p:spPr>
          </p:pic>
          <p:grpSp>
            <p:nvGrpSpPr>
              <p:cNvPr id="71" name="Group 70"/>
              <p:cNvGrpSpPr/>
              <p:nvPr/>
            </p:nvGrpSpPr>
            <p:grpSpPr>
              <a:xfrm>
                <a:off x="7830039" y="3977400"/>
                <a:ext cx="574995" cy="334794"/>
                <a:chOff x="4037263" y="4706602"/>
                <a:chExt cx="574995" cy="334794"/>
              </a:xfrm>
            </p:grpSpPr>
            <p:pic>
              <p:nvPicPr>
                <p:cNvPr id="98" name="图片 5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77464" y="4706602"/>
                  <a:ext cx="334794" cy="334794"/>
                </a:xfrm>
                <a:prstGeom prst="rect">
                  <a:avLst/>
                </a:prstGeom>
              </p:spPr>
            </p:pic>
            <p:pic>
              <p:nvPicPr>
                <p:cNvPr id="99" name="Graphic 98" descr="Employee badge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37263" y="4793077"/>
                  <a:ext cx="248319" cy="248319"/>
                </a:xfrm>
                <a:prstGeom prst="rect">
                  <a:avLst/>
                </a:prstGeom>
              </p:spPr>
            </p:pic>
          </p:grpSp>
          <p:grpSp>
            <p:nvGrpSpPr>
              <p:cNvPr id="72" name="Group 71"/>
              <p:cNvGrpSpPr/>
              <p:nvPr/>
            </p:nvGrpSpPr>
            <p:grpSpPr>
              <a:xfrm>
                <a:off x="7860183" y="4791912"/>
                <a:ext cx="574995" cy="334794"/>
                <a:chOff x="4037263" y="4706602"/>
                <a:chExt cx="574995" cy="334794"/>
              </a:xfrm>
            </p:grpSpPr>
            <p:pic>
              <p:nvPicPr>
                <p:cNvPr id="96" name="图片 5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77464" y="4706602"/>
                  <a:ext cx="334794" cy="334794"/>
                </a:xfrm>
                <a:prstGeom prst="rect">
                  <a:avLst/>
                </a:prstGeom>
              </p:spPr>
            </p:pic>
            <p:pic>
              <p:nvPicPr>
                <p:cNvPr id="97" name="Graphic 96" descr="Employee badge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37263" y="4793077"/>
                  <a:ext cx="248319" cy="248319"/>
                </a:xfrm>
                <a:prstGeom prst="rect">
                  <a:avLst/>
                </a:prstGeom>
              </p:spPr>
            </p:pic>
          </p:grpSp>
          <p:grpSp>
            <p:nvGrpSpPr>
              <p:cNvPr id="73" name="Group 72"/>
              <p:cNvGrpSpPr/>
              <p:nvPr/>
            </p:nvGrpSpPr>
            <p:grpSpPr>
              <a:xfrm>
                <a:off x="7297823" y="4481734"/>
                <a:ext cx="574995" cy="334794"/>
                <a:chOff x="4037263" y="4706602"/>
                <a:chExt cx="574995" cy="334794"/>
              </a:xfrm>
            </p:grpSpPr>
            <p:pic>
              <p:nvPicPr>
                <p:cNvPr id="94" name="图片 5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77464" y="4706602"/>
                  <a:ext cx="334794" cy="334794"/>
                </a:xfrm>
                <a:prstGeom prst="rect">
                  <a:avLst/>
                </a:prstGeom>
              </p:spPr>
            </p:pic>
            <p:pic>
              <p:nvPicPr>
                <p:cNvPr id="95" name="Graphic 94" descr="Employee badge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37263" y="4793077"/>
                  <a:ext cx="248319" cy="248319"/>
                </a:xfrm>
                <a:prstGeom prst="rect">
                  <a:avLst/>
                </a:prstGeom>
              </p:spPr>
            </p:pic>
          </p:grpSp>
          <p:grpSp>
            <p:nvGrpSpPr>
              <p:cNvPr id="74" name="Group 73"/>
              <p:cNvGrpSpPr/>
              <p:nvPr/>
            </p:nvGrpSpPr>
            <p:grpSpPr>
              <a:xfrm>
                <a:off x="6595648" y="4383972"/>
                <a:ext cx="574995" cy="334794"/>
                <a:chOff x="4037263" y="4706602"/>
                <a:chExt cx="574995" cy="334794"/>
              </a:xfrm>
            </p:grpSpPr>
            <p:pic>
              <p:nvPicPr>
                <p:cNvPr id="92" name="图片 5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77464" y="4706602"/>
                  <a:ext cx="334794" cy="334794"/>
                </a:xfrm>
                <a:prstGeom prst="rect">
                  <a:avLst/>
                </a:prstGeom>
              </p:spPr>
            </p:pic>
            <p:pic>
              <p:nvPicPr>
                <p:cNvPr id="93" name="Graphic 92" descr="Employee badge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37263" y="4793077"/>
                  <a:ext cx="248319" cy="248319"/>
                </a:xfrm>
                <a:prstGeom prst="rect">
                  <a:avLst/>
                </a:prstGeom>
              </p:spPr>
            </p:pic>
          </p:grpSp>
          <p:grpSp>
            <p:nvGrpSpPr>
              <p:cNvPr id="75" name="Group 74"/>
              <p:cNvGrpSpPr/>
              <p:nvPr/>
            </p:nvGrpSpPr>
            <p:grpSpPr>
              <a:xfrm>
                <a:off x="6937520" y="4949584"/>
                <a:ext cx="574995" cy="334794"/>
                <a:chOff x="4037263" y="4706602"/>
                <a:chExt cx="574995" cy="334794"/>
              </a:xfrm>
            </p:grpSpPr>
            <p:pic>
              <p:nvPicPr>
                <p:cNvPr id="89" name="图片 5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77464" y="4706602"/>
                  <a:ext cx="334794" cy="334794"/>
                </a:xfrm>
                <a:prstGeom prst="rect">
                  <a:avLst/>
                </a:prstGeom>
              </p:spPr>
            </p:pic>
            <p:pic>
              <p:nvPicPr>
                <p:cNvPr id="91" name="Graphic 90" descr="Employee badge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37263" y="4793077"/>
                  <a:ext cx="248319" cy="248319"/>
                </a:xfrm>
                <a:prstGeom prst="rect">
                  <a:avLst/>
                </a:prstGeom>
              </p:spPr>
            </p:pic>
          </p:grpSp>
          <p:sp>
            <p:nvSpPr>
              <p:cNvPr id="76" name="Free-form: Shape 75"/>
              <p:cNvSpPr/>
              <p:nvPr/>
            </p:nvSpPr>
            <p:spPr>
              <a:xfrm>
                <a:off x="3283284" y="2871537"/>
                <a:ext cx="3812674" cy="2015958"/>
              </a:xfrm>
              <a:custGeom>
                <a:avLst/>
                <a:gdLst>
                  <a:gd name="connsiteX0" fmla="*/ 0 w 3812674"/>
                  <a:gd name="connsiteY0" fmla="*/ 2015958 h 2015958"/>
                  <a:gd name="connsiteX1" fmla="*/ 2048042 w 3812674"/>
                  <a:gd name="connsiteY1" fmla="*/ 1577474 h 2015958"/>
                  <a:gd name="connsiteX2" fmla="*/ 2818063 w 3812674"/>
                  <a:gd name="connsiteY2" fmla="*/ 299452 h 2015958"/>
                  <a:gd name="connsiteX3" fmla="*/ 3812674 w 3812674"/>
                  <a:gd name="connsiteY3" fmla="*/ 0 h 201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2674" h="2015958">
                    <a:moveTo>
                      <a:pt x="0" y="2015958"/>
                    </a:moveTo>
                    <a:cubicBezTo>
                      <a:pt x="789182" y="1939758"/>
                      <a:pt x="1578365" y="1863558"/>
                      <a:pt x="2048042" y="1577474"/>
                    </a:cubicBezTo>
                    <a:cubicBezTo>
                      <a:pt x="2517719" y="1291390"/>
                      <a:pt x="2523958" y="562364"/>
                      <a:pt x="2818063" y="299452"/>
                    </a:cubicBezTo>
                    <a:cubicBezTo>
                      <a:pt x="3112168" y="36540"/>
                      <a:pt x="3462421" y="18270"/>
                      <a:pt x="3812674" y="0"/>
                    </a:cubicBezTo>
                  </a:path>
                </a:pathLst>
              </a:cu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Free-form: Shape 76"/>
              <p:cNvSpPr/>
              <p:nvPr/>
            </p:nvSpPr>
            <p:spPr>
              <a:xfrm>
                <a:off x="3497784" y="3150097"/>
                <a:ext cx="3812674" cy="2015958"/>
              </a:xfrm>
              <a:custGeom>
                <a:avLst/>
                <a:gdLst>
                  <a:gd name="connsiteX0" fmla="*/ 0 w 3812674"/>
                  <a:gd name="connsiteY0" fmla="*/ 2015958 h 2015958"/>
                  <a:gd name="connsiteX1" fmla="*/ 2048042 w 3812674"/>
                  <a:gd name="connsiteY1" fmla="*/ 1577474 h 2015958"/>
                  <a:gd name="connsiteX2" fmla="*/ 2818063 w 3812674"/>
                  <a:gd name="connsiteY2" fmla="*/ 299452 h 2015958"/>
                  <a:gd name="connsiteX3" fmla="*/ 3812674 w 3812674"/>
                  <a:gd name="connsiteY3" fmla="*/ 0 h 201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2674" h="2015958">
                    <a:moveTo>
                      <a:pt x="0" y="2015958"/>
                    </a:moveTo>
                    <a:cubicBezTo>
                      <a:pt x="789182" y="1939758"/>
                      <a:pt x="1578365" y="1863558"/>
                      <a:pt x="2048042" y="1577474"/>
                    </a:cubicBezTo>
                    <a:cubicBezTo>
                      <a:pt x="2517719" y="1291390"/>
                      <a:pt x="2523958" y="562364"/>
                      <a:pt x="2818063" y="299452"/>
                    </a:cubicBezTo>
                    <a:cubicBezTo>
                      <a:pt x="3112168" y="36540"/>
                      <a:pt x="3462421" y="18270"/>
                      <a:pt x="3812674" y="0"/>
                    </a:cubicBezTo>
                  </a:path>
                </a:pathLst>
              </a:cu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8" name="Group 77"/>
              <p:cNvGrpSpPr/>
              <p:nvPr/>
            </p:nvGrpSpPr>
            <p:grpSpPr>
              <a:xfrm>
                <a:off x="4373888" y="4163896"/>
                <a:ext cx="747454" cy="790011"/>
                <a:chOff x="4373888" y="4163896"/>
                <a:chExt cx="747454" cy="790011"/>
              </a:xfrm>
            </p:grpSpPr>
            <p:pic>
              <p:nvPicPr>
                <p:cNvPr id="87" name="Graphic 86" descr="Hike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73888" y="4312194"/>
                  <a:ext cx="641713" cy="641713"/>
                </a:xfrm>
                <a:prstGeom prst="rect">
                  <a:avLst/>
                </a:prstGeom>
              </p:spPr>
            </p:pic>
            <p:pic>
              <p:nvPicPr>
                <p:cNvPr id="88" name="图片 5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86548" y="4163896"/>
                  <a:ext cx="334794" cy="334794"/>
                </a:xfrm>
                <a:prstGeom prst="rect">
                  <a:avLst/>
                </a:prstGeom>
              </p:spPr>
            </p:pic>
          </p:grpSp>
          <p:cxnSp>
            <p:nvCxnSpPr>
              <p:cNvPr id="79" name="Straight Arrow Connector 78"/>
              <p:cNvCxnSpPr/>
              <p:nvPr/>
            </p:nvCxnSpPr>
            <p:spPr>
              <a:xfrm>
                <a:off x="4293937" y="3925651"/>
                <a:ext cx="383761" cy="26238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" name="Straight Arrow Connector 79"/>
              <p:cNvCxnSpPr>
                <a:stCxn id="104" idx="3"/>
              </p:cNvCxnSpPr>
              <p:nvPr/>
            </p:nvCxnSpPr>
            <p:spPr>
              <a:xfrm>
                <a:off x="3595757" y="4093048"/>
                <a:ext cx="1081941" cy="18146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" name="Straight Arrow Connector 80"/>
              <p:cNvCxnSpPr>
                <a:stCxn id="100" idx="3"/>
                <a:endCxn id="87" idx="0"/>
              </p:cNvCxnSpPr>
              <p:nvPr/>
            </p:nvCxnSpPr>
            <p:spPr>
              <a:xfrm flipV="1">
                <a:off x="3235454" y="4312194"/>
                <a:ext cx="1459291" cy="24870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" name="Straight Arrow Connector 81"/>
              <p:cNvCxnSpPr>
                <a:stCxn id="88" idx="0"/>
              </p:cNvCxnSpPr>
              <p:nvPr/>
            </p:nvCxnSpPr>
            <p:spPr>
              <a:xfrm flipV="1">
                <a:off x="4953945" y="2145692"/>
                <a:ext cx="599857" cy="201820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" name="Straight Arrow Connector 82"/>
              <p:cNvCxnSpPr>
                <a:endCxn id="58" idx="1"/>
              </p:cNvCxnSpPr>
              <p:nvPr/>
            </p:nvCxnSpPr>
            <p:spPr>
              <a:xfrm>
                <a:off x="6368715" y="1782149"/>
                <a:ext cx="757908" cy="47127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Straight Arrow Connector 83"/>
              <p:cNvCxnSpPr>
                <a:endCxn id="88" idx="3"/>
              </p:cNvCxnSpPr>
              <p:nvPr/>
            </p:nvCxnSpPr>
            <p:spPr>
              <a:xfrm flipH="1" flipV="1">
                <a:off x="5121342" y="4331293"/>
                <a:ext cx="1569805" cy="6894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5" name="Straight Arrow Connector 84"/>
              <p:cNvCxnSpPr/>
              <p:nvPr/>
            </p:nvCxnSpPr>
            <p:spPr>
              <a:xfrm flipH="1" flipV="1">
                <a:off x="5150460" y="4479976"/>
                <a:ext cx="1718625" cy="53480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6" name="Straight Arrow Connector 85"/>
              <p:cNvCxnSpPr/>
              <p:nvPr/>
            </p:nvCxnSpPr>
            <p:spPr>
              <a:xfrm flipH="1">
                <a:off x="5136139" y="4213828"/>
                <a:ext cx="261754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6" name="TextBox 55"/>
            <p:cNvSpPr txBox="1"/>
            <p:nvPr/>
          </p:nvSpPr>
          <p:spPr>
            <a:xfrm>
              <a:off x="9321" y="4464"/>
              <a:ext cx="2964" cy="1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/>
                <a:t>Extended Hi-Freq and NTN coverage provided by MNO </a:t>
              </a:r>
              <a:r>
                <a:rPr lang="en-US" altLang="zh-CN" sz="1100" dirty="0">
                  <a:sym typeface="+mn-ea"/>
                </a:rPr>
                <a:t>to more users </a:t>
              </a:r>
              <a:r>
                <a:rPr lang="en-US" altLang="zh-CN" sz="1100" dirty="0"/>
                <a:t>by proximity networks with low CAPEX and/or in emergency.</a:t>
              </a:r>
              <a:endParaRPr lang="zh-CN" altLang="en-US" sz="11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926320" y="1640205"/>
            <a:ext cx="2054860" cy="2470785"/>
            <a:chOff x="15632" y="2583"/>
            <a:chExt cx="3236" cy="3891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97" y="2583"/>
              <a:ext cx="2908" cy="1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" name="TextBox 111"/>
            <p:cNvSpPr txBox="1"/>
            <p:nvPr/>
          </p:nvSpPr>
          <p:spPr>
            <a:xfrm>
              <a:off x="15632" y="4464"/>
              <a:ext cx="3237" cy="2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/>
                <a:t>User-centric AI: data sharing and processing are provided/assisted by coordination between proximity service and cloud service for lower cost, lower latency and higher privacy and security.</a:t>
              </a:r>
              <a:endParaRPr lang="zh-CN" altLang="en-US" sz="11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80045" y="1640205"/>
            <a:ext cx="1878330" cy="2300605"/>
            <a:chOff x="12567" y="2583"/>
            <a:chExt cx="2958" cy="3623"/>
          </a:xfrm>
        </p:grpSpPr>
        <p:sp>
          <p:nvSpPr>
            <p:cNvPr id="110" name="TextBox 109"/>
            <p:cNvSpPr txBox="1"/>
            <p:nvPr/>
          </p:nvSpPr>
          <p:spPr>
            <a:xfrm>
              <a:off x="12567" y="4464"/>
              <a:ext cx="2958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/>
                <a:t>Smart Home: contents are exchanged and processed with compatible and MNO certified resource from both Proximity Network and the MNO network. </a:t>
              </a:r>
              <a:endParaRPr lang="zh-CN" altLang="en-US" sz="1100" dirty="0"/>
            </a:p>
          </p:txBody>
        </p:sp>
        <p:grpSp>
          <p:nvGrpSpPr>
            <p:cNvPr id="139" name="组合 138"/>
            <p:cNvGrpSpPr/>
            <p:nvPr/>
          </p:nvGrpSpPr>
          <p:grpSpPr>
            <a:xfrm>
              <a:off x="12633" y="2583"/>
              <a:ext cx="2826" cy="1798"/>
              <a:chOff x="12567" y="2583"/>
              <a:chExt cx="2826" cy="1798"/>
            </a:xfrm>
          </p:grpSpPr>
          <p:grpSp>
            <p:nvGrpSpPr>
              <p:cNvPr id="134" name="组合 133"/>
              <p:cNvGrpSpPr/>
              <p:nvPr/>
            </p:nvGrpSpPr>
            <p:grpSpPr>
              <a:xfrm>
                <a:off x="12567" y="2583"/>
                <a:ext cx="2827" cy="1799"/>
                <a:chOff x="13379" y="-2207"/>
                <a:chExt cx="2827" cy="1799"/>
              </a:xfrm>
            </p:grpSpPr>
            <p:pic>
              <p:nvPicPr>
                <p:cNvPr id="3074" name="Picture 2"/>
                <p:cNvPicPr>
                  <a:picLocks noChangeAspect="1" noChangeArrowheads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379" y="-2207"/>
                  <a:ext cx="2827" cy="179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cxnSp>
              <p:nvCxnSpPr>
                <p:cNvPr id="29" name="直接连接符 28"/>
                <p:cNvCxnSpPr/>
                <p:nvPr/>
              </p:nvCxnSpPr>
              <p:spPr>
                <a:xfrm flipH="1">
                  <a:off x="13985" y="-1294"/>
                  <a:ext cx="58" cy="87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accent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0" name="直接连接符 29"/>
                <p:cNvCxnSpPr/>
                <p:nvPr/>
              </p:nvCxnSpPr>
              <p:spPr>
                <a:xfrm flipV="1">
                  <a:off x="14026" y="-1094"/>
                  <a:ext cx="443" cy="12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1" name="直接连接符 30"/>
                <p:cNvCxnSpPr/>
                <p:nvPr/>
              </p:nvCxnSpPr>
              <p:spPr>
                <a:xfrm flipH="1" flipV="1">
                  <a:off x="14798" y="-1989"/>
                  <a:ext cx="139" cy="152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" name="直接连接符 31"/>
                <p:cNvCxnSpPr/>
                <p:nvPr/>
              </p:nvCxnSpPr>
              <p:spPr>
                <a:xfrm flipH="1">
                  <a:off x="13671" y="-953"/>
                  <a:ext cx="120" cy="140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3" name="直接连接符 32"/>
                <p:cNvCxnSpPr/>
                <p:nvPr/>
              </p:nvCxnSpPr>
              <p:spPr>
                <a:xfrm flipV="1">
                  <a:off x="14894" y="-776"/>
                  <a:ext cx="315" cy="222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4" name="直接连接符 33"/>
                <p:cNvCxnSpPr/>
                <p:nvPr/>
              </p:nvCxnSpPr>
              <p:spPr>
                <a:xfrm>
                  <a:off x="14901" y="-1036"/>
                  <a:ext cx="255" cy="67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5" name="笑脸 34"/>
                <p:cNvSpPr/>
                <p:nvPr/>
              </p:nvSpPr>
              <p:spPr>
                <a:xfrm rot="180000">
                  <a:off x="14622" y="-1101"/>
                  <a:ext cx="126" cy="126"/>
                </a:xfrm>
                <a:prstGeom prst="smileyFace">
                  <a:avLst/>
                </a:prstGeom>
                <a:noFill/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en-GB" altLang="en-US" sz="1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cxnSp>
              <p:nvCxnSpPr>
                <p:cNvPr id="36" name="直接连接符 35"/>
                <p:cNvCxnSpPr/>
                <p:nvPr/>
              </p:nvCxnSpPr>
              <p:spPr>
                <a:xfrm flipH="1" flipV="1">
                  <a:off x="15150" y="-1509"/>
                  <a:ext cx="118" cy="452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7" name="直接连接符 36"/>
                <p:cNvCxnSpPr/>
                <p:nvPr/>
              </p:nvCxnSpPr>
              <p:spPr>
                <a:xfrm flipV="1">
                  <a:off x="15507" y="-1889"/>
                  <a:ext cx="70" cy="360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8" name="直接连接符 37"/>
                <p:cNvCxnSpPr/>
                <p:nvPr/>
              </p:nvCxnSpPr>
              <p:spPr>
                <a:xfrm flipV="1">
                  <a:off x="15405" y="-1213"/>
                  <a:ext cx="32" cy="170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4" name="直接连接符 113"/>
                <p:cNvCxnSpPr/>
                <p:nvPr/>
              </p:nvCxnSpPr>
              <p:spPr>
                <a:xfrm flipH="1" flipV="1">
                  <a:off x="13484" y="-1551"/>
                  <a:ext cx="62" cy="731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5" name="直接连接符 114"/>
                <p:cNvCxnSpPr/>
                <p:nvPr/>
              </p:nvCxnSpPr>
              <p:spPr>
                <a:xfrm flipH="1">
                  <a:off x="13773" y="-994"/>
                  <a:ext cx="742" cy="300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grpSp>
              <p:nvGrpSpPr>
                <p:cNvPr id="116" name="组合 115"/>
                <p:cNvGrpSpPr/>
                <p:nvPr/>
              </p:nvGrpSpPr>
              <p:grpSpPr>
                <a:xfrm>
                  <a:off x="15183" y="-1029"/>
                  <a:ext cx="307" cy="255"/>
                  <a:chOff x="12565" y="4082"/>
                  <a:chExt cx="362" cy="300"/>
                </a:xfrm>
              </p:grpSpPr>
              <p:sp>
                <p:nvSpPr>
                  <p:cNvPr id="117" name="Oval 13"/>
                  <p:cNvSpPr/>
                  <p:nvPr/>
                </p:nvSpPr>
                <p:spPr bwMode="auto">
                  <a:xfrm>
                    <a:off x="12578" y="4082"/>
                    <a:ext cx="314" cy="30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18" name="组合 117"/>
                  <p:cNvGrpSpPr/>
                  <p:nvPr/>
                </p:nvGrpSpPr>
                <p:grpSpPr>
                  <a:xfrm>
                    <a:off x="12565" y="4119"/>
                    <a:ext cx="362" cy="228"/>
                    <a:chOff x="12565" y="4129"/>
                    <a:chExt cx="362" cy="228"/>
                  </a:xfrm>
                </p:grpSpPr>
                <p:pic>
                  <p:nvPicPr>
                    <p:cNvPr id="119" name="图片 118" descr="pill"/>
                    <p:cNvPicPr>
                      <a:picLocks noChangeAspect="1"/>
                    </p:cNvPicPr>
                    <p:nvPr/>
                  </p:nvPicPr>
                  <p:blipFill>
                    <a:blip r:embed="rId15"/>
                    <a:stretch>
                      <a:fillRect/>
                    </a:stretch>
                  </p:blipFill>
                  <p:spPr>
                    <a:xfrm rot="20760000">
                      <a:off x="12659" y="4157"/>
                      <a:ext cx="268" cy="2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20" name="图片 119" descr="pill"/>
                    <p:cNvPicPr>
                      <a:picLocks noChangeAspect="1"/>
                    </p:cNvPicPr>
                    <p:nvPr/>
                  </p:nvPicPr>
                  <p:blipFill>
                    <a:blip r:embed="rId15"/>
                    <a:stretch>
                      <a:fillRect/>
                    </a:stretch>
                  </p:blipFill>
                  <p:spPr>
                    <a:xfrm rot="12600000">
                      <a:off x="12565" y="4129"/>
                      <a:ext cx="268" cy="200"/>
                    </a:xfrm>
                    <a:prstGeom prst="rect">
                      <a:avLst/>
                    </a:prstGeom>
                  </p:spPr>
                </p:pic>
              </p:grpSp>
            </p:grpSp>
            <p:grpSp>
              <p:nvGrpSpPr>
                <p:cNvPr id="121" name="组合 120"/>
                <p:cNvGrpSpPr/>
                <p:nvPr/>
              </p:nvGrpSpPr>
              <p:grpSpPr>
                <a:xfrm>
                  <a:off x="13444" y="-779"/>
                  <a:ext cx="294" cy="282"/>
                  <a:chOff x="12290" y="4891"/>
                  <a:chExt cx="368" cy="352"/>
                </a:xfrm>
              </p:grpSpPr>
              <p:sp>
                <p:nvSpPr>
                  <p:cNvPr id="122" name="Oval 13"/>
                  <p:cNvSpPr/>
                  <p:nvPr/>
                </p:nvSpPr>
                <p:spPr bwMode="auto">
                  <a:xfrm>
                    <a:off x="12290" y="4891"/>
                    <a:ext cx="369" cy="352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endParaRPr>
                  </a:p>
                </p:txBody>
              </p:sp>
              <p:pic>
                <p:nvPicPr>
                  <p:cNvPr id="123" name="Graphic 5" descr="Heart with pulse"/>
                  <p:cNvPicPr>
                    <a:picLocks noChangeAspect="1"/>
                  </p:cNvPicPr>
                  <p:nvPr/>
                </p:nvPicPr>
                <p:blipFill>
                  <a:blip r:embed="rId1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xmlns="" r:embed="rId1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2333" y="4943"/>
                    <a:ext cx="290" cy="29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4" name="组合 123"/>
                <p:cNvGrpSpPr/>
                <p:nvPr/>
              </p:nvGrpSpPr>
              <p:grpSpPr>
                <a:xfrm>
                  <a:off x="14886" y="-1855"/>
                  <a:ext cx="511" cy="338"/>
                  <a:chOff x="12912" y="3683"/>
                  <a:chExt cx="511" cy="338"/>
                </a:xfrm>
              </p:grpSpPr>
              <p:sp>
                <p:nvSpPr>
                  <p:cNvPr id="125" name="Oval 13"/>
                  <p:cNvSpPr/>
                  <p:nvPr/>
                </p:nvSpPr>
                <p:spPr bwMode="auto">
                  <a:xfrm>
                    <a:off x="12947" y="3683"/>
                    <a:ext cx="314" cy="30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9525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文本框 125"/>
                  <p:cNvSpPr txBox="1"/>
                  <p:nvPr/>
                </p:nvSpPr>
                <p:spPr>
                  <a:xfrm>
                    <a:off x="12912" y="3723"/>
                    <a:ext cx="511" cy="2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Autofit/>
                  </a:bodyPr>
                  <a:lstStyle/>
                  <a:p>
                    <a:r>
                      <a:rPr lang="en-US" altLang="zh-CN" sz="500" b="1">
                        <a:solidFill>
                          <a:schemeClr val="bg1"/>
                        </a:solidFill>
                      </a:rPr>
                      <a:t>O</a:t>
                    </a:r>
                    <a:r>
                      <a:rPr lang="en-US" altLang="zh-CN" sz="500" b="1" baseline="-25000">
                        <a:solidFill>
                          <a:schemeClr val="bg1"/>
                        </a:solidFill>
                      </a:rPr>
                      <a:t>2</a:t>
                    </a:r>
                  </a:p>
                </p:txBody>
              </p:sp>
              <p:sp>
                <p:nvSpPr>
                  <p:cNvPr id="127" name="任意多边形 126"/>
                  <p:cNvSpPr/>
                  <p:nvPr/>
                </p:nvSpPr>
                <p:spPr>
                  <a:xfrm>
                    <a:off x="13036" y="3734"/>
                    <a:ext cx="146" cy="205"/>
                  </a:xfrm>
                  <a:custGeom>
                    <a:avLst/>
                    <a:gdLst>
                      <a:gd name="connsiteX0" fmla="*/ 535 w 1086"/>
                      <a:gd name="connsiteY0" fmla="*/ 0 h 1538"/>
                      <a:gd name="connsiteX1" fmla="*/ 2 w 1086"/>
                      <a:gd name="connsiteY1" fmla="*/ 1035 h 1538"/>
                      <a:gd name="connsiteX2" fmla="*/ 564 w 1086"/>
                      <a:gd name="connsiteY2" fmla="*/ 1538 h 1538"/>
                      <a:gd name="connsiteX3" fmla="*/ 1083 w 1086"/>
                      <a:gd name="connsiteY3" fmla="*/ 1035 h 1538"/>
                      <a:gd name="connsiteX4" fmla="*/ 535 w 1086"/>
                      <a:gd name="connsiteY4" fmla="*/ 0 h 15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" h="1538">
                        <a:moveTo>
                          <a:pt x="535" y="0"/>
                        </a:moveTo>
                        <a:cubicBezTo>
                          <a:pt x="352" y="421"/>
                          <a:pt x="36" y="747"/>
                          <a:pt x="2" y="1035"/>
                        </a:cubicBezTo>
                        <a:cubicBezTo>
                          <a:pt x="-32" y="1323"/>
                          <a:pt x="290" y="1541"/>
                          <a:pt x="564" y="1538"/>
                        </a:cubicBezTo>
                        <a:cubicBezTo>
                          <a:pt x="838" y="1535"/>
                          <a:pt x="1120" y="1269"/>
                          <a:pt x="1083" y="1035"/>
                        </a:cubicBezTo>
                        <a:cubicBezTo>
                          <a:pt x="1046" y="801"/>
                          <a:pt x="692" y="375"/>
                          <a:pt x="535" y="0"/>
                        </a:cubicBezTo>
                        <a:close/>
                      </a:path>
                    </a:pathLst>
                  </a:custGeom>
                  <a:noFill/>
                  <a:ln w="1270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en-GB" altLang="en-US" sz="10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endParaRPr>
                  </a:p>
                </p:txBody>
              </p:sp>
              <p:cxnSp>
                <p:nvCxnSpPr>
                  <p:cNvPr id="128" name="直接连接符 127"/>
                  <p:cNvCxnSpPr/>
                  <p:nvPr/>
                </p:nvCxnSpPr>
                <p:spPr>
                  <a:xfrm>
                    <a:off x="13033" y="3903"/>
                    <a:ext cx="24" cy="25"/>
                  </a:xfrm>
                  <a:prstGeom prst="line">
                    <a:avLst/>
                  </a:prstGeom>
                  <a:solidFill>
                    <a:schemeClr val="accent1"/>
                  </a:solidFill>
                  <a:ln w="28575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</p:grpSp>
            <p:grpSp>
              <p:nvGrpSpPr>
                <p:cNvPr id="129" name="Group 15"/>
                <p:cNvGrpSpPr/>
                <p:nvPr/>
              </p:nvGrpSpPr>
              <p:grpSpPr>
                <a:xfrm>
                  <a:off x="13773" y="-1199"/>
                  <a:ext cx="253" cy="242"/>
                  <a:chOff x="7304301" y="801103"/>
                  <a:chExt cx="229235" cy="218440"/>
                </a:xfrm>
              </p:grpSpPr>
              <p:sp>
                <p:nvSpPr>
                  <p:cNvPr id="130" name="Oval 10"/>
                  <p:cNvSpPr/>
                  <p:nvPr/>
                </p:nvSpPr>
                <p:spPr bwMode="auto">
                  <a:xfrm>
                    <a:off x="7304301" y="801103"/>
                    <a:ext cx="229235" cy="218440"/>
                  </a:xfrm>
                  <a:prstGeom prst="ellipse">
                    <a:avLst/>
                  </a:prstGeom>
                  <a:solidFill>
                    <a:srgbClr val="FECC2B"/>
                  </a:solidFill>
                  <a:ln w="9525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endParaRPr>
                  </a:p>
                </p:txBody>
              </p:sp>
              <p:pic>
                <p:nvPicPr>
                  <p:cNvPr id="131" name="Picture 9"/>
                  <p:cNvPicPr>
                    <a:picLocks noChangeAspect="1"/>
                  </p:cNvPicPr>
                  <p:nvPr/>
                </p:nvPicPr>
                <p:blipFill>
                  <a:blip r:embed="rId18" cstate="print">
                    <a:biLevel thresh="50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335597" y="827626"/>
                    <a:ext cx="165863" cy="165390"/>
                  </a:xfrm>
                  <a:prstGeom prst="rect">
                    <a:avLst/>
                  </a:prstGeom>
                  <a:noFill/>
                </p:spPr>
              </p:pic>
            </p:grpSp>
            <p:cxnSp>
              <p:nvCxnSpPr>
                <p:cNvPr id="132" name="直接连接符 131"/>
                <p:cNvCxnSpPr/>
                <p:nvPr/>
              </p:nvCxnSpPr>
              <p:spPr>
                <a:xfrm flipV="1">
                  <a:off x="15506" y="-950"/>
                  <a:ext cx="308" cy="33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137" name="直接连接符 136"/>
              <p:cNvCxnSpPr/>
              <p:nvPr/>
            </p:nvCxnSpPr>
            <p:spPr>
              <a:xfrm flipH="1" flipV="1">
                <a:off x="12956" y="4235"/>
                <a:ext cx="238" cy="114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chemeClr val="bg1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8" name="直接连接符 137"/>
              <p:cNvCxnSpPr/>
              <p:nvPr/>
            </p:nvCxnSpPr>
            <p:spPr>
              <a:xfrm flipV="1">
                <a:off x="14152" y="3333"/>
                <a:ext cx="89" cy="151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chemeClr val="bg1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val="77977332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 bwMode="auto">
          <a:xfrm>
            <a:off x="237082" y="3588234"/>
            <a:ext cx="5931927" cy="27765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 bwMode="auto">
          <a:xfrm>
            <a:off x="230557" y="1118850"/>
            <a:ext cx="5935737" cy="24693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9" name="矩形 178"/>
          <p:cNvSpPr/>
          <p:nvPr/>
        </p:nvSpPr>
        <p:spPr bwMode="auto">
          <a:xfrm>
            <a:off x="6169011" y="3588234"/>
            <a:ext cx="5786768" cy="27765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2" name="矩形 181"/>
          <p:cNvSpPr/>
          <p:nvPr/>
        </p:nvSpPr>
        <p:spPr bwMode="auto">
          <a:xfrm>
            <a:off x="6166295" y="1127395"/>
            <a:ext cx="5785072" cy="246084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标题 1"/>
          <p:cNvSpPr txBox="1"/>
          <p:nvPr/>
        </p:nvSpPr>
        <p:spPr bwMode="auto">
          <a:xfrm>
            <a:off x="441371" y="202631"/>
            <a:ext cx="9751064" cy="824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400" b="1" kern="0" dirty="0"/>
              <a:t>New Services - Native AI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41371" y="1159617"/>
            <a:ext cx="56040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Motivation: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feature drivers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ultra-high performance, distributed computing power, complex algorithm models, big data.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business drivers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ToC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(XR, V2X),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ToB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(intelligent industry, healthcare), intelligent operation (intention driven, digital twin).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 technologies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federated learning, transfer learning, Large models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643070" y="3747542"/>
            <a:ext cx="43893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Potential trend of 6G AI:</a:t>
            </a: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3324518" y="4394001"/>
            <a:ext cx="0" cy="179918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77" name="文本框 176"/>
          <p:cNvSpPr txBox="1"/>
          <p:nvPr/>
        </p:nvSpPr>
        <p:spPr>
          <a:xfrm>
            <a:off x="3338040" y="4255942"/>
            <a:ext cx="2472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Multi elements collaboration</a:t>
            </a:r>
          </a:p>
        </p:txBody>
      </p:sp>
      <p:sp>
        <p:nvSpPr>
          <p:cNvPr id="178" name="文本框 177"/>
          <p:cNvSpPr txBox="1"/>
          <p:nvPr/>
        </p:nvSpPr>
        <p:spPr>
          <a:xfrm>
            <a:off x="562403" y="4240581"/>
            <a:ext cx="2621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"Add-on/External" to "Native"</a:t>
            </a:r>
          </a:p>
        </p:txBody>
      </p:sp>
      <p:sp>
        <p:nvSpPr>
          <p:cNvPr id="89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>
                <a:solidFill>
                  <a:schemeClr val="bg1"/>
                </a:solidFill>
                <a:latin typeface="Arial" panose="020B0604020202020204" pitchFamily="34" charset="0"/>
              </a:rPr>
              <a:t>S1-241022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SA1#106, 27 May - 31 May 2024, </a:t>
            </a:r>
            <a:r>
              <a:rPr lang="en-GB" altLang="en-US" sz="1065" dirty="0" err="1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, KR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6507907" y="1228452"/>
            <a:ext cx="950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Cases: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48622" y="2902007"/>
            <a:ext cx="23926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Multi-agent distributed training and inference</a:t>
            </a:r>
          </a:p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(Network for AI)</a:t>
            </a:r>
            <a:endParaRPr lang="zh-CN" altLang="en-US" sz="1400" dirty="0"/>
          </a:p>
        </p:txBody>
      </p:sp>
      <p:sp>
        <p:nvSpPr>
          <p:cNvPr id="95" name="矩形 94"/>
          <p:cNvSpPr/>
          <p:nvPr/>
        </p:nvSpPr>
        <p:spPr bwMode="auto">
          <a:xfrm>
            <a:off x="9179800" y="2288421"/>
            <a:ext cx="194300" cy="45719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 bwMode="auto">
          <a:xfrm rot="5400000">
            <a:off x="9189184" y="2287610"/>
            <a:ext cx="184415" cy="45719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9326209" y="2902007"/>
            <a:ext cx="21723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Network optimization and automation</a:t>
            </a:r>
          </a:p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(AI for Network)</a:t>
            </a:r>
            <a:endParaRPr lang="zh-CN" altLang="en-US" sz="1400" dirty="0"/>
          </a:p>
        </p:txBody>
      </p:sp>
      <p:sp>
        <p:nvSpPr>
          <p:cNvPr id="107" name="KSO_Shape">
            <a:extLst>
              <a:ext uri="{FF2B5EF4-FFF2-40B4-BE49-F238E27FC236}">
                <a16:creationId xmlns:a16="http://schemas.microsoft.com/office/drawing/2014/main" id="{D520A70E-C316-4E64-AD40-8D411648B1A2}"/>
              </a:ext>
            </a:extLst>
          </p:cNvPr>
          <p:cNvSpPr/>
          <p:nvPr/>
        </p:nvSpPr>
        <p:spPr bwMode="auto">
          <a:xfrm>
            <a:off x="469374" y="5900056"/>
            <a:ext cx="227858" cy="152863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8" name="antenna-with-signal_74024">
            <a:extLst>
              <a:ext uri="{FF2B5EF4-FFF2-40B4-BE49-F238E27FC236}">
                <a16:creationId xmlns:a16="http://schemas.microsoft.com/office/drawing/2014/main" id="{595D9035-A893-4698-83CE-14FCAB7B14F8}"/>
              </a:ext>
            </a:extLst>
          </p:cNvPr>
          <p:cNvSpPr>
            <a:spLocks noChangeAspect="1"/>
          </p:cNvSpPr>
          <p:nvPr/>
        </p:nvSpPr>
        <p:spPr bwMode="auto">
          <a:xfrm>
            <a:off x="668760" y="5496663"/>
            <a:ext cx="157940" cy="268233"/>
          </a:xfrm>
          <a:custGeom>
            <a:avLst/>
            <a:gdLst>
              <a:gd name="connsiteX0" fmla="*/ 168920 w 337966"/>
              <a:gd name="connsiteY0" fmla="*/ 358540 h 604363"/>
              <a:gd name="connsiteX1" fmla="*/ 100839 w 337966"/>
              <a:gd name="connsiteY1" fmla="*/ 369869 h 604363"/>
              <a:gd name="connsiteX2" fmla="*/ 63111 w 337966"/>
              <a:gd name="connsiteY2" fmla="*/ 485700 h 604363"/>
              <a:gd name="connsiteX3" fmla="*/ 168920 w 337966"/>
              <a:gd name="connsiteY3" fmla="*/ 462194 h 604363"/>
              <a:gd name="connsiteX4" fmla="*/ 274728 w 337966"/>
              <a:gd name="connsiteY4" fmla="*/ 485700 h 604363"/>
              <a:gd name="connsiteX5" fmla="*/ 237142 w 337966"/>
              <a:gd name="connsiteY5" fmla="*/ 369869 h 604363"/>
              <a:gd name="connsiteX6" fmla="*/ 168920 w 337966"/>
              <a:gd name="connsiteY6" fmla="*/ 358540 h 604363"/>
              <a:gd name="connsiteX7" fmla="*/ 168920 w 337966"/>
              <a:gd name="connsiteY7" fmla="*/ 160580 h 604363"/>
              <a:gd name="connsiteX8" fmla="*/ 111477 w 337966"/>
              <a:gd name="connsiteY8" fmla="*/ 337017 h 604363"/>
              <a:gd name="connsiteX9" fmla="*/ 168920 w 337966"/>
              <a:gd name="connsiteY9" fmla="*/ 330220 h 604363"/>
              <a:gd name="connsiteX10" fmla="*/ 226363 w 337966"/>
              <a:gd name="connsiteY10" fmla="*/ 337017 h 604363"/>
              <a:gd name="connsiteX11" fmla="*/ 168920 w 337966"/>
              <a:gd name="connsiteY11" fmla="*/ 62591 h 604363"/>
              <a:gd name="connsiteX12" fmla="*/ 147219 w 337966"/>
              <a:gd name="connsiteY12" fmla="*/ 84256 h 604363"/>
              <a:gd name="connsiteX13" fmla="*/ 168920 w 337966"/>
              <a:gd name="connsiteY13" fmla="*/ 105779 h 604363"/>
              <a:gd name="connsiteX14" fmla="*/ 190620 w 337966"/>
              <a:gd name="connsiteY14" fmla="*/ 84256 h 604363"/>
              <a:gd name="connsiteX15" fmla="*/ 168920 w 337966"/>
              <a:gd name="connsiteY15" fmla="*/ 62591 h 604363"/>
              <a:gd name="connsiteX16" fmla="*/ 168920 w 337966"/>
              <a:gd name="connsiteY16" fmla="*/ 34270 h 604363"/>
              <a:gd name="connsiteX17" fmla="*/ 218987 w 337966"/>
              <a:gd name="connsiteY17" fmla="*/ 84256 h 604363"/>
              <a:gd name="connsiteX18" fmla="*/ 188777 w 337966"/>
              <a:gd name="connsiteY18" fmla="*/ 129993 h 604363"/>
              <a:gd name="connsiteX19" fmla="*/ 313874 w 337966"/>
              <a:gd name="connsiteY19" fmla="*/ 514162 h 604363"/>
              <a:gd name="connsiteX20" fmla="*/ 314442 w 337966"/>
              <a:gd name="connsiteY20" fmla="*/ 515861 h 604363"/>
              <a:gd name="connsiteX21" fmla="*/ 337277 w 337966"/>
              <a:gd name="connsiteY21" fmla="*/ 585813 h 604363"/>
              <a:gd name="connsiteX22" fmla="*/ 328058 w 337966"/>
              <a:gd name="connsiteY22" fmla="*/ 603655 h 604363"/>
              <a:gd name="connsiteX23" fmla="*/ 323661 w 337966"/>
              <a:gd name="connsiteY23" fmla="*/ 604363 h 604363"/>
              <a:gd name="connsiteX24" fmla="*/ 310187 w 337966"/>
              <a:gd name="connsiteY24" fmla="*/ 594592 h 604363"/>
              <a:gd name="connsiteX25" fmla="*/ 288486 w 337966"/>
              <a:gd name="connsiteY25" fmla="*/ 527756 h 604363"/>
              <a:gd name="connsiteX26" fmla="*/ 168920 w 337966"/>
              <a:gd name="connsiteY26" fmla="*/ 490514 h 604363"/>
              <a:gd name="connsiteX27" fmla="*/ 49353 w 337966"/>
              <a:gd name="connsiteY27" fmla="*/ 527756 h 604363"/>
              <a:gd name="connsiteX28" fmla="*/ 27653 w 337966"/>
              <a:gd name="connsiteY28" fmla="*/ 594592 h 604363"/>
              <a:gd name="connsiteX29" fmla="*/ 9782 w 337966"/>
              <a:gd name="connsiteY29" fmla="*/ 603655 h 604363"/>
              <a:gd name="connsiteX30" fmla="*/ 704 w 337966"/>
              <a:gd name="connsiteY30" fmla="*/ 585813 h 604363"/>
              <a:gd name="connsiteX31" fmla="*/ 23398 w 337966"/>
              <a:gd name="connsiteY31" fmla="*/ 516003 h 604363"/>
              <a:gd name="connsiteX32" fmla="*/ 23965 w 337966"/>
              <a:gd name="connsiteY32" fmla="*/ 514020 h 604363"/>
              <a:gd name="connsiteX33" fmla="*/ 149063 w 337966"/>
              <a:gd name="connsiteY33" fmla="*/ 129993 h 604363"/>
              <a:gd name="connsiteX34" fmla="*/ 118852 w 337966"/>
              <a:gd name="connsiteY34" fmla="*/ 84256 h 604363"/>
              <a:gd name="connsiteX35" fmla="*/ 168920 w 337966"/>
              <a:gd name="connsiteY35" fmla="*/ 34270 h 604363"/>
              <a:gd name="connsiteX36" fmla="*/ 94727 w 337966"/>
              <a:gd name="connsiteY36" fmla="*/ 28009 h 604363"/>
              <a:gd name="connsiteX37" fmla="*/ 95578 w 337966"/>
              <a:gd name="connsiteY37" fmla="*/ 47981 h 604363"/>
              <a:gd name="connsiteX38" fmla="*/ 83809 w 337966"/>
              <a:gd name="connsiteY38" fmla="*/ 82117 h 604363"/>
              <a:gd name="connsiteX39" fmla="*/ 95436 w 337966"/>
              <a:gd name="connsiteY39" fmla="*/ 116111 h 604363"/>
              <a:gd name="connsiteX40" fmla="*/ 94444 w 337966"/>
              <a:gd name="connsiteY40" fmla="*/ 136083 h 604363"/>
              <a:gd name="connsiteX41" fmla="*/ 84944 w 337966"/>
              <a:gd name="connsiteY41" fmla="*/ 139624 h 604363"/>
              <a:gd name="connsiteX42" fmla="*/ 74309 w 337966"/>
              <a:gd name="connsiteY42" fmla="*/ 134950 h 604363"/>
              <a:gd name="connsiteX43" fmla="*/ 55451 w 337966"/>
              <a:gd name="connsiteY43" fmla="*/ 82117 h 604363"/>
              <a:gd name="connsiteX44" fmla="*/ 74735 w 337966"/>
              <a:gd name="connsiteY44" fmla="*/ 28859 h 604363"/>
              <a:gd name="connsiteX45" fmla="*/ 94727 w 337966"/>
              <a:gd name="connsiteY45" fmla="*/ 28009 h 604363"/>
              <a:gd name="connsiteX46" fmla="*/ 241562 w 337966"/>
              <a:gd name="connsiteY46" fmla="*/ 27868 h 604363"/>
              <a:gd name="connsiteX47" fmla="*/ 261555 w 337966"/>
              <a:gd name="connsiteY47" fmla="*/ 29001 h 604363"/>
              <a:gd name="connsiteX48" fmla="*/ 280413 w 337966"/>
              <a:gd name="connsiteY48" fmla="*/ 81834 h 604363"/>
              <a:gd name="connsiteX49" fmla="*/ 261130 w 337966"/>
              <a:gd name="connsiteY49" fmla="*/ 135091 h 604363"/>
              <a:gd name="connsiteX50" fmla="*/ 250779 w 337966"/>
              <a:gd name="connsiteY50" fmla="*/ 139624 h 604363"/>
              <a:gd name="connsiteX51" fmla="*/ 241137 w 337966"/>
              <a:gd name="connsiteY51" fmla="*/ 135941 h 604363"/>
              <a:gd name="connsiteX52" fmla="*/ 240286 w 337966"/>
              <a:gd name="connsiteY52" fmla="*/ 115970 h 604363"/>
              <a:gd name="connsiteX53" fmla="*/ 252055 w 337966"/>
              <a:gd name="connsiteY53" fmla="*/ 81834 h 604363"/>
              <a:gd name="connsiteX54" fmla="*/ 240428 w 337966"/>
              <a:gd name="connsiteY54" fmla="*/ 47839 h 604363"/>
              <a:gd name="connsiteX55" fmla="*/ 241562 w 337966"/>
              <a:gd name="connsiteY55" fmla="*/ 27868 h 604363"/>
              <a:gd name="connsiteX56" fmla="*/ 284673 w 337966"/>
              <a:gd name="connsiteY56" fmla="*/ 3663 h 604363"/>
              <a:gd name="connsiteX57" fmla="*/ 304649 w 337966"/>
              <a:gd name="connsiteY57" fmla="*/ 4654 h 604363"/>
              <a:gd name="connsiteX58" fmla="*/ 333126 w 337966"/>
              <a:gd name="connsiteY58" fmla="*/ 81692 h 604363"/>
              <a:gd name="connsiteX59" fmla="*/ 304224 w 337966"/>
              <a:gd name="connsiteY59" fmla="*/ 159297 h 604363"/>
              <a:gd name="connsiteX60" fmla="*/ 293740 w 337966"/>
              <a:gd name="connsiteY60" fmla="*/ 163970 h 604363"/>
              <a:gd name="connsiteX61" fmla="*/ 284106 w 337966"/>
              <a:gd name="connsiteY61" fmla="*/ 160288 h 604363"/>
              <a:gd name="connsiteX62" fmla="*/ 283256 w 337966"/>
              <a:gd name="connsiteY62" fmla="*/ 140320 h 604363"/>
              <a:gd name="connsiteX63" fmla="*/ 304791 w 337966"/>
              <a:gd name="connsiteY63" fmla="*/ 81692 h 604363"/>
              <a:gd name="connsiteX64" fmla="*/ 283681 w 337966"/>
              <a:gd name="connsiteY64" fmla="*/ 23630 h 604363"/>
              <a:gd name="connsiteX65" fmla="*/ 284673 w 337966"/>
              <a:gd name="connsiteY65" fmla="*/ 3663 h 604363"/>
              <a:gd name="connsiteX66" fmla="*/ 51750 w 337966"/>
              <a:gd name="connsiteY66" fmla="*/ 3663 h 604363"/>
              <a:gd name="connsiteX67" fmla="*/ 52601 w 337966"/>
              <a:gd name="connsiteY67" fmla="*/ 23630 h 604363"/>
              <a:gd name="connsiteX68" fmla="*/ 31039 w 337966"/>
              <a:gd name="connsiteY68" fmla="*/ 82259 h 604363"/>
              <a:gd name="connsiteX69" fmla="*/ 52176 w 337966"/>
              <a:gd name="connsiteY69" fmla="*/ 140320 h 604363"/>
              <a:gd name="connsiteX70" fmla="*/ 51183 w 337966"/>
              <a:gd name="connsiteY70" fmla="*/ 160288 h 604363"/>
              <a:gd name="connsiteX71" fmla="*/ 41679 w 337966"/>
              <a:gd name="connsiteY71" fmla="*/ 163970 h 604363"/>
              <a:gd name="connsiteX72" fmla="*/ 31181 w 337966"/>
              <a:gd name="connsiteY72" fmla="*/ 159297 h 604363"/>
              <a:gd name="connsiteX73" fmla="*/ 2668 w 337966"/>
              <a:gd name="connsiteY73" fmla="*/ 82259 h 604363"/>
              <a:gd name="connsiteX74" fmla="*/ 31607 w 337966"/>
              <a:gd name="connsiteY74" fmla="*/ 4654 h 604363"/>
              <a:gd name="connsiteX75" fmla="*/ 51750 w 337966"/>
              <a:gd name="connsiteY75" fmla="*/ 3663 h 604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37966" h="604363">
                <a:moveTo>
                  <a:pt x="168920" y="358540"/>
                </a:moveTo>
                <a:cubicBezTo>
                  <a:pt x="145092" y="358540"/>
                  <a:pt x="121689" y="362505"/>
                  <a:pt x="100839" y="369869"/>
                </a:cubicBezTo>
                <a:lnTo>
                  <a:pt x="63111" y="485700"/>
                </a:lnTo>
                <a:cubicBezTo>
                  <a:pt x="93606" y="470548"/>
                  <a:pt x="130341" y="462194"/>
                  <a:pt x="168920" y="462194"/>
                </a:cubicBezTo>
                <a:cubicBezTo>
                  <a:pt x="207499" y="462194"/>
                  <a:pt x="244376" y="470548"/>
                  <a:pt x="274728" y="485700"/>
                </a:cubicBezTo>
                <a:lnTo>
                  <a:pt x="237142" y="369869"/>
                </a:lnTo>
                <a:cubicBezTo>
                  <a:pt x="216292" y="362505"/>
                  <a:pt x="192890" y="358540"/>
                  <a:pt x="168920" y="358540"/>
                </a:cubicBezTo>
                <a:close/>
                <a:moveTo>
                  <a:pt x="168920" y="160580"/>
                </a:moveTo>
                <a:lnTo>
                  <a:pt x="111477" y="337017"/>
                </a:lnTo>
                <a:cubicBezTo>
                  <a:pt x="129773" y="332485"/>
                  <a:pt x="149347" y="330220"/>
                  <a:pt x="168920" y="330220"/>
                </a:cubicBezTo>
                <a:cubicBezTo>
                  <a:pt x="188635" y="330220"/>
                  <a:pt x="208066" y="332485"/>
                  <a:pt x="226363" y="337017"/>
                </a:cubicBezTo>
                <a:close/>
                <a:moveTo>
                  <a:pt x="168920" y="62591"/>
                </a:moveTo>
                <a:cubicBezTo>
                  <a:pt x="157006" y="62591"/>
                  <a:pt x="147219" y="72220"/>
                  <a:pt x="147219" y="84256"/>
                </a:cubicBezTo>
                <a:cubicBezTo>
                  <a:pt x="147219" y="96150"/>
                  <a:pt x="157006" y="105779"/>
                  <a:pt x="168920" y="105779"/>
                </a:cubicBezTo>
                <a:cubicBezTo>
                  <a:pt x="180834" y="105779"/>
                  <a:pt x="190620" y="96150"/>
                  <a:pt x="190620" y="84256"/>
                </a:cubicBezTo>
                <a:cubicBezTo>
                  <a:pt x="190620" y="72220"/>
                  <a:pt x="180834" y="62591"/>
                  <a:pt x="168920" y="62591"/>
                </a:cubicBezTo>
                <a:close/>
                <a:moveTo>
                  <a:pt x="168920" y="34270"/>
                </a:moveTo>
                <a:cubicBezTo>
                  <a:pt x="196577" y="34270"/>
                  <a:pt x="218987" y="56643"/>
                  <a:pt x="218987" y="84256"/>
                </a:cubicBezTo>
                <a:cubicBezTo>
                  <a:pt x="218987" y="104647"/>
                  <a:pt x="206506" y="122347"/>
                  <a:pt x="188777" y="129993"/>
                </a:cubicBezTo>
                <a:lnTo>
                  <a:pt x="313874" y="514162"/>
                </a:lnTo>
                <a:cubicBezTo>
                  <a:pt x="314158" y="514728"/>
                  <a:pt x="314300" y="515295"/>
                  <a:pt x="314442" y="515861"/>
                </a:cubicBezTo>
                <a:lnTo>
                  <a:pt x="337277" y="585813"/>
                </a:lnTo>
                <a:cubicBezTo>
                  <a:pt x="339688" y="593318"/>
                  <a:pt x="335575" y="601248"/>
                  <a:pt x="328058" y="603655"/>
                </a:cubicBezTo>
                <a:cubicBezTo>
                  <a:pt x="326639" y="604221"/>
                  <a:pt x="325221" y="604363"/>
                  <a:pt x="323661" y="604363"/>
                </a:cubicBezTo>
                <a:cubicBezTo>
                  <a:pt x="317704" y="604363"/>
                  <a:pt x="312172" y="600540"/>
                  <a:pt x="310187" y="594592"/>
                </a:cubicBezTo>
                <a:lnTo>
                  <a:pt x="288486" y="527756"/>
                </a:lnTo>
                <a:cubicBezTo>
                  <a:pt x="258984" y="503966"/>
                  <a:pt x="215725" y="490514"/>
                  <a:pt x="168920" y="490514"/>
                </a:cubicBezTo>
                <a:cubicBezTo>
                  <a:pt x="122114" y="490514"/>
                  <a:pt x="78855" y="504108"/>
                  <a:pt x="49353" y="527756"/>
                </a:cubicBezTo>
                <a:lnTo>
                  <a:pt x="27653" y="594592"/>
                </a:lnTo>
                <a:cubicBezTo>
                  <a:pt x="25242" y="602097"/>
                  <a:pt x="17157" y="606062"/>
                  <a:pt x="9782" y="603655"/>
                </a:cubicBezTo>
                <a:cubicBezTo>
                  <a:pt x="2264" y="601248"/>
                  <a:pt x="-1707" y="593318"/>
                  <a:pt x="704" y="585813"/>
                </a:cubicBezTo>
                <a:lnTo>
                  <a:pt x="23398" y="516003"/>
                </a:lnTo>
                <a:cubicBezTo>
                  <a:pt x="23540" y="515295"/>
                  <a:pt x="23823" y="514728"/>
                  <a:pt x="23965" y="514020"/>
                </a:cubicBezTo>
                <a:lnTo>
                  <a:pt x="149063" y="129993"/>
                </a:lnTo>
                <a:cubicBezTo>
                  <a:pt x="131334" y="122347"/>
                  <a:pt x="118852" y="104647"/>
                  <a:pt x="118852" y="84256"/>
                </a:cubicBezTo>
                <a:cubicBezTo>
                  <a:pt x="118852" y="56643"/>
                  <a:pt x="141404" y="34270"/>
                  <a:pt x="168920" y="34270"/>
                </a:cubicBezTo>
                <a:close/>
                <a:moveTo>
                  <a:pt x="94727" y="28009"/>
                </a:moveTo>
                <a:cubicBezTo>
                  <a:pt x="100541" y="33250"/>
                  <a:pt x="100966" y="42174"/>
                  <a:pt x="95578" y="47981"/>
                </a:cubicBezTo>
                <a:cubicBezTo>
                  <a:pt x="88914" y="55346"/>
                  <a:pt x="83809" y="70077"/>
                  <a:pt x="83809" y="82117"/>
                </a:cubicBezTo>
                <a:cubicBezTo>
                  <a:pt x="83809" y="94157"/>
                  <a:pt x="88772" y="108746"/>
                  <a:pt x="95436" y="116111"/>
                </a:cubicBezTo>
                <a:cubicBezTo>
                  <a:pt x="100683" y="121919"/>
                  <a:pt x="100257" y="130842"/>
                  <a:pt x="94444" y="136083"/>
                </a:cubicBezTo>
                <a:cubicBezTo>
                  <a:pt x="91608" y="138491"/>
                  <a:pt x="88205" y="139624"/>
                  <a:pt x="84944" y="139624"/>
                </a:cubicBezTo>
                <a:cubicBezTo>
                  <a:pt x="80974" y="139624"/>
                  <a:pt x="77145" y="138066"/>
                  <a:pt x="74309" y="134950"/>
                </a:cubicBezTo>
                <a:cubicBezTo>
                  <a:pt x="61265" y="120502"/>
                  <a:pt x="55451" y="97981"/>
                  <a:pt x="55451" y="82117"/>
                </a:cubicBezTo>
                <a:cubicBezTo>
                  <a:pt x="55451" y="66111"/>
                  <a:pt x="61406" y="43448"/>
                  <a:pt x="74735" y="28859"/>
                </a:cubicBezTo>
                <a:cubicBezTo>
                  <a:pt x="79981" y="23052"/>
                  <a:pt x="88914" y="22627"/>
                  <a:pt x="94727" y="28009"/>
                </a:cubicBezTo>
                <a:close/>
                <a:moveTo>
                  <a:pt x="241562" y="27868"/>
                </a:moveTo>
                <a:cubicBezTo>
                  <a:pt x="247376" y="22627"/>
                  <a:pt x="256309" y="23194"/>
                  <a:pt x="261555" y="29001"/>
                </a:cubicBezTo>
                <a:cubicBezTo>
                  <a:pt x="274600" y="43448"/>
                  <a:pt x="280413" y="65970"/>
                  <a:pt x="280413" y="81834"/>
                </a:cubicBezTo>
                <a:cubicBezTo>
                  <a:pt x="280413" y="97839"/>
                  <a:pt x="274458" y="120502"/>
                  <a:pt x="261130" y="135091"/>
                </a:cubicBezTo>
                <a:cubicBezTo>
                  <a:pt x="258436" y="138066"/>
                  <a:pt x="254607" y="139624"/>
                  <a:pt x="250779" y="139624"/>
                </a:cubicBezTo>
                <a:cubicBezTo>
                  <a:pt x="247376" y="139624"/>
                  <a:pt x="243831" y="138491"/>
                  <a:pt x="241137" y="135941"/>
                </a:cubicBezTo>
                <a:cubicBezTo>
                  <a:pt x="235324" y="130700"/>
                  <a:pt x="235040" y="121777"/>
                  <a:pt x="240286" y="115970"/>
                </a:cubicBezTo>
                <a:cubicBezTo>
                  <a:pt x="246951" y="108604"/>
                  <a:pt x="252055" y="93873"/>
                  <a:pt x="252055" y="81834"/>
                </a:cubicBezTo>
                <a:cubicBezTo>
                  <a:pt x="252055" y="69794"/>
                  <a:pt x="247092" y="55205"/>
                  <a:pt x="240428" y="47839"/>
                </a:cubicBezTo>
                <a:cubicBezTo>
                  <a:pt x="235182" y="42032"/>
                  <a:pt x="235749" y="33109"/>
                  <a:pt x="241562" y="27868"/>
                </a:cubicBezTo>
                <a:close/>
                <a:moveTo>
                  <a:pt x="284673" y="3663"/>
                </a:moveTo>
                <a:cubicBezTo>
                  <a:pt x="290482" y="-1577"/>
                  <a:pt x="299407" y="-1152"/>
                  <a:pt x="304649" y="4654"/>
                </a:cubicBezTo>
                <a:cubicBezTo>
                  <a:pt x="322217" y="24197"/>
                  <a:pt x="333126" y="53653"/>
                  <a:pt x="333126" y="81692"/>
                </a:cubicBezTo>
                <a:cubicBezTo>
                  <a:pt x="333126" y="110015"/>
                  <a:pt x="322075" y="139754"/>
                  <a:pt x="304224" y="159297"/>
                </a:cubicBezTo>
                <a:cubicBezTo>
                  <a:pt x="301391" y="162412"/>
                  <a:pt x="297565" y="163970"/>
                  <a:pt x="293740" y="163970"/>
                </a:cubicBezTo>
                <a:cubicBezTo>
                  <a:pt x="290340" y="163970"/>
                  <a:pt x="286940" y="162695"/>
                  <a:pt x="284106" y="160288"/>
                </a:cubicBezTo>
                <a:cubicBezTo>
                  <a:pt x="278439" y="155048"/>
                  <a:pt x="278014" y="145985"/>
                  <a:pt x="283256" y="140320"/>
                </a:cubicBezTo>
                <a:cubicBezTo>
                  <a:pt x="296432" y="125876"/>
                  <a:pt x="304791" y="102934"/>
                  <a:pt x="304791" y="81692"/>
                </a:cubicBezTo>
                <a:cubicBezTo>
                  <a:pt x="304791" y="60733"/>
                  <a:pt x="296574" y="37933"/>
                  <a:pt x="283681" y="23630"/>
                </a:cubicBezTo>
                <a:cubicBezTo>
                  <a:pt x="278439" y="17824"/>
                  <a:pt x="278864" y="8902"/>
                  <a:pt x="284673" y="3663"/>
                </a:cubicBezTo>
                <a:close/>
                <a:moveTo>
                  <a:pt x="51750" y="3663"/>
                </a:moveTo>
                <a:cubicBezTo>
                  <a:pt x="57425" y="8902"/>
                  <a:pt x="57850" y="17966"/>
                  <a:pt x="52601" y="23630"/>
                </a:cubicBezTo>
                <a:cubicBezTo>
                  <a:pt x="39551" y="38075"/>
                  <a:pt x="31039" y="61016"/>
                  <a:pt x="31039" y="82259"/>
                </a:cubicBezTo>
                <a:cubicBezTo>
                  <a:pt x="31039" y="103218"/>
                  <a:pt x="39267" y="126017"/>
                  <a:pt x="52176" y="140320"/>
                </a:cubicBezTo>
                <a:cubicBezTo>
                  <a:pt x="57425" y="146127"/>
                  <a:pt x="56999" y="155048"/>
                  <a:pt x="51183" y="160288"/>
                </a:cubicBezTo>
                <a:cubicBezTo>
                  <a:pt x="48488" y="162695"/>
                  <a:pt x="45083" y="163970"/>
                  <a:pt x="41679" y="163970"/>
                </a:cubicBezTo>
                <a:cubicBezTo>
                  <a:pt x="37848" y="163970"/>
                  <a:pt x="34018" y="162412"/>
                  <a:pt x="31181" y="159297"/>
                </a:cubicBezTo>
                <a:cubicBezTo>
                  <a:pt x="13591" y="139754"/>
                  <a:pt x="2668" y="110298"/>
                  <a:pt x="2668" y="82259"/>
                </a:cubicBezTo>
                <a:cubicBezTo>
                  <a:pt x="2668" y="53936"/>
                  <a:pt x="13733" y="24197"/>
                  <a:pt x="31607" y="4654"/>
                </a:cubicBezTo>
                <a:cubicBezTo>
                  <a:pt x="36997" y="-1152"/>
                  <a:pt x="45934" y="-1577"/>
                  <a:pt x="51750" y="3663"/>
                </a:cubicBezTo>
                <a:close/>
              </a:path>
            </a:pathLst>
          </a:custGeom>
          <a:solidFill>
            <a:sysClr val="window" lastClr="FFFFFF">
              <a:lumMod val="25000"/>
            </a:sysClr>
          </a:solidFill>
          <a:ln>
            <a:solidFill>
              <a:srgbClr val="1F497D">
                <a:lumMod val="60000"/>
                <a:lumOff val="40000"/>
              </a:srgb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9" name="antenna-with-signal_74024">
            <a:extLst>
              <a:ext uri="{FF2B5EF4-FFF2-40B4-BE49-F238E27FC236}">
                <a16:creationId xmlns:a16="http://schemas.microsoft.com/office/drawing/2014/main" id="{595D9035-A893-4698-83CE-14FCAB7B14F8}"/>
              </a:ext>
            </a:extLst>
          </p:cNvPr>
          <p:cNvSpPr>
            <a:spLocks noChangeAspect="1"/>
          </p:cNvSpPr>
          <p:nvPr/>
        </p:nvSpPr>
        <p:spPr bwMode="auto">
          <a:xfrm>
            <a:off x="1145157" y="5496663"/>
            <a:ext cx="157940" cy="268233"/>
          </a:xfrm>
          <a:custGeom>
            <a:avLst/>
            <a:gdLst>
              <a:gd name="connsiteX0" fmla="*/ 168920 w 337966"/>
              <a:gd name="connsiteY0" fmla="*/ 358540 h 604363"/>
              <a:gd name="connsiteX1" fmla="*/ 100839 w 337966"/>
              <a:gd name="connsiteY1" fmla="*/ 369869 h 604363"/>
              <a:gd name="connsiteX2" fmla="*/ 63111 w 337966"/>
              <a:gd name="connsiteY2" fmla="*/ 485700 h 604363"/>
              <a:gd name="connsiteX3" fmla="*/ 168920 w 337966"/>
              <a:gd name="connsiteY3" fmla="*/ 462194 h 604363"/>
              <a:gd name="connsiteX4" fmla="*/ 274728 w 337966"/>
              <a:gd name="connsiteY4" fmla="*/ 485700 h 604363"/>
              <a:gd name="connsiteX5" fmla="*/ 237142 w 337966"/>
              <a:gd name="connsiteY5" fmla="*/ 369869 h 604363"/>
              <a:gd name="connsiteX6" fmla="*/ 168920 w 337966"/>
              <a:gd name="connsiteY6" fmla="*/ 358540 h 604363"/>
              <a:gd name="connsiteX7" fmla="*/ 168920 w 337966"/>
              <a:gd name="connsiteY7" fmla="*/ 160580 h 604363"/>
              <a:gd name="connsiteX8" fmla="*/ 111477 w 337966"/>
              <a:gd name="connsiteY8" fmla="*/ 337017 h 604363"/>
              <a:gd name="connsiteX9" fmla="*/ 168920 w 337966"/>
              <a:gd name="connsiteY9" fmla="*/ 330220 h 604363"/>
              <a:gd name="connsiteX10" fmla="*/ 226363 w 337966"/>
              <a:gd name="connsiteY10" fmla="*/ 337017 h 604363"/>
              <a:gd name="connsiteX11" fmla="*/ 168920 w 337966"/>
              <a:gd name="connsiteY11" fmla="*/ 62591 h 604363"/>
              <a:gd name="connsiteX12" fmla="*/ 147219 w 337966"/>
              <a:gd name="connsiteY12" fmla="*/ 84256 h 604363"/>
              <a:gd name="connsiteX13" fmla="*/ 168920 w 337966"/>
              <a:gd name="connsiteY13" fmla="*/ 105779 h 604363"/>
              <a:gd name="connsiteX14" fmla="*/ 190620 w 337966"/>
              <a:gd name="connsiteY14" fmla="*/ 84256 h 604363"/>
              <a:gd name="connsiteX15" fmla="*/ 168920 w 337966"/>
              <a:gd name="connsiteY15" fmla="*/ 62591 h 604363"/>
              <a:gd name="connsiteX16" fmla="*/ 168920 w 337966"/>
              <a:gd name="connsiteY16" fmla="*/ 34270 h 604363"/>
              <a:gd name="connsiteX17" fmla="*/ 218987 w 337966"/>
              <a:gd name="connsiteY17" fmla="*/ 84256 h 604363"/>
              <a:gd name="connsiteX18" fmla="*/ 188777 w 337966"/>
              <a:gd name="connsiteY18" fmla="*/ 129993 h 604363"/>
              <a:gd name="connsiteX19" fmla="*/ 313874 w 337966"/>
              <a:gd name="connsiteY19" fmla="*/ 514162 h 604363"/>
              <a:gd name="connsiteX20" fmla="*/ 314442 w 337966"/>
              <a:gd name="connsiteY20" fmla="*/ 515861 h 604363"/>
              <a:gd name="connsiteX21" fmla="*/ 337277 w 337966"/>
              <a:gd name="connsiteY21" fmla="*/ 585813 h 604363"/>
              <a:gd name="connsiteX22" fmla="*/ 328058 w 337966"/>
              <a:gd name="connsiteY22" fmla="*/ 603655 h 604363"/>
              <a:gd name="connsiteX23" fmla="*/ 323661 w 337966"/>
              <a:gd name="connsiteY23" fmla="*/ 604363 h 604363"/>
              <a:gd name="connsiteX24" fmla="*/ 310187 w 337966"/>
              <a:gd name="connsiteY24" fmla="*/ 594592 h 604363"/>
              <a:gd name="connsiteX25" fmla="*/ 288486 w 337966"/>
              <a:gd name="connsiteY25" fmla="*/ 527756 h 604363"/>
              <a:gd name="connsiteX26" fmla="*/ 168920 w 337966"/>
              <a:gd name="connsiteY26" fmla="*/ 490514 h 604363"/>
              <a:gd name="connsiteX27" fmla="*/ 49353 w 337966"/>
              <a:gd name="connsiteY27" fmla="*/ 527756 h 604363"/>
              <a:gd name="connsiteX28" fmla="*/ 27653 w 337966"/>
              <a:gd name="connsiteY28" fmla="*/ 594592 h 604363"/>
              <a:gd name="connsiteX29" fmla="*/ 9782 w 337966"/>
              <a:gd name="connsiteY29" fmla="*/ 603655 h 604363"/>
              <a:gd name="connsiteX30" fmla="*/ 704 w 337966"/>
              <a:gd name="connsiteY30" fmla="*/ 585813 h 604363"/>
              <a:gd name="connsiteX31" fmla="*/ 23398 w 337966"/>
              <a:gd name="connsiteY31" fmla="*/ 516003 h 604363"/>
              <a:gd name="connsiteX32" fmla="*/ 23965 w 337966"/>
              <a:gd name="connsiteY32" fmla="*/ 514020 h 604363"/>
              <a:gd name="connsiteX33" fmla="*/ 149063 w 337966"/>
              <a:gd name="connsiteY33" fmla="*/ 129993 h 604363"/>
              <a:gd name="connsiteX34" fmla="*/ 118852 w 337966"/>
              <a:gd name="connsiteY34" fmla="*/ 84256 h 604363"/>
              <a:gd name="connsiteX35" fmla="*/ 168920 w 337966"/>
              <a:gd name="connsiteY35" fmla="*/ 34270 h 604363"/>
              <a:gd name="connsiteX36" fmla="*/ 94727 w 337966"/>
              <a:gd name="connsiteY36" fmla="*/ 28009 h 604363"/>
              <a:gd name="connsiteX37" fmla="*/ 95578 w 337966"/>
              <a:gd name="connsiteY37" fmla="*/ 47981 h 604363"/>
              <a:gd name="connsiteX38" fmla="*/ 83809 w 337966"/>
              <a:gd name="connsiteY38" fmla="*/ 82117 h 604363"/>
              <a:gd name="connsiteX39" fmla="*/ 95436 w 337966"/>
              <a:gd name="connsiteY39" fmla="*/ 116111 h 604363"/>
              <a:gd name="connsiteX40" fmla="*/ 94444 w 337966"/>
              <a:gd name="connsiteY40" fmla="*/ 136083 h 604363"/>
              <a:gd name="connsiteX41" fmla="*/ 84944 w 337966"/>
              <a:gd name="connsiteY41" fmla="*/ 139624 h 604363"/>
              <a:gd name="connsiteX42" fmla="*/ 74309 w 337966"/>
              <a:gd name="connsiteY42" fmla="*/ 134950 h 604363"/>
              <a:gd name="connsiteX43" fmla="*/ 55451 w 337966"/>
              <a:gd name="connsiteY43" fmla="*/ 82117 h 604363"/>
              <a:gd name="connsiteX44" fmla="*/ 74735 w 337966"/>
              <a:gd name="connsiteY44" fmla="*/ 28859 h 604363"/>
              <a:gd name="connsiteX45" fmla="*/ 94727 w 337966"/>
              <a:gd name="connsiteY45" fmla="*/ 28009 h 604363"/>
              <a:gd name="connsiteX46" fmla="*/ 241562 w 337966"/>
              <a:gd name="connsiteY46" fmla="*/ 27868 h 604363"/>
              <a:gd name="connsiteX47" fmla="*/ 261555 w 337966"/>
              <a:gd name="connsiteY47" fmla="*/ 29001 h 604363"/>
              <a:gd name="connsiteX48" fmla="*/ 280413 w 337966"/>
              <a:gd name="connsiteY48" fmla="*/ 81834 h 604363"/>
              <a:gd name="connsiteX49" fmla="*/ 261130 w 337966"/>
              <a:gd name="connsiteY49" fmla="*/ 135091 h 604363"/>
              <a:gd name="connsiteX50" fmla="*/ 250779 w 337966"/>
              <a:gd name="connsiteY50" fmla="*/ 139624 h 604363"/>
              <a:gd name="connsiteX51" fmla="*/ 241137 w 337966"/>
              <a:gd name="connsiteY51" fmla="*/ 135941 h 604363"/>
              <a:gd name="connsiteX52" fmla="*/ 240286 w 337966"/>
              <a:gd name="connsiteY52" fmla="*/ 115970 h 604363"/>
              <a:gd name="connsiteX53" fmla="*/ 252055 w 337966"/>
              <a:gd name="connsiteY53" fmla="*/ 81834 h 604363"/>
              <a:gd name="connsiteX54" fmla="*/ 240428 w 337966"/>
              <a:gd name="connsiteY54" fmla="*/ 47839 h 604363"/>
              <a:gd name="connsiteX55" fmla="*/ 241562 w 337966"/>
              <a:gd name="connsiteY55" fmla="*/ 27868 h 604363"/>
              <a:gd name="connsiteX56" fmla="*/ 284673 w 337966"/>
              <a:gd name="connsiteY56" fmla="*/ 3663 h 604363"/>
              <a:gd name="connsiteX57" fmla="*/ 304649 w 337966"/>
              <a:gd name="connsiteY57" fmla="*/ 4654 h 604363"/>
              <a:gd name="connsiteX58" fmla="*/ 333126 w 337966"/>
              <a:gd name="connsiteY58" fmla="*/ 81692 h 604363"/>
              <a:gd name="connsiteX59" fmla="*/ 304224 w 337966"/>
              <a:gd name="connsiteY59" fmla="*/ 159297 h 604363"/>
              <a:gd name="connsiteX60" fmla="*/ 293740 w 337966"/>
              <a:gd name="connsiteY60" fmla="*/ 163970 h 604363"/>
              <a:gd name="connsiteX61" fmla="*/ 284106 w 337966"/>
              <a:gd name="connsiteY61" fmla="*/ 160288 h 604363"/>
              <a:gd name="connsiteX62" fmla="*/ 283256 w 337966"/>
              <a:gd name="connsiteY62" fmla="*/ 140320 h 604363"/>
              <a:gd name="connsiteX63" fmla="*/ 304791 w 337966"/>
              <a:gd name="connsiteY63" fmla="*/ 81692 h 604363"/>
              <a:gd name="connsiteX64" fmla="*/ 283681 w 337966"/>
              <a:gd name="connsiteY64" fmla="*/ 23630 h 604363"/>
              <a:gd name="connsiteX65" fmla="*/ 284673 w 337966"/>
              <a:gd name="connsiteY65" fmla="*/ 3663 h 604363"/>
              <a:gd name="connsiteX66" fmla="*/ 51750 w 337966"/>
              <a:gd name="connsiteY66" fmla="*/ 3663 h 604363"/>
              <a:gd name="connsiteX67" fmla="*/ 52601 w 337966"/>
              <a:gd name="connsiteY67" fmla="*/ 23630 h 604363"/>
              <a:gd name="connsiteX68" fmla="*/ 31039 w 337966"/>
              <a:gd name="connsiteY68" fmla="*/ 82259 h 604363"/>
              <a:gd name="connsiteX69" fmla="*/ 52176 w 337966"/>
              <a:gd name="connsiteY69" fmla="*/ 140320 h 604363"/>
              <a:gd name="connsiteX70" fmla="*/ 51183 w 337966"/>
              <a:gd name="connsiteY70" fmla="*/ 160288 h 604363"/>
              <a:gd name="connsiteX71" fmla="*/ 41679 w 337966"/>
              <a:gd name="connsiteY71" fmla="*/ 163970 h 604363"/>
              <a:gd name="connsiteX72" fmla="*/ 31181 w 337966"/>
              <a:gd name="connsiteY72" fmla="*/ 159297 h 604363"/>
              <a:gd name="connsiteX73" fmla="*/ 2668 w 337966"/>
              <a:gd name="connsiteY73" fmla="*/ 82259 h 604363"/>
              <a:gd name="connsiteX74" fmla="*/ 31607 w 337966"/>
              <a:gd name="connsiteY74" fmla="*/ 4654 h 604363"/>
              <a:gd name="connsiteX75" fmla="*/ 51750 w 337966"/>
              <a:gd name="connsiteY75" fmla="*/ 3663 h 604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37966" h="604363">
                <a:moveTo>
                  <a:pt x="168920" y="358540"/>
                </a:moveTo>
                <a:cubicBezTo>
                  <a:pt x="145092" y="358540"/>
                  <a:pt x="121689" y="362505"/>
                  <a:pt x="100839" y="369869"/>
                </a:cubicBezTo>
                <a:lnTo>
                  <a:pt x="63111" y="485700"/>
                </a:lnTo>
                <a:cubicBezTo>
                  <a:pt x="93606" y="470548"/>
                  <a:pt x="130341" y="462194"/>
                  <a:pt x="168920" y="462194"/>
                </a:cubicBezTo>
                <a:cubicBezTo>
                  <a:pt x="207499" y="462194"/>
                  <a:pt x="244376" y="470548"/>
                  <a:pt x="274728" y="485700"/>
                </a:cubicBezTo>
                <a:lnTo>
                  <a:pt x="237142" y="369869"/>
                </a:lnTo>
                <a:cubicBezTo>
                  <a:pt x="216292" y="362505"/>
                  <a:pt x="192890" y="358540"/>
                  <a:pt x="168920" y="358540"/>
                </a:cubicBezTo>
                <a:close/>
                <a:moveTo>
                  <a:pt x="168920" y="160580"/>
                </a:moveTo>
                <a:lnTo>
                  <a:pt x="111477" y="337017"/>
                </a:lnTo>
                <a:cubicBezTo>
                  <a:pt x="129773" y="332485"/>
                  <a:pt x="149347" y="330220"/>
                  <a:pt x="168920" y="330220"/>
                </a:cubicBezTo>
                <a:cubicBezTo>
                  <a:pt x="188635" y="330220"/>
                  <a:pt x="208066" y="332485"/>
                  <a:pt x="226363" y="337017"/>
                </a:cubicBezTo>
                <a:close/>
                <a:moveTo>
                  <a:pt x="168920" y="62591"/>
                </a:moveTo>
                <a:cubicBezTo>
                  <a:pt x="157006" y="62591"/>
                  <a:pt x="147219" y="72220"/>
                  <a:pt x="147219" y="84256"/>
                </a:cubicBezTo>
                <a:cubicBezTo>
                  <a:pt x="147219" y="96150"/>
                  <a:pt x="157006" y="105779"/>
                  <a:pt x="168920" y="105779"/>
                </a:cubicBezTo>
                <a:cubicBezTo>
                  <a:pt x="180834" y="105779"/>
                  <a:pt x="190620" y="96150"/>
                  <a:pt x="190620" y="84256"/>
                </a:cubicBezTo>
                <a:cubicBezTo>
                  <a:pt x="190620" y="72220"/>
                  <a:pt x="180834" y="62591"/>
                  <a:pt x="168920" y="62591"/>
                </a:cubicBezTo>
                <a:close/>
                <a:moveTo>
                  <a:pt x="168920" y="34270"/>
                </a:moveTo>
                <a:cubicBezTo>
                  <a:pt x="196577" y="34270"/>
                  <a:pt x="218987" y="56643"/>
                  <a:pt x="218987" y="84256"/>
                </a:cubicBezTo>
                <a:cubicBezTo>
                  <a:pt x="218987" y="104647"/>
                  <a:pt x="206506" y="122347"/>
                  <a:pt x="188777" y="129993"/>
                </a:cubicBezTo>
                <a:lnTo>
                  <a:pt x="313874" y="514162"/>
                </a:lnTo>
                <a:cubicBezTo>
                  <a:pt x="314158" y="514728"/>
                  <a:pt x="314300" y="515295"/>
                  <a:pt x="314442" y="515861"/>
                </a:cubicBezTo>
                <a:lnTo>
                  <a:pt x="337277" y="585813"/>
                </a:lnTo>
                <a:cubicBezTo>
                  <a:pt x="339688" y="593318"/>
                  <a:pt x="335575" y="601248"/>
                  <a:pt x="328058" y="603655"/>
                </a:cubicBezTo>
                <a:cubicBezTo>
                  <a:pt x="326639" y="604221"/>
                  <a:pt x="325221" y="604363"/>
                  <a:pt x="323661" y="604363"/>
                </a:cubicBezTo>
                <a:cubicBezTo>
                  <a:pt x="317704" y="604363"/>
                  <a:pt x="312172" y="600540"/>
                  <a:pt x="310187" y="594592"/>
                </a:cubicBezTo>
                <a:lnTo>
                  <a:pt x="288486" y="527756"/>
                </a:lnTo>
                <a:cubicBezTo>
                  <a:pt x="258984" y="503966"/>
                  <a:pt x="215725" y="490514"/>
                  <a:pt x="168920" y="490514"/>
                </a:cubicBezTo>
                <a:cubicBezTo>
                  <a:pt x="122114" y="490514"/>
                  <a:pt x="78855" y="504108"/>
                  <a:pt x="49353" y="527756"/>
                </a:cubicBezTo>
                <a:lnTo>
                  <a:pt x="27653" y="594592"/>
                </a:lnTo>
                <a:cubicBezTo>
                  <a:pt x="25242" y="602097"/>
                  <a:pt x="17157" y="606062"/>
                  <a:pt x="9782" y="603655"/>
                </a:cubicBezTo>
                <a:cubicBezTo>
                  <a:pt x="2264" y="601248"/>
                  <a:pt x="-1707" y="593318"/>
                  <a:pt x="704" y="585813"/>
                </a:cubicBezTo>
                <a:lnTo>
                  <a:pt x="23398" y="516003"/>
                </a:lnTo>
                <a:cubicBezTo>
                  <a:pt x="23540" y="515295"/>
                  <a:pt x="23823" y="514728"/>
                  <a:pt x="23965" y="514020"/>
                </a:cubicBezTo>
                <a:lnTo>
                  <a:pt x="149063" y="129993"/>
                </a:lnTo>
                <a:cubicBezTo>
                  <a:pt x="131334" y="122347"/>
                  <a:pt x="118852" y="104647"/>
                  <a:pt x="118852" y="84256"/>
                </a:cubicBezTo>
                <a:cubicBezTo>
                  <a:pt x="118852" y="56643"/>
                  <a:pt x="141404" y="34270"/>
                  <a:pt x="168920" y="34270"/>
                </a:cubicBezTo>
                <a:close/>
                <a:moveTo>
                  <a:pt x="94727" y="28009"/>
                </a:moveTo>
                <a:cubicBezTo>
                  <a:pt x="100541" y="33250"/>
                  <a:pt x="100966" y="42174"/>
                  <a:pt x="95578" y="47981"/>
                </a:cubicBezTo>
                <a:cubicBezTo>
                  <a:pt x="88914" y="55346"/>
                  <a:pt x="83809" y="70077"/>
                  <a:pt x="83809" y="82117"/>
                </a:cubicBezTo>
                <a:cubicBezTo>
                  <a:pt x="83809" y="94157"/>
                  <a:pt x="88772" y="108746"/>
                  <a:pt x="95436" y="116111"/>
                </a:cubicBezTo>
                <a:cubicBezTo>
                  <a:pt x="100683" y="121919"/>
                  <a:pt x="100257" y="130842"/>
                  <a:pt x="94444" y="136083"/>
                </a:cubicBezTo>
                <a:cubicBezTo>
                  <a:pt x="91608" y="138491"/>
                  <a:pt x="88205" y="139624"/>
                  <a:pt x="84944" y="139624"/>
                </a:cubicBezTo>
                <a:cubicBezTo>
                  <a:pt x="80974" y="139624"/>
                  <a:pt x="77145" y="138066"/>
                  <a:pt x="74309" y="134950"/>
                </a:cubicBezTo>
                <a:cubicBezTo>
                  <a:pt x="61265" y="120502"/>
                  <a:pt x="55451" y="97981"/>
                  <a:pt x="55451" y="82117"/>
                </a:cubicBezTo>
                <a:cubicBezTo>
                  <a:pt x="55451" y="66111"/>
                  <a:pt x="61406" y="43448"/>
                  <a:pt x="74735" y="28859"/>
                </a:cubicBezTo>
                <a:cubicBezTo>
                  <a:pt x="79981" y="23052"/>
                  <a:pt x="88914" y="22627"/>
                  <a:pt x="94727" y="28009"/>
                </a:cubicBezTo>
                <a:close/>
                <a:moveTo>
                  <a:pt x="241562" y="27868"/>
                </a:moveTo>
                <a:cubicBezTo>
                  <a:pt x="247376" y="22627"/>
                  <a:pt x="256309" y="23194"/>
                  <a:pt x="261555" y="29001"/>
                </a:cubicBezTo>
                <a:cubicBezTo>
                  <a:pt x="274600" y="43448"/>
                  <a:pt x="280413" y="65970"/>
                  <a:pt x="280413" y="81834"/>
                </a:cubicBezTo>
                <a:cubicBezTo>
                  <a:pt x="280413" y="97839"/>
                  <a:pt x="274458" y="120502"/>
                  <a:pt x="261130" y="135091"/>
                </a:cubicBezTo>
                <a:cubicBezTo>
                  <a:pt x="258436" y="138066"/>
                  <a:pt x="254607" y="139624"/>
                  <a:pt x="250779" y="139624"/>
                </a:cubicBezTo>
                <a:cubicBezTo>
                  <a:pt x="247376" y="139624"/>
                  <a:pt x="243831" y="138491"/>
                  <a:pt x="241137" y="135941"/>
                </a:cubicBezTo>
                <a:cubicBezTo>
                  <a:pt x="235324" y="130700"/>
                  <a:pt x="235040" y="121777"/>
                  <a:pt x="240286" y="115970"/>
                </a:cubicBezTo>
                <a:cubicBezTo>
                  <a:pt x="246951" y="108604"/>
                  <a:pt x="252055" y="93873"/>
                  <a:pt x="252055" y="81834"/>
                </a:cubicBezTo>
                <a:cubicBezTo>
                  <a:pt x="252055" y="69794"/>
                  <a:pt x="247092" y="55205"/>
                  <a:pt x="240428" y="47839"/>
                </a:cubicBezTo>
                <a:cubicBezTo>
                  <a:pt x="235182" y="42032"/>
                  <a:pt x="235749" y="33109"/>
                  <a:pt x="241562" y="27868"/>
                </a:cubicBezTo>
                <a:close/>
                <a:moveTo>
                  <a:pt x="284673" y="3663"/>
                </a:moveTo>
                <a:cubicBezTo>
                  <a:pt x="290482" y="-1577"/>
                  <a:pt x="299407" y="-1152"/>
                  <a:pt x="304649" y="4654"/>
                </a:cubicBezTo>
                <a:cubicBezTo>
                  <a:pt x="322217" y="24197"/>
                  <a:pt x="333126" y="53653"/>
                  <a:pt x="333126" y="81692"/>
                </a:cubicBezTo>
                <a:cubicBezTo>
                  <a:pt x="333126" y="110015"/>
                  <a:pt x="322075" y="139754"/>
                  <a:pt x="304224" y="159297"/>
                </a:cubicBezTo>
                <a:cubicBezTo>
                  <a:pt x="301391" y="162412"/>
                  <a:pt x="297565" y="163970"/>
                  <a:pt x="293740" y="163970"/>
                </a:cubicBezTo>
                <a:cubicBezTo>
                  <a:pt x="290340" y="163970"/>
                  <a:pt x="286940" y="162695"/>
                  <a:pt x="284106" y="160288"/>
                </a:cubicBezTo>
                <a:cubicBezTo>
                  <a:pt x="278439" y="155048"/>
                  <a:pt x="278014" y="145985"/>
                  <a:pt x="283256" y="140320"/>
                </a:cubicBezTo>
                <a:cubicBezTo>
                  <a:pt x="296432" y="125876"/>
                  <a:pt x="304791" y="102934"/>
                  <a:pt x="304791" y="81692"/>
                </a:cubicBezTo>
                <a:cubicBezTo>
                  <a:pt x="304791" y="60733"/>
                  <a:pt x="296574" y="37933"/>
                  <a:pt x="283681" y="23630"/>
                </a:cubicBezTo>
                <a:cubicBezTo>
                  <a:pt x="278439" y="17824"/>
                  <a:pt x="278864" y="8902"/>
                  <a:pt x="284673" y="3663"/>
                </a:cubicBezTo>
                <a:close/>
                <a:moveTo>
                  <a:pt x="51750" y="3663"/>
                </a:moveTo>
                <a:cubicBezTo>
                  <a:pt x="57425" y="8902"/>
                  <a:pt x="57850" y="17966"/>
                  <a:pt x="52601" y="23630"/>
                </a:cubicBezTo>
                <a:cubicBezTo>
                  <a:pt x="39551" y="38075"/>
                  <a:pt x="31039" y="61016"/>
                  <a:pt x="31039" y="82259"/>
                </a:cubicBezTo>
                <a:cubicBezTo>
                  <a:pt x="31039" y="103218"/>
                  <a:pt x="39267" y="126017"/>
                  <a:pt x="52176" y="140320"/>
                </a:cubicBezTo>
                <a:cubicBezTo>
                  <a:pt x="57425" y="146127"/>
                  <a:pt x="56999" y="155048"/>
                  <a:pt x="51183" y="160288"/>
                </a:cubicBezTo>
                <a:cubicBezTo>
                  <a:pt x="48488" y="162695"/>
                  <a:pt x="45083" y="163970"/>
                  <a:pt x="41679" y="163970"/>
                </a:cubicBezTo>
                <a:cubicBezTo>
                  <a:pt x="37848" y="163970"/>
                  <a:pt x="34018" y="162412"/>
                  <a:pt x="31181" y="159297"/>
                </a:cubicBezTo>
                <a:cubicBezTo>
                  <a:pt x="13591" y="139754"/>
                  <a:pt x="2668" y="110298"/>
                  <a:pt x="2668" y="82259"/>
                </a:cubicBezTo>
                <a:cubicBezTo>
                  <a:pt x="2668" y="53936"/>
                  <a:pt x="13733" y="24197"/>
                  <a:pt x="31607" y="4654"/>
                </a:cubicBezTo>
                <a:cubicBezTo>
                  <a:pt x="36997" y="-1152"/>
                  <a:pt x="45934" y="-1577"/>
                  <a:pt x="51750" y="3663"/>
                </a:cubicBezTo>
                <a:close/>
              </a:path>
            </a:pathLst>
          </a:custGeom>
          <a:solidFill>
            <a:sysClr val="window" lastClr="FFFFFF">
              <a:lumMod val="25000"/>
            </a:sysClr>
          </a:solidFill>
          <a:ln>
            <a:solidFill>
              <a:srgbClr val="1F497D">
                <a:lumMod val="60000"/>
                <a:lumOff val="40000"/>
              </a:srgbClr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69F7F9FB-0B52-4387-A5B7-D0B089F23261}"/>
              </a:ext>
            </a:extLst>
          </p:cNvPr>
          <p:cNvGrpSpPr/>
          <p:nvPr/>
        </p:nvGrpSpPr>
        <p:grpSpPr>
          <a:xfrm>
            <a:off x="620926" y="4634555"/>
            <a:ext cx="759540" cy="312769"/>
            <a:chOff x="12699545" y="2270689"/>
            <a:chExt cx="1519237" cy="725975"/>
          </a:xfrm>
        </p:grpSpPr>
        <p:sp>
          <p:nvSpPr>
            <p:cNvPr id="111" name="任意多边形: 形状 68">
              <a:extLst>
                <a:ext uri="{FF2B5EF4-FFF2-40B4-BE49-F238E27FC236}">
                  <a16:creationId xmlns:a16="http://schemas.microsoft.com/office/drawing/2014/main" id="{18F12A81-0FEE-4BC2-B2F4-CCE70AE38120}"/>
                </a:ext>
              </a:extLst>
            </p:cNvPr>
            <p:cNvSpPr/>
            <p:nvPr/>
          </p:nvSpPr>
          <p:spPr>
            <a:xfrm>
              <a:off x="12714923" y="2286245"/>
              <a:ext cx="1488480" cy="694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8" h="21588" extrusionOk="0">
                  <a:moveTo>
                    <a:pt x="11220" y="8"/>
                  </a:moveTo>
                  <a:cubicBezTo>
                    <a:pt x="11753" y="68"/>
                    <a:pt x="12251" y="463"/>
                    <a:pt x="12659" y="1165"/>
                  </a:cubicBezTo>
                  <a:cubicBezTo>
                    <a:pt x="13190" y="2076"/>
                    <a:pt x="13530" y="3435"/>
                    <a:pt x="13593" y="4895"/>
                  </a:cubicBezTo>
                  <a:lnTo>
                    <a:pt x="13608" y="5250"/>
                  </a:lnTo>
                  <a:lnTo>
                    <a:pt x="13754" y="5085"/>
                  </a:lnTo>
                  <a:cubicBezTo>
                    <a:pt x="14167" y="4619"/>
                    <a:pt x="14641" y="4497"/>
                    <a:pt x="15089" y="4739"/>
                  </a:cubicBezTo>
                  <a:cubicBezTo>
                    <a:pt x="16013" y="5238"/>
                    <a:pt x="16628" y="7164"/>
                    <a:pt x="16519" y="9219"/>
                  </a:cubicBezTo>
                  <a:lnTo>
                    <a:pt x="16502" y="9536"/>
                  </a:lnTo>
                  <a:lnTo>
                    <a:pt x="16648" y="9481"/>
                  </a:lnTo>
                  <a:cubicBezTo>
                    <a:pt x="18376" y="8842"/>
                    <a:pt x="19855" y="9903"/>
                    <a:pt x="20703" y="12397"/>
                  </a:cubicBezTo>
                  <a:cubicBezTo>
                    <a:pt x="21339" y="14265"/>
                    <a:pt x="21467" y="16572"/>
                    <a:pt x="21039" y="18416"/>
                  </a:cubicBezTo>
                  <a:cubicBezTo>
                    <a:pt x="20564" y="20461"/>
                    <a:pt x="19499" y="21588"/>
                    <a:pt x="18040" y="21588"/>
                  </a:cubicBezTo>
                  <a:lnTo>
                    <a:pt x="2961" y="21588"/>
                  </a:lnTo>
                  <a:cubicBezTo>
                    <a:pt x="1627" y="21588"/>
                    <a:pt x="655" y="20585"/>
                    <a:pt x="223" y="18761"/>
                  </a:cubicBezTo>
                  <a:cubicBezTo>
                    <a:pt x="-133" y="17259"/>
                    <a:pt x="-57" y="15357"/>
                    <a:pt x="417" y="13914"/>
                  </a:cubicBezTo>
                  <a:cubicBezTo>
                    <a:pt x="844" y="12616"/>
                    <a:pt x="1506" y="11913"/>
                    <a:pt x="2274" y="11913"/>
                  </a:cubicBezTo>
                  <a:cubicBezTo>
                    <a:pt x="2410" y="11913"/>
                    <a:pt x="2550" y="11935"/>
                    <a:pt x="2692" y="11982"/>
                  </a:cubicBezTo>
                  <a:lnTo>
                    <a:pt x="2828" y="12025"/>
                  </a:lnTo>
                  <a:lnTo>
                    <a:pt x="2818" y="11725"/>
                  </a:lnTo>
                  <a:cubicBezTo>
                    <a:pt x="2777" y="10554"/>
                    <a:pt x="2856" y="9398"/>
                    <a:pt x="3054" y="8291"/>
                  </a:cubicBezTo>
                  <a:cubicBezTo>
                    <a:pt x="3655" y="4930"/>
                    <a:pt x="5282" y="2879"/>
                    <a:pt x="6926" y="3414"/>
                  </a:cubicBezTo>
                  <a:cubicBezTo>
                    <a:pt x="7497" y="3600"/>
                    <a:pt x="8023" y="4061"/>
                    <a:pt x="8490" y="4787"/>
                  </a:cubicBezTo>
                  <a:lnTo>
                    <a:pt x="8638" y="5018"/>
                  </a:lnTo>
                  <a:lnTo>
                    <a:pt x="8664" y="4627"/>
                  </a:lnTo>
                  <a:cubicBezTo>
                    <a:pt x="8745" y="3423"/>
                    <a:pt x="9016" y="2271"/>
                    <a:pt x="9430" y="1383"/>
                  </a:cubicBezTo>
                  <a:cubicBezTo>
                    <a:pt x="9708" y="789"/>
                    <a:pt x="10279" y="183"/>
                    <a:pt x="10676" y="61"/>
                  </a:cubicBezTo>
                  <a:cubicBezTo>
                    <a:pt x="10860" y="5"/>
                    <a:pt x="11042" y="-12"/>
                    <a:pt x="11220" y="8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0000"/>
                  </a:srgbClr>
                </a:gs>
              </a:gsLst>
              <a:path path="circle">
                <a:fillToRect l="37721" t="-19636" r="62278" b="119636"/>
              </a:path>
            </a:gradFill>
            <a:ln w="3175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algn="ctr" defTabSz="244475" hangingPunct="0">
                <a:defRPr sz="9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00" kern="0" dirty="0">
                <a:latin typeface="Helvetica Neue Medium"/>
                <a:sym typeface="Helvetica Neue Medium"/>
              </a:endParaRPr>
            </a:p>
          </p:txBody>
        </p:sp>
        <p:sp>
          <p:nvSpPr>
            <p:cNvPr id="112" name="任意多边形: 形状 3">
              <a:extLst>
                <a:ext uri="{FF2B5EF4-FFF2-40B4-BE49-F238E27FC236}">
                  <a16:creationId xmlns:a16="http://schemas.microsoft.com/office/drawing/2014/main" id="{82554499-D7F4-4055-866B-E1962BA29CF1}"/>
                </a:ext>
              </a:extLst>
            </p:cNvPr>
            <p:cNvSpPr/>
            <p:nvPr/>
          </p:nvSpPr>
          <p:spPr>
            <a:xfrm>
              <a:off x="12699545" y="2270689"/>
              <a:ext cx="1519237" cy="725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8" h="21433" extrusionOk="0">
                  <a:moveTo>
                    <a:pt x="17873" y="21433"/>
                  </a:moveTo>
                  <a:lnTo>
                    <a:pt x="3114" y="21433"/>
                  </a:lnTo>
                  <a:cubicBezTo>
                    <a:pt x="1237" y="21433"/>
                    <a:pt x="509" y="19595"/>
                    <a:pt x="242" y="18498"/>
                  </a:cubicBezTo>
                  <a:cubicBezTo>
                    <a:pt x="-144" y="16919"/>
                    <a:pt x="-63" y="14925"/>
                    <a:pt x="447" y="13418"/>
                  </a:cubicBezTo>
                  <a:cubicBezTo>
                    <a:pt x="964" y="11892"/>
                    <a:pt x="1798" y="11150"/>
                    <a:pt x="2750" y="11359"/>
                  </a:cubicBezTo>
                  <a:cubicBezTo>
                    <a:pt x="2729" y="10271"/>
                    <a:pt x="2814" y="9201"/>
                    <a:pt x="3003" y="8173"/>
                  </a:cubicBezTo>
                  <a:cubicBezTo>
                    <a:pt x="3627" y="4781"/>
                    <a:pt x="5320" y="2713"/>
                    <a:pt x="7027" y="3252"/>
                  </a:cubicBezTo>
                  <a:cubicBezTo>
                    <a:pt x="7564" y="3421"/>
                    <a:pt x="8062" y="3820"/>
                    <a:pt x="8512" y="4435"/>
                  </a:cubicBezTo>
                  <a:cubicBezTo>
                    <a:pt x="8624" y="3324"/>
                    <a:pt x="8896" y="2273"/>
                    <a:pt x="9293" y="1447"/>
                  </a:cubicBezTo>
                  <a:cubicBezTo>
                    <a:pt x="9598" y="812"/>
                    <a:pt x="10200" y="191"/>
                    <a:pt x="10635" y="63"/>
                  </a:cubicBezTo>
                  <a:cubicBezTo>
                    <a:pt x="11412" y="-167"/>
                    <a:pt x="12160" y="240"/>
                    <a:pt x="12740" y="1207"/>
                  </a:cubicBezTo>
                  <a:cubicBezTo>
                    <a:pt x="13265" y="2082"/>
                    <a:pt x="13615" y="3359"/>
                    <a:pt x="13715" y="4746"/>
                  </a:cubicBezTo>
                  <a:cubicBezTo>
                    <a:pt x="14132" y="4370"/>
                    <a:pt x="14595" y="4288"/>
                    <a:pt x="15035" y="4519"/>
                  </a:cubicBezTo>
                  <a:cubicBezTo>
                    <a:pt x="15998" y="5025"/>
                    <a:pt x="16654" y="6909"/>
                    <a:pt x="16609" y="8974"/>
                  </a:cubicBezTo>
                  <a:cubicBezTo>
                    <a:pt x="18303" y="8448"/>
                    <a:pt x="19807" y="9557"/>
                    <a:pt x="20652" y="11968"/>
                  </a:cubicBezTo>
                  <a:cubicBezTo>
                    <a:pt x="21322" y="13884"/>
                    <a:pt x="21456" y="16258"/>
                    <a:pt x="21000" y="18166"/>
                  </a:cubicBezTo>
                  <a:cubicBezTo>
                    <a:pt x="20498" y="20273"/>
                    <a:pt x="19386" y="21433"/>
                    <a:pt x="17873" y="21433"/>
                  </a:cubicBezTo>
                  <a:close/>
                  <a:moveTo>
                    <a:pt x="2441" y="11781"/>
                  </a:moveTo>
                  <a:cubicBezTo>
                    <a:pt x="1690" y="11781"/>
                    <a:pt x="1041" y="12449"/>
                    <a:pt x="624" y="13683"/>
                  </a:cubicBezTo>
                  <a:cubicBezTo>
                    <a:pt x="159" y="15053"/>
                    <a:pt x="85" y="16861"/>
                    <a:pt x="433" y="18288"/>
                  </a:cubicBezTo>
                  <a:cubicBezTo>
                    <a:pt x="856" y="20021"/>
                    <a:pt x="1807" y="20975"/>
                    <a:pt x="3113" y="20975"/>
                  </a:cubicBezTo>
                  <a:lnTo>
                    <a:pt x="17873" y="20975"/>
                  </a:lnTo>
                  <a:cubicBezTo>
                    <a:pt x="19300" y="20975"/>
                    <a:pt x="20343" y="19904"/>
                    <a:pt x="20808" y="17961"/>
                  </a:cubicBezTo>
                  <a:cubicBezTo>
                    <a:pt x="21227" y="16208"/>
                    <a:pt x="21101" y="14016"/>
                    <a:pt x="20479" y="12240"/>
                  </a:cubicBezTo>
                  <a:cubicBezTo>
                    <a:pt x="19649" y="9871"/>
                    <a:pt x="18202" y="8863"/>
                    <a:pt x="16510" y="9470"/>
                  </a:cubicBezTo>
                  <a:lnTo>
                    <a:pt x="16368" y="9522"/>
                  </a:lnTo>
                  <a:lnTo>
                    <a:pt x="16384" y="9220"/>
                  </a:lnTo>
                  <a:cubicBezTo>
                    <a:pt x="16491" y="7268"/>
                    <a:pt x="15888" y="5437"/>
                    <a:pt x="14984" y="4964"/>
                  </a:cubicBezTo>
                  <a:cubicBezTo>
                    <a:pt x="14546" y="4734"/>
                    <a:pt x="14081" y="4850"/>
                    <a:pt x="13678" y="5293"/>
                  </a:cubicBezTo>
                  <a:lnTo>
                    <a:pt x="13535" y="5450"/>
                  </a:lnTo>
                  <a:lnTo>
                    <a:pt x="13520" y="5112"/>
                  </a:lnTo>
                  <a:cubicBezTo>
                    <a:pt x="13458" y="3724"/>
                    <a:pt x="13125" y="2433"/>
                    <a:pt x="12606" y="1568"/>
                  </a:cubicBezTo>
                  <a:cubicBezTo>
                    <a:pt x="12073" y="678"/>
                    <a:pt x="11384" y="307"/>
                    <a:pt x="10665" y="518"/>
                  </a:cubicBezTo>
                  <a:cubicBezTo>
                    <a:pt x="10276" y="634"/>
                    <a:pt x="9717" y="1210"/>
                    <a:pt x="9445" y="1775"/>
                  </a:cubicBezTo>
                  <a:cubicBezTo>
                    <a:pt x="9040" y="2618"/>
                    <a:pt x="8774" y="3713"/>
                    <a:pt x="8696" y="4857"/>
                  </a:cubicBezTo>
                  <a:lnTo>
                    <a:pt x="8670" y="5229"/>
                  </a:lnTo>
                  <a:lnTo>
                    <a:pt x="8525" y="5009"/>
                  </a:lnTo>
                  <a:cubicBezTo>
                    <a:pt x="8068" y="4320"/>
                    <a:pt x="7553" y="3881"/>
                    <a:pt x="6994" y="3704"/>
                  </a:cubicBezTo>
                  <a:cubicBezTo>
                    <a:pt x="5385" y="3196"/>
                    <a:pt x="3792" y="5145"/>
                    <a:pt x="3205" y="8339"/>
                  </a:cubicBezTo>
                  <a:cubicBezTo>
                    <a:pt x="3011" y="9391"/>
                    <a:pt x="2933" y="10489"/>
                    <a:pt x="2973" y="11602"/>
                  </a:cubicBezTo>
                  <a:lnTo>
                    <a:pt x="2984" y="11887"/>
                  </a:lnTo>
                  <a:lnTo>
                    <a:pt x="2850" y="11846"/>
                  </a:lnTo>
                  <a:cubicBezTo>
                    <a:pt x="2711" y="11802"/>
                    <a:pt x="2574" y="11781"/>
                    <a:pt x="2441" y="1178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300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3175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algn="ctr" defTabSz="244475" hangingPunct="0"/>
              <a:endParaRPr sz="300" b="1" kern="0">
                <a:latin typeface="Helvetica Neue" panose="02000503000000020004"/>
                <a:sym typeface="Helvetica Neue" panose="02000503000000020004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755279" y="4715220"/>
            <a:ext cx="47481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Cloud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1257349" y="4656792"/>
            <a:ext cx="261610" cy="217181"/>
            <a:chOff x="1707381" y="4610239"/>
            <a:chExt cx="261610" cy="217181"/>
          </a:xfrm>
        </p:grpSpPr>
        <p:pic>
          <p:nvPicPr>
            <p:cNvPr id="115" name="Picture 2" descr="https://t8.baidu.com/it/u=2398567664,3869086822&amp;fm=193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33"/>
            <a:stretch/>
          </p:blipFill>
          <p:spPr bwMode="auto">
            <a:xfrm>
              <a:off x="1744954" y="4611547"/>
              <a:ext cx="187116" cy="215873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" name="文本框 115"/>
            <p:cNvSpPr txBox="1"/>
            <p:nvPr/>
          </p:nvSpPr>
          <p:spPr>
            <a:xfrm>
              <a:off x="1707381" y="4610239"/>
              <a:ext cx="2616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AI</a:t>
              </a:r>
              <a:endParaRPr lang="zh-CN" altLang="en-U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7" name="椭圆 116"/>
          <p:cNvSpPr/>
          <p:nvPr/>
        </p:nvSpPr>
        <p:spPr bwMode="auto">
          <a:xfrm>
            <a:off x="469373" y="5040027"/>
            <a:ext cx="1051294" cy="367363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8" name="KSO_Shape">
            <a:extLst>
              <a:ext uri="{FF2B5EF4-FFF2-40B4-BE49-F238E27FC236}">
                <a16:creationId xmlns:a16="http://schemas.microsoft.com/office/drawing/2014/main" id="{D520A70E-C316-4E64-AD40-8D411648B1A2}"/>
              </a:ext>
            </a:extLst>
          </p:cNvPr>
          <p:cNvSpPr/>
          <p:nvPr/>
        </p:nvSpPr>
        <p:spPr bwMode="auto">
          <a:xfrm>
            <a:off x="874514" y="5898477"/>
            <a:ext cx="227858" cy="152863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9" name="KSO_Shape">
            <a:extLst>
              <a:ext uri="{FF2B5EF4-FFF2-40B4-BE49-F238E27FC236}">
                <a16:creationId xmlns:a16="http://schemas.microsoft.com/office/drawing/2014/main" id="{D520A70E-C316-4E64-AD40-8D411648B1A2}"/>
              </a:ext>
            </a:extLst>
          </p:cNvPr>
          <p:cNvSpPr/>
          <p:nvPr/>
        </p:nvSpPr>
        <p:spPr bwMode="auto">
          <a:xfrm>
            <a:off x="1306969" y="5899114"/>
            <a:ext cx="227858" cy="152863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20" name="图片 1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877" y="5123930"/>
            <a:ext cx="435645" cy="111090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730" y="5182620"/>
            <a:ext cx="435645" cy="111090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718" y="5246717"/>
            <a:ext cx="435645" cy="111090"/>
          </a:xfrm>
          <a:prstGeom prst="rect">
            <a:avLst/>
          </a:prstGeom>
        </p:spPr>
      </p:pic>
      <p:sp>
        <p:nvSpPr>
          <p:cNvPr id="123" name="文本框 122"/>
          <p:cNvSpPr txBox="1"/>
          <p:nvPr/>
        </p:nvSpPr>
        <p:spPr>
          <a:xfrm>
            <a:off x="1339325" y="5245796"/>
            <a:ext cx="3962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5GC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4" name="直接连接符 123"/>
          <p:cNvCxnSpPr>
            <a:stCxn id="108" idx="16"/>
            <a:endCxn id="117" idx="4"/>
          </p:cNvCxnSpPr>
          <p:nvPr/>
        </p:nvCxnSpPr>
        <p:spPr bwMode="auto">
          <a:xfrm flipV="1">
            <a:off x="747701" y="5407390"/>
            <a:ext cx="247319" cy="10448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5" name="直接连接符 124"/>
          <p:cNvCxnSpPr>
            <a:stCxn id="109" idx="16"/>
            <a:endCxn id="117" idx="4"/>
          </p:cNvCxnSpPr>
          <p:nvPr/>
        </p:nvCxnSpPr>
        <p:spPr bwMode="auto">
          <a:xfrm flipH="1" flipV="1">
            <a:off x="995020" y="5407390"/>
            <a:ext cx="229078" cy="10448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6" name="直接连接符 125"/>
          <p:cNvCxnSpPr>
            <a:endCxn id="127" idx="2"/>
          </p:cNvCxnSpPr>
          <p:nvPr/>
        </p:nvCxnSpPr>
        <p:spPr bwMode="auto">
          <a:xfrm flipV="1">
            <a:off x="1490368" y="5118850"/>
            <a:ext cx="223324" cy="12232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7" name="矩形 126"/>
          <p:cNvSpPr/>
          <p:nvPr/>
        </p:nvSpPr>
        <p:spPr bwMode="auto">
          <a:xfrm>
            <a:off x="1436375" y="4894119"/>
            <a:ext cx="554633" cy="22473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NWDAF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1713236" y="4762100"/>
            <a:ext cx="261610" cy="217181"/>
            <a:chOff x="1707381" y="4610239"/>
            <a:chExt cx="261610" cy="217181"/>
          </a:xfrm>
        </p:grpSpPr>
        <p:pic>
          <p:nvPicPr>
            <p:cNvPr id="129" name="Picture 2" descr="https://t8.baidu.com/it/u=2398567664,3869086822&amp;fm=193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33"/>
            <a:stretch/>
          </p:blipFill>
          <p:spPr bwMode="auto">
            <a:xfrm>
              <a:off x="1744954" y="4611547"/>
              <a:ext cx="187116" cy="215873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" name="文本框 129"/>
            <p:cNvSpPr txBox="1"/>
            <p:nvPr/>
          </p:nvSpPr>
          <p:spPr>
            <a:xfrm>
              <a:off x="1707381" y="4610239"/>
              <a:ext cx="2616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AI</a:t>
              </a:r>
              <a:endParaRPr lang="zh-CN" altLang="en-U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31" name="直接连接符 130"/>
          <p:cNvCxnSpPr>
            <a:stCxn id="117" idx="0"/>
            <a:endCxn id="113" idx="2"/>
          </p:cNvCxnSpPr>
          <p:nvPr/>
        </p:nvCxnSpPr>
        <p:spPr bwMode="auto">
          <a:xfrm flipH="1" flipV="1">
            <a:off x="992684" y="4930664"/>
            <a:ext cx="2336" cy="1093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2" name="下箭头 131"/>
          <p:cNvSpPr/>
          <p:nvPr/>
        </p:nvSpPr>
        <p:spPr bwMode="auto">
          <a:xfrm rot="16200000">
            <a:off x="1877157" y="5298835"/>
            <a:ext cx="148996" cy="256159"/>
          </a:xfrm>
          <a:prstGeom prst="downArrow">
            <a:avLst>
              <a:gd name="adj1" fmla="val 50000"/>
              <a:gd name="adj2" fmla="val 84095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3" name="KSO_Shape">
            <a:extLst>
              <a:ext uri="{FF2B5EF4-FFF2-40B4-BE49-F238E27FC236}">
                <a16:creationId xmlns:a16="http://schemas.microsoft.com/office/drawing/2014/main" id="{D520A70E-C316-4E64-AD40-8D411648B1A2}"/>
              </a:ext>
            </a:extLst>
          </p:cNvPr>
          <p:cNvSpPr/>
          <p:nvPr/>
        </p:nvSpPr>
        <p:spPr bwMode="auto">
          <a:xfrm>
            <a:off x="2102563" y="5906758"/>
            <a:ext cx="227858" cy="152863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4" name="antenna-with-signal_74024">
            <a:extLst>
              <a:ext uri="{FF2B5EF4-FFF2-40B4-BE49-F238E27FC236}">
                <a16:creationId xmlns:a16="http://schemas.microsoft.com/office/drawing/2014/main" id="{595D9035-A893-4698-83CE-14FCAB7B14F8}"/>
              </a:ext>
            </a:extLst>
          </p:cNvPr>
          <p:cNvSpPr>
            <a:spLocks noChangeAspect="1"/>
          </p:cNvSpPr>
          <p:nvPr/>
        </p:nvSpPr>
        <p:spPr bwMode="auto">
          <a:xfrm>
            <a:off x="2301949" y="5503365"/>
            <a:ext cx="157940" cy="268233"/>
          </a:xfrm>
          <a:custGeom>
            <a:avLst/>
            <a:gdLst>
              <a:gd name="connsiteX0" fmla="*/ 168920 w 337966"/>
              <a:gd name="connsiteY0" fmla="*/ 358540 h 604363"/>
              <a:gd name="connsiteX1" fmla="*/ 100839 w 337966"/>
              <a:gd name="connsiteY1" fmla="*/ 369869 h 604363"/>
              <a:gd name="connsiteX2" fmla="*/ 63111 w 337966"/>
              <a:gd name="connsiteY2" fmla="*/ 485700 h 604363"/>
              <a:gd name="connsiteX3" fmla="*/ 168920 w 337966"/>
              <a:gd name="connsiteY3" fmla="*/ 462194 h 604363"/>
              <a:gd name="connsiteX4" fmla="*/ 274728 w 337966"/>
              <a:gd name="connsiteY4" fmla="*/ 485700 h 604363"/>
              <a:gd name="connsiteX5" fmla="*/ 237142 w 337966"/>
              <a:gd name="connsiteY5" fmla="*/ 369869 h 604363"/>
              <a:gd name="connsiteX6" fmla="*/ 168920 w 337966"/>
              <a:gd name="connsiteY6" fmla="*/ 358540 h 604363"/>
              <a:gd name="connsiteX7" fmla="*/ 168920 w 337966"/>
              <a:gd name="connsiteY7" fmla="*/ 160580 h 604363"/>
              <a:gd name="connsiteX8" fmla="*/ 111477 w 337966"/>
              <a:gd name="connsiteY8" fmla="*/ 337017 h 604363"/>
              <a:gd name="connsiteX9" fmla="*/ 168920 w 337966"/>
              <a:gd name="connsiteY9" fmla="*/ 330220 h 604363"/>
              <a:gd name="connsiteX10" fmla="*/ 226363 w 337966"/>
              <a:gd name="connsiteY10" fmla="*/ 337017 h 604363"/>
              <a:gd name="connsiteX11" fmla="*/ 168920 w 337966"/>
              <a:gd name="connsiteY11" fmla="*/ 62591 h 604363"/>
              <a:gd name="connsiteX12" fmla="*/ 147219 w 337966"/>
              <a:gd name="connsiteY12" fmla="*/ 84256 h 604363"/>
              <a:gd name="connsiteX13" fmla="*/ 168920 w 337966"/>
              <a:gd name="connsiteY13" fmla="*/ 105779 h 604363"/>
              <a:gd name="connsiteX14" fmla="*/ 190620 w 337966"/>
              <a:gd name="connsiteY14" fmla="*/ 84256 h 604363"/>
              <a:gd name="connsiteX15" fmla="*/ 168920 w 337966"/>
              <a:gd name="connsiteY15" fmla="*/ 62591 h 604363"/>
              <a:gd name="connsiteX16" fmla="*/ 168920 w 337966"/>
              <a:gd name="connsiteY16" fmla="*/ 34270 h 604363"/>
              <a:gd name="connsiteX17" fmla="*/ 218987 w 337966"/>
              <a:gd name="connsiteY17" fmla="*/ 84256 h 604363"/>
              <a:gd name="connsiteX18" fmla="*/ 188777 w 337966"/>
              <a:gd name="connsiteY18" fmla="*/ 129993 h 604363"/>
              <a:gd name="connsiteX19" fmla="*/ 313874 w 337966"/>
              <a:gd name="connsiteY19" fmla="*/ 514162 h 604363"/>
              <a:gd name="connsiteX20" fmla="*/ 314442 w 337966"/>
              <a:gd name="connsiteY20" fmla="*/ 515861 h 604363"/>
              <a:gd name="connsiteX21" fmla="*/ 337277 w 337966"/>
              <a:gd name="connsiteY21" fmla="*/ 585813 h 604363"/>
              <a:gd name="connsiteX22" fmla="*/ 328058 w 337966"/>
              <a:gd name="connsiteY22" fmla="*/ 603655 h 604363"/>
              <a:gd name="connsiteX23" fmla="*/ 323661 w 337966"/>
              <a:gd name="connsiteY23" fmla="*/ 604363 h 604363"/>
              <a:gd name="connsiteX24" fmla="*/ 310187 w 337966"/>
              <a:gd name="connsiteY24" fmla="*/ 594592 h 604363"/>
              <a:gd name="connsiteX25" fmla="*/ 288486 w 337966"/>
              <a:gd name="connsiteY25" fmla="*/ 527756 h 604363"/>
              <a:gd name="connsiteX26" fmla="*/ 168920 w 337966"/>
              <a:gd name="connsiteY26" fmla="*/ 490514 h 604363"/>
              <a:gd name="connsiteX27" fmla="*/ 49353 w 337966"/>
              <a:gd name="connsiteY27" fmla="*/ 527756 h 604363"/>
              <a:gd name="connsiteX28" fmla="*/ 27653 w 337966"/>
              <a:gd name="connsiteY28" fmla="*/ 594592 h 604363"/>
              <a:gd name="connsiteX29" fmla="*/ 9782 w 337966"/>
              <a:gd name="connsiteY29" fmla="*/ 603655 h 604363"/>
              <a:gd name="connsiteX30" fmla="*/ 704 w 337966"/>
              <a:gd name="connsiteY30" fmla="*/ 585813 h 604363"/>
              <a:gd name="connsiteX31" fmla="*/ 23398 w 337966"/>
              <a:gd name="connsiteY31" fmla="*/ 516003 h 604363"/>
              <a:gd name="connsiteX32" fmla="*/ 23965 w 337966"/>
              <a:gd name="connsiteY32" fmla="*/ 514020 h 604363"/>
              <a:gd name="connsiteX33" fmla="*/ 149063 w 337966"/>
              <a:gd name="connsiteY33" fmla="*/ 129993 h 604363"/>
              <a:gd name="connsiteX34" fmla="*/ 118852 w 337966"/>
              <a:gd name="connsiteY34" fmla="*/ 84256 h 604363"/>
              <a:gd name="connsiteX35" fmla="*/ 168920 w 337966"/>
              <a:gd name="connsiteY35" fmla="*/ 34270 h 604363"/>
              <a:gd name="connsiteX36" fmla="*/ 94727 w 337966"/>
              <a:gd name="connsiteY36" fmla="*/ 28009 h 604363"/>
              <a:gd name="connsiteX37" fmla="*/ 95578 w 337966"/>
              <a:gd name="connsiteY37" fmla="*/ 47981 h 604363"/>
              <a:gd name="connsiteX38" fmla="*/ 83809 w 337966"/>
              <a:gd name="connsiteY38" fmla="*/ 82117 h 604363"/>
              <a:gd name="connsiteX39" fmla="*/ 95436 w 337966"/>
              <a:gd name="connsiteY39" fmla="*/ 116111 h 604363"/>
              <a:gd name="connsiteX40" fmla="*/ 94444 w 337966"/>
              <a:gd name="connsiteY40" fmla="*/ 136083 h 604363"/>
              <a:gd name="connsiteX41" fmla="*/ 84944 w 337966"/>
              <a:gd name="connsiteY41" fmla="*/ 139624 h 604363"/>
              <a:gd name="connsiteX42" fmla="*/ 74309 w 337966"/>
              <a:gd name="connsiteY42" fmla="*/ 134950 h 604363"/>
              <a:gd name="connsiteX43" fmla="*/ 55451 w 337966"/>
              <a:gd name="connsiteY43" fmla="*/ 82117 h 604363"/>
              <a:gd name="connsiteX44" fmla="*/ 74735 w 337966"/>
              <a:gd name="connsiteY44" fmla="*/ 28859 h 604363"/>
              <a:gd name="connsiteX45" fmla="*/ 94727 w 337966"/>
              <a:gd name="connsiteY45" fmla="*/ 28009 h 604363"/>
              <a:gd name="connsiteX46" fmla="*/ 241562 w 337966"/>
              <a:gd name="connsiteY46" fmla="*/ 27868 h 604363"/>
              <a:gd name="connsiteX47" fmla="*/ 261555 w 337966"/>
              <a:gd name="connsiteY47" fmla="*/ 29001 h 604363"/>
              <a:gd name="connsiteX48" fmla="*/ 280413 w 337966"/>
              <a:gd name="connsiteY48" fmla="*/ 81834 h 604363"/>
              <a:gd name="connsiteX49" fmla="*/ 261130 w 337966"/>
              <a:gd name="connsiteY49" fmla="*/ 135091 h 604363"/>
              <a:gd name="connsiteX50" fmla="*/ 250779 w 337966"/>
              <a:gd name="connsiteY50" fmla="*/ 139624 h 604363"/>
              <a:gd name="connsiteX51" fmla="*/ 241137 w 337966"/>
              <a:gd name="connsiteY51" fmla="*/ 135941 h 604363"/>
              <a:gd name="connsiteX52" fmla="*/ 240286 w 337966"/>
              <a:gd name="connsiteY52" fmla="*/ 115970 h 604363"/>
              <a:gd name="connsiteX53" fmla="*/ 252055 w 337966"/>
              <a:gd name="connsiteY53" fmla="*/ 81834 h 604363"/>
              <a:gd name="connsiteX54" fmla="*/ 240428 w 337966"/>
              <a:gd name="connsiteY54" fmla="*/ 47839 h 604363"/>
              <a:gd name="connsiteX55" fmla="*/ 241562 w 337966"/>
              <a:gd name="connsiteY55" fmla="*/ 27868 h 604363"/>
              <a:gd name="connsiteX56" fmla="*/ 284673 w 337966"/>
              <a:gd name="connsiteY56" fmla="*/ 3663 h 604363"/>
              <a:gd name="connsiteX57" fmla="*/ 304649 w 337966"/>
              <a:gd name="connsiteY57" fmla="*/ 4654 h 604363"/>
              <a:gd name="connsiteX58" fmla="*/ 333126 w 337966"/>
              <a:gd name="connsiteY58" fmla="*/ 81692 h 604363"/>
              <a:gd name="connsiteX59" fmla="*/ 304224 w 337966"/>
              <a:gd name="connsiteY59" fmla="*/ 159297 h 604363"/>
              <a:gd name="connsiteX60" fmla="*/ 293740 w 337966"/>
              <a:gd name="connsiteY60" fmla="*/ 163970 h 604363"/>
              <a:gd name="connsiteX61" fmla="*/ 284106 w 337966"/>
              <a:gd name="connsiteY61" fmla="*/ 160288 h 604363"/>
              <a:gd name="connsiteX62" fmla="*/ 283256 w 337966"/>
              <a:gd name="connsiteY62" fmla="*/ 140320 h 604363"/>
              <a:gd name="connsiteX63" fmla="*/ 304791 w 337966"/>
              <a:gd name="connsiteY63" fmla="*/ 81692 h 604363"/>
              <a:gd name="connsiteX64" fmla="*/ 283681 w 337966"/>
              <a:gd name="connsiteY64" fmla="*/ 23630 h 604363"/>
              <a:gd name="connsiteX65" fmla="*/ 284673 w 337966"/>
              <a:gd name="connsiteY65" fmla="*/ 3663 h 604363"/>
              <a:gd name="connsiteX66" fmla="*/ 51750 w 337966"/>
              <a:gd name="connsiteY66" fmla="*/ 3663 h 604363"/>
              <a:gd name="connsiteX67" fmla="*/ 52601 w 337966"/>
              <a:gd name="connsiteY67" fmla="*/ 23630 h 604363"/>
              <a:gd name="connsiteX68" fmla="*/ 31039 w 337966"/>
              <a:gd name="connsiteY68" fmla="*/ 82259 h 604363"/>
              <a:gd name="connsiteX69" fmla="*/ 52176 w 337966"/>
              <a:gd name="connsiteY69" fmla="*/ 140320 h 604363"/>
              <a:gd name="connsiteX70" fmla="*/ 51183 w 337966"/>
              <a:gd name="connsiteY70" fmla="*/ 160288 h 604363"/>
              <a:gd name="connsiteX71" fmla="*/ 41679 w 337966"/>
              <a:gd name="connsiteY71" fmla="*/ 163970 h 604363"/>
              <a:gd name="connsiteX72" fmla="*/ 31181 w 337966"/>
              <a:gd name="connsiteY72" fmla="*/ 159297 h 604363"/>
              <a:gd name="connsiteX73" fmla="*/ 2668 w 337966"/>
              <a:gd name="connsiteY73" fmla="*/ 82259 h 604363"/>
              <a:gd name="connsiteX74" fmla="*/ 31607 w 337966"/>
              <a:gd name="connsiteY74" fmla="*/ 4654 h 604363"/>
              <a:gd name="connsiteX75" fmla="*/ 51750 w 337966"/>
              <a:gd name="connsiteY75" fmla="*/ 3663 h 604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37966" h="604363">
                <a:moveTo>
                  <a:pt x="168920" y="358540"/>
                </a:moveTo>
                <a:cubicBezTo>
                  <a:pt x="145092" y="358540"/>
                  <a:pt x="121689" y="362505"/>
                  <a:pt x="100839" y="369869"/>
                </a:cubicBezTo>
                <a:lnTo>
                  <a:pt x="63111" y="485700"/>
                </a:lnTo>
                <a:cubicBezTo>
                  <a:pt x="93606" y="470548"/>
                  <a:pt x="130341" y="462194"/>
                  <a:pt x="168920" y="462194"/>
                </a:cubicBezTo>
                <a:cubicBezTo>
                  <a:pt x="207499" y="462194"/>
                  <a:pt x="244376" y="470548"/>
                  <a:pt x="274728" y="485700"/>
                </a:cubicBezTo>
                <a:lnTo>
                  <a:pt x="237142" y="369869"/>
                </a:lnTo>
                <a:cubicBezTo>
                  <a:pt x="216292" y="362505"/>
                  <a:pt x="192890" y="358540"/>
                  <a:pt x="168920" y="358540"/>
                </a:cubicBezTo>
                <a:close/>
                <a:moveTo>
                  <a:pt x="168920" y="160580"/>
                </a:moveTo>
                <a:lnTo>
                  <a:pt x="111477" y="337017"/>
                </a:lnTo>
                <a:cubicBezTo>
                  <a:pt x="129773" y="332485"/>
                  <a:pt x="149347" y="330220"/>
                  <a:pt x="168920" y="330220"/>
                </a:cubicBezTo>
                <a:cubicBezTo>
                  <a:pt x="188635" y="330220"/>
                  <a:pt x="208066" y="332485"/>
                  <a:pt x="226363" y="337017"/>
                </a:cubicBezTo>
                <a:close/>
                <a:moveTo>
                  <a:pt x="168920" y="62591"/>
                </a:moveTo>
                <a:cubicBezTo>
                  <a:pt x="157006" y="62591"/>
                  <a:pt x="147219" y="72220"/>
                  <a:pt x="147219" y="84256"/>
                </a:cubicBezTo>
                <a:cubicBezTo>
                  <a:pt x="147219" y="96150"/>
                  <a:pt x="157006" y="105779"/>
                  <a:pt x="168920" y="105779"/>
                </a:cubicBezTo>
                <a:cubicBezTo>
                  <a:pt x="180834" y="105779"/>
                  <a:pt x="190620" y="96150"/>
                  <a:pt x="190620" y="84256"/>
                </a:cubicBezTo>
                <a:cubicBezTo>
                  <a:pt x="190620" y="72220"/>
                  <a:pt x="180834" y="62591"/>
                  <a:pt x="168920" y="62591"/>
                </a:cubicBezTo>
                <a:close/>
                <a:moveTo>
                  <a:pt x="168920" y="34270"/>
                </a:moveTo>
                <a:cubicBezTo>
                  <a:pt x="196577" y="34270"/>
                  <a:pt x="218987" y="56643"/>
                  <a:pt x="218987" y="84256"/>
                </a:cubicBezTo>
                <a:cubicBezTo>
                  <a:pt x="218987" y="104647"/>
                  <a:pt x="206506" y="122347"/>
                  <a:pt x="188777" y="129993"/>
                </a:cubicBezTo>
                <a:lnTo>
                  <a:pt x="313874" y="514162"/>
                </a:lnTo>
                <a:cubicBezTo>
                  <a:pt x="314158" y="514728"/>
                  <a:pt x="314300" y="515295"/>
                  <a:pt x="314442" y="515861"/>
                </a:cubicBezTo>
                <a:lnTo>
                  <a:pt x="337277" y="585813"/>
                </a:lnTo>
                <a:cubicBezTo>
                  <a:pt x="339688" y="593318"/>
                  <a:pt x="335575" y="601248"/>
                  <a:pt x="328058" y="603655"/>
                </a:cubicBezTo>
                <a:cubicBezTo>
                  <a:pt x="326639" y="604221"/>
                  <a:pt x="325221" y="604363"/>
                  <a:pt x="323661" y="604363"/>
                </a:cubicBezTo>
                <a:cubicBezTo>
                  <a:pt x="317704" y="604363"/>
                  <a:pt x="312172" y="600540"/>
                  <a:pt x="310187" y="594592"/>
                </a:cubicBezTo>
                <a:lnTo>
                  <a:pt x="288486" y="527756"/>
                </a:lnTo>
                <a:cubicBezTo>
                  <a:pt x="258984" y="503966"/>
                  <a:pt x="215725" y="490514"/>
                  <a:pt x="168920" y="490514"/>
                </a:cubicBezTo>
                <a:cubicBezTo>
                  <a:pt x="122114" y="490514"/>
                  <a:pt x="78855" y="504108"/>
                  <a:pt x="49353" y="527756"/>
                </a:cubicBezTo>
                <a:lnTo>
                  <a:pt x="27653" y="594592"/>
                </a:lnTo>
                <a:cubicBezTo>
                  <a:pt x="25242" y="602097"/>
                  <a:pt x="17157" y="606062"/>
                  <a:pt x="9782" y="603655"/>
                </a:cubicBezTo>
                <a:cubicBezTo>
                  <a:pt x="2264" y="601248"/>
                  <a:pt x="-1707" y="593318"/>
                  <a:pt x="704" y="585813"/>
                </a:cubicBezTo>
                <a:lnTo>
                  <a:pt x="23398" y="516003"/>
                </a:lnTo>
                <a:cubicBezTo>
                  <a:pt x="23540" y="515295"/>
                  <a:pt x="23823" y="514728"/>
                  <a:pt x="23965" y="514020"/>
                </a:cubicBezTo>
                <a:lnTo>
                  <a:pt x="149063" y="129993"/>
                </a:lnTo>
                <a:cubicBezTo>
                  <a:pt x="131334" y="122347"/>
                  <a:pt x="118852" y="104647"/>
                  <a:pt x="118852" y="84256"/>
                </a:cubicBezTo>
                <a:cubicBezTo>
                  <a:pt x="118852" y="56643"/>
                  <a:pt x="141404" y="34270"/>
                  <a:pt x="168920" y="34270"/>
                </a:cubicBezTo>
                <a:close/>
                <a:moveTo>
                  <a:pt x="94727" y="28009"/>
                </a:moveTo>
                <a:cubicBezTo>
                  <a:pt x="100541" y="33250"/>
                  <a:pt x="100966" y="42174"/>
                  <a:pt x="95578" y="47981"/>
                </a:cubicBezTo>
                <a:cubicBezTo>
                  <a:pt x="88914" y="55346"/>
                  <a:pt x="83809" y="70077"/>
                  <a:pt x="83809" y="82117"/>
                </a:cubicBezTo>
                <a:cubicBezTo>
                  <a:pt x="83809" y="94157"/>
                  <a:pt x="88772" y="108746"/>
                  <a:pt x="95436" y="116111"/>
                </a:cubicBezTo>
                <a:cubicBezTo>
                  <a:pt x="100683" y="121919"/>
                  <a:pt x="100257" y="130842"/>
                  <a:pt x="94444" y="136083"/>
                </a:cubicBezTo>
                <a:cubicBezTo>
                  <a:pt x="91608" y="138491"/>
                  <a:pt x="88205" y="139624"/>
                  <a:pt x="84944" y="139624"/>
                </a:cubicBezTo>
                <a:cubicBezTo>
                  <a:pt x="80974" y="139624"/>
                  <a:pt x="77145" y="138066"/>
                  <a:pt x="74309" y="134950"/>
                </a:cubicBezTo>
                <a:cubicBezTo>
                  <a:pt x="61265" y="120502"/>
                  <a:pt x="55451" y="97981"/>
                  <a:pt x="55451" y="82117"/>
                </a:cubicBezTo>
                <a:cubicBezTo>
                  <a:pt x="55451" y="66111"/>
                  <a:pt x="61406" y="43448"/>
                  <a:pt x="74735" y="28859"/>
                </a:cubicBezTo>
                <a:cubicBezTo>
                  <a:pt x="79981" y="23052"/>
                  <a:pt x="88914" y="22627"/>
                  <a:pt x="94727" y="28009"/>
                </a:cubicBezTo>
                <a:close/>
                <a:moveTo>
                  <a:pt x="241562" y="27868"/>
                </a:moveTo>
                <a:cubicBezTo>
                  <a:pt x="247376" y="22627"/>
                  <a:pt x="256309" y="23194"/>
                  <a:pt x="261555" y="29001"/>
                </a:cubicBezTo>
                <a:cubicBezTo>
                  <a:pt x="274600" y="43448"/>
                  <a:pt x="280413" y="65970"/>
                  <a:pt x="280413" y="81834"/>
                </a:cubicBezTo>
                <a:cubicBezTo>
                  <a:pt x="280413" y="97839"/>
                  <a:pt x="274458" y="120502"/>
                  <a:pt x="261130" y="135091"/>
                </a:cubicBezTo>
                <a:cubicBezTo>
                  <a:pt x="258436" y="138066"/>
                  <a:pt x="254607" y="139624"/>
                  <a:pt x="250779" y="139624"/>
                </a:cubicBezTo>
                <a:cubicBezTo>
                  <a:pt x="247376" y="139624"/>
                  <a:pt x="243831" y="138491"/>
                  <a:pt x="241137" y="135941"/>
                </a:cubicBezTo>
                <a:cubicBezTo>
                  <a:pt x="235324" y="130700"/>
                  <a:pt x="235040" y="121777"/>
                  <a:pt x="240286" y="115970"/>
                </a:cubicBezTo>
                <a:cubicBezTo>
                  <a:pt x="246951" y="108604"/>
                  <a:pt x="252055" y="93873"/>
                  <a:pt x="252055" y="81834"/>
                </a:cubicBezTo>
                <a:cubicBezTo>
                  <a:pt x="252055" y="69794"/>
                  <a:pt x="247092" y="55205"/>
                  <a:pt x="240428" y="47839"/>
                </a:cubicBezTo>
                <a:cubicBezTo>
                  <a:pt x="235182" y="42032"/>
                  <a:pt x="235749" y="33109"/>
                  <a:pt x="241562" y="27868"/>
                </a:cubicBezTo>
                <a:close/>
                <a:moveTo>
                  <a:pt x="284673" y="3663"/>
                </a:moveTo>
                <a:cubicBezTo>
                  <a:pt x="290482" y="-1577"/>
                  <a:pt x="299407" y="-1152"/>
                  <a:pt x="304649" y="4654"/>
                </a:cubicBezTo>
                <a:cubicBezTo>
                  <a:pt x="322217" y="24197"/>
                  <a:pt x="333126" y="53653"/>
                  <a:pt x="333126" y="81692"/>
                </a:cubicBezTo>
                <a:cubicBezTo>
                  <a:pt x="333126" y="110015"/>
                  <a:pt x="322075" y="139754"/>
                  <a:pt x="304224" y="159297"/>
                </a:cubicBezTo>
                <a:cubicBezTo>
                  <a:pt x="301391" y="162412"/>
                  <a:pt x="297565" y="163970"/>
                  <a:pt x="293740" y="163970"/>
                </a:cubicBezTo>
                <a:cubicBezTo>
                  <a:pt x="290340" y="163970"/>
                  <a:pt x="286940" y="162695"/>
                  <a:pt x="284106" y="160288"/>
                </a:cubicBezTo>
                <a:cubicBezTo>
                  <a:pt x="278439" y="155048"/>
                  <a:pt x="278014" y="145985"/>
                  <a:pt x="283256" y="140320"/>
                </a:cubicBezTo>
                <a:cubicBezTo>
                  <a:pt x="296432" y="125876"/>
                  <a:pt x="304791" y="102934"/>
                  <a:pt x="304791" y="81692"/>
                </a:cubicBezTo>
                <a:cubicBezTo>
                  <a:pt x="304791" y="60733"/>
                  <a:pt x="296574" y="37933"/>
                  <a:pt x="283681" y="23630"/>
                </a:cubicBezTo>
                <a:cubicBezTo>
                  <a:pt x="278439" y="17824"/>
                  <a:pt x="278864" y="8902"/>
                  <a:pt x="284673" y="3663"/>
                </a:cubicBezTo>
                <a:close/>
                <a:moveTo>
                  <a:pt x="51750" y="3663"/>
                </a:moveTo>
                <a:cubicBezTo>
                  <a:pt x="57425" y="8902"/>
                  <a:pt x="57850" y="17966"/>
                  <a:pt x="52601" y="23630"/>
                </a:cubicBezTo>
                <a:cubicBezTo>
                  <a:pt x="39551" y="38075"/>
                  <a:pt x="31039" y="61016"/>
                  <a:pt x="31039" y="82259"/>
                </a:cubicBezTo>
                <a:cubicBezTo>
                  <a:pt x="31039" y="103218"/>
                  <a:pt x="39267" y="126017"/>
                  <a:pt x="52176" y="140320"/>
                </a:cubicBezTo>
                <a:cubicBezTo>
                  <a:pt x="57425" y="146127"/>
                  <a:pt x="56999" y="155048"/>
                  <a:pt x="51183" y="160288"/>
                </a:cubicBezTo>
                <a:cubicBezTo>
                  <a:pt x="48488" y="162695"/>
                  <a:pt x="45083" y="163970"/>
                  <a:pt x="41679" y="163970"/>
                </a:cubicBezTo>
                <a:cubicBezTo>
                  <a:pt x="37848" y="163970"/>
                  <a:pt x="34018" y="162412"/>
                  <a:pt x="31181" y="159297"/>
                </a:cubicBezTo>
                <a:cubicBezTo>
                  <a:pt x="13591" y="139754"/>
                  <a:pt x="2668" y="110298"/>
                  <a:pt x="2668" y="82259"/>
                </a:cubicBezTo>
                <a:cubicBezTo>
                  <a:pt x="2668" y="53936"/>
                  <a:pt x="13733" y="24197"/>
                  <a:pt x="31607" y="4654"/>
                </a:cubicBezTo>
                <a:cubicBezTo>
                  <a:pt x="36997" y="-1152"/>
                  <a:pt x="45934" y="-1577"/>
                  <a:pt x="51750" y="3663"/>
                </a:cubicBezTo>
                <a:close/>
              </a:path>
            </a:pathLst>
          </a:custGeom>
          <a:solidFill>
            <a:sysClr val="window" lastClr="FFFFFF">
              <a:lumMod val="25000"/>
            </a:sysClr>
          </a:solidFill>
          <a:ln>
            <a:solidFill>
              <a:srgbClr val="1F497D">
                <a:lumMod val="60000"/>
                <a:lumOff val="40000"/>
              </a:srgbClr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" name="antenna-with-signal_74024">
            <a:extLst>
              <a:ext uri="{FF2B5EF4-FFF2-40B4-BE49-F238E27FC236}">
                <a16:creationId xmlns:a16="http://schemas.microsoft.com/office/drawing/2014/main" id="{595D9035-A893-4698-83CE-14FCAB7B14F8}"/>
              </a:ext>
            </a:extLst>
          </p:cNvPr>
          <p:cNvSpPr>
            <a:spLocks noChangeAspect="1"/>
          </p:cNvSpPr>
          <p:nvPr/>
        </p:nvSpPr>
        <p:spPr bwMode="auto">
          <a:xfrm>
            <a:off x="2778346" y="5503365"/>
            <a:ext cx="157940" cy="268233"/>
          </a:xfrm>
          <a:custGeom>
            <a:avLst/>
            <a:gdLst>
              <a:gd name="connsiteX0" fmla="*/ 168920 w 337966"/>
              <a:gd name="connsiteY0" fmla="*/ 358540 h 604363"/>
              <a:gd name="connsiteX1" fmla="*/ 100839 w 337966"/>
              <a:gd name="connsiteY1" fmla="*/ 369869 h 604363"/>
              <a:gd name="connsiteX2" fmla="*/ 63111 w 337966"/>
              <a:gd name="connsiteY2" fmla="*/ 485700 h 604363"/>
              <a:gd name="connsiteX3" fmla="*/ 168920 w 337966"/>
              <a:gd name="connsiteY3" fmla="*/ 462194 h 604363"/>
              <a:gd name="connsiteX4" fmla="*/ 274728 w 337966"/>
              <a:gd name="connsiteY4" fmla="*/ 485700 h 604363"/>
              <a:gd name="connsiteX5" fmla="*/ 237142 w 337966"/>
              <a:gd name="connsiteY5" fmla="*/ 369869 h 604363"/>
              <a:gd name="connsiteX6" fmla="*/ 168920 w 337966"/>
              <a:gd name="connsiteY6" fmla="*/ 358540 h 604363"/>
              <a:gd name="connsiteX7" fmla="*/ 168920 w 337966"/>
              <a:gd name="connsiteY7" fmla="*/ 160580 h 604363"/>
              <a:gd name="connsiteX8" fmla="*/ 111477 w 337966"/>
              <a:gd name="connsiteY8" fmla="*/ 337017 h 604363"/>
              <a:gd name="connsiteX9" fmla="*/ 168920 w 337966"/>
              <a:gd name="connsiteY9" fmla="*/ 330220 h 604363"/>
              <a:gd name="connsiteX10" fmla="*/ 226363 w 337966"/>
              <a:gd name="connsiteY10" fmla="*/ 337017 h 604363"/>
              <a:gd name="connsiteX11" fmla="*/ 168920 w 337966"/>
              <a:gd name="connsiteY11" fmla="*/ 62591 h 604363"/>
              <a:gd name="connsiteX12" fmla="*/ 147219 w 337966"/>
              <a:gd name="connsiteY12" fmla="*/ 84256 h 604363"/>
              <a:gd name="connsiteX13" fmla="*/ 168920 w 337966"/>
              <a:gd name="connsiteY13" fmla="*/ 105779 h 604363"/>
              <a:gd name="connsiteX14" fmla="*/ 190620 w 337966"/>
              <a:gd name="connsiteY14" fmla="*/ 84256 h 604363"/>
              <a:gd name="connsiteX15" fmla="*/ 168920 w 337966"/>
              <a:gd name="connsiteY15" fmla="*/ 62591 h 604363"/>
              <a:gd name="connsiteX16" fmla="*/ 168920 w 337966"/>
              <a:gd name="connsiteY16" fmla="*/ 34270 h 604363"/>
              <a:gd name="connsiteX17" fmla="*/ 218987 w 337966"/>
              <a:gd name="connsiteY17" fmla="*/ 84256 h 604363"/>
              <a:gd name="connsiteX18" fmla="*/ 188777 w 337966"/>
              <a:gd name="connsiteY18" fmla="*/ 129993 h 604363"/>
              <a:gd name="connsiteX19" fmla="*/ 313874 w 337966"/>
              <a:gd name="connsiteY19" fmla="*/ 514162 h 604363"/>
              <a:gd name="connsiteX20" fmla="*/ 314442 w 337966"/>
              <a:gd name="connsiteY20" fmla="*/ 515861 h 604363"/>
              <a:gd name="connsiteX21" fmla="*/ 337277 w 337966"/>
              <a:gd name="connsiteY21" fmla="*/ 585813 h 604363"/>
              <a:gd name="connsiteX22" fmla="*/ 328058 w 337966"/>
              <a:gd name="connsiteY22" fmla="*/ 603655 h 604363"/>
              <a:gd name="connsiteX23" fmla="*/ 323661 w 337966"/>
              <a:gd name="connsiteY23" fmla="*/ 604363 h 604363"/>
              <a:gd name="connsiteX24" fmla="*/ 310187 w 337966"/>
              <a:gd name="connsiteY24" fmla="*/ 594592 h 604363"/>
              <a:gd name="connsiteX25" fmla="*/ 288486 w 337966"/>
              <a:gd name="connsiteY25" fmla="*/ 527756 h 604363"/>
              <a:gd name="connsiteX26" fmla="*/ 168920 w 337966"/>
              <a:gd name="connsiteY26" fmla="*/ 490514 h 604363"/>
              <a:gd name="connsiteX27" fmla="*/ 49353 w 337966"/>
              <a:gd name="connsiteY27" fmla="*/ 527756 h 604363"/>
              <a:gd name="connsiteX28" fmla="*/ 27653 w 337966"/>
              <a:gd name="connsiteY28" fmla="*/ 594592 h 604363"/>
              <a:gd name="connsiteX29" fmla="*/ 9782 w 337966"/>
              <a:gd name="connsiteY29" fmla="*/ 603655 h 604363"/>
              <a:gd name="connsiteX30" fmla="*/ 704 w 337966"/>
              <a:gd name="connsiteY30" fmla="*/ 585813 h 604363"/>
              <a:gd name="connsiteX31" fmla="*/ 23398 w 337966"/>
              <a:gd name="connsiteY31" fmla="*/ 516003 h 604363"/>
              <a:gd name="connsiteX32" fmla="*/ 23965 w 337966"/>
              <a:gd name="connsiteY32" fmla="*/ 514020 h 604363"/>
              <a:gd name="connsiteX33" fmla="*/ 149063 w 337966"/>
              <a:gd name="connsiteY33" fmla="*/ 129993 h 604363"/>
              <a:gd name="connsiteX34" fmla="*/ 118852 w 337966"/>
              <a:gd name="connsiteY34" fmla="*/ 84256 h 604363"/>
              <a:gd name="connsiteX35" fmla="*/ 168920 w 337966"/>
              <a:gd name="connsiteY35" fmla="*/ 34270 h 604363"/>
              <a:gd name="connsiteX36" fmla="*/ 94727 w 337966"/>
              <a:gd name="connsiteY36" fmla="*/ 28009 h 604363"/>
              <a:gd name="connsiteX37" fmla="*/ 95578 w 337966"/>
              <a:gd name="connsiteY37" fmla="*/ 47981 h 604363"/>
              <a:gd name="connsiteX38" fmla="*/ 83809 w 337966"/>
              <a:gd name="connsiteY38" fmla="*/ 82117 h 604363"/>
              <a:gd name="connsiteX39" fmla="*/ 95436 w 337966"/>
              <a:gd name="connsiteY39" fmla="*/ 116111 h 604363"/>
              <a:gd name="connsiteX40" fmla="*/ 94444 w 337966"/>
              <a:gd name="connsiteY40" fmla="*/ 136083 h 604363"/>
              <a:gd name="connsiteX41" fmla="*/ 84944 w 337966"/>
              <a:gd name="connsiteY41" fmla="*/ 139624 h 604363"/>
              <a:gd name="connsiteX42" fmla="*/ 74309 w 337966"/>
              <a:gd name="connsiteY42" fmla="*/ 134950 h 604363"/>
              <a:gd name="connsiteX43" fmla="*/ 55451 w 337966"/>
              <a:gd name="connsiteY43" fmla="*/ 82117 h 604363"/>
              <a:gd name="connsiteX44" fmla="*/ 74735 w 337966"/>
              <a:gd name="connsiteY44" fmla="*/ 28859 h 604363"/>
              <a:gd name="connsiteX45" fmla="*/ 94727 w 337966"/>
              <a:gd name="connsiteY45" fmla="*/ 28009 h 604363"/>
              <a:gd name="connsiteX46" fmla="*/ 241562 w 337966"/>
              <a:gd name="connsiteY46" fmla="*/ 27868 h 604363"/>
              <a:gd name="connsiteX47" fmla="*/ 261555 w 337966"/>
              <a:gd name="connsiteY47" fmla="*/ 29001 h 604363"/>
              <a:gd name="connsiteX48" fmla="*/ 280413 w 337966"/>
              <a:gd name="connsiteY48" fmla="*/ 81834 h 604363"/>
              <a:gd name="connsiteX49" fmla="*/ 261130 w 337966"/>
              <a:gd name="connsiteY49" fmla="*/ 135091 h 604363"/>
              <a:gd name="connsiteX50" fmla="*/ 250779 w 337966"/>
              <a:gd name="connsiteY50" fmla="*/ 139624 h 604363"/>
              <a:gd name="connsiteX51" fmla="*/ 241137 w 337966"/>
              <a:gd name="connsiteY51" fmla="*/ 135941 h 604363"/>
              <a:gd name="connsiteX52" fmla="*/ 240286 w 337966"/>
              <a:gd name="connsiteY52" fmla="*/ 115970 h 604363"/>
              <a:gd name="connsiteX53" fmla="*/ 252055 w 337966"/>
              <a:gd name="connsiteY53" fmla="*/ 81834 h 604363"/>
              <a:gd name="connsiteX54" fmla="*/ 240428 w 337966"/>
              <a:gd name="connsiteY54" fmla="*/ 47839 h 604363"/>
              <a:gd name="connsiteX55" fmla="*/ 241562 w 337966"/>
              <a:gd name="connsiteY55" fmla="*/ 27868 h 604363"/>
              <a:gd name="connsiteX56" fmla="*/ 284673 w 337966"/>
              <a:gd name="connsiteY56" fmla="*/ 3663 h 604363"/>
              <a:gd name="connsiteX57" fmla="*/ 304649 w 337966"/>
              <a:gd name="connsiteY57" fmla="*/ 4654 h 604363"/>
              <a:gd name="connsiteX58" fmla="*/ 333126 w 337966"/>
              <a:gd name="connsiteY58" fmla="*/ 81692 h 604363"/>
              <a:gd name="connsiteX59" fmla="*/ 304224 w 337966"/>
              <a:gd name="connsiteY59" fmla="*/ 159297 h 604363"/>
              <a:gd name="connsiteX60" fmla="*/ 293740 w 337966"/>
              <a:gd name="connsiteY60" fmla="*/ 163970 h 604363"/>
              <a:gd name="connsiteX61" fmla="*/ 284106 w 337966"/>
              <a:gd name="connsiteY61" fmla="*/ 160288 h 604363"/>
              <a:gd name="connsiteX62" fmla="*/ 283256 w 337966"/>
              <a:gd name="connsiteY62" fmla="*/ 140320 h 604363"/>
              <a:gd name="connsiteX63" fmla="*/ 304791 w 337966"/>
              <a:gd name="connsiteY63" fmla="*/ 81692 h 604363"/>
              <a:gd name="connsiteX64" fmla="*/ 283681 w 337966"/>
              <a:gd name="connsiteY64" fmla="*/ 23630 h 604363"/>
              <a:gd name="connsiteX65" fmla="*/ 284673 w 337966"/>
              <a:gd name="connsiteY65" fmla="*/ 3663 h 604363"/>
              <a:gd name="connsiteX66" fmla="*/ 51750 w 337966"/>
              <a:gd name="connsiteY66" fmla="*/ 3663 h 604363"/>
              <a:gd name="connsiteX67" fmla="*/ 52601 w 337966"/>
              <a:gd name="connsiteY67" fmla="*/ 23630 h 604363"/>
              <a:gd name="connsiteX68" fmla="*/ 31039 w 337966"/>
              <a:gd name="connsiteY68" fmla="*/ 82259 h 604363"/>
              <a:gd name="connsiteX69" fmla="*/ 52176 w 337966"/>
              <a:gd name="connsiteY69" fmla="*/ 140320 h 604363"/>
              <a:gd name="connsiteX70" fmla="*/ 51183 w 337966"/>
              <a:gd name="connsiteY70" fmla="*/ 160288 h 604363"/>
              <a:gd name="connsiteX71" fmla="*/ 41679 w 337966"/>
              <a:gd name="connsiteY71" fmla="*/ 163970 h 604363"/>
              <a:gd name="connsiteX72" fmla="*/ 31181 w 337966"/>
              <a:gd name="connsiteY72" fmla="*/ 159297 h 604363"/>
              <a:gd name="connsiteX73" fmla="*/ 2668 w 337966"/>
              <a:gd name="connsiteY73" fmla="*/ 82259 h 604363"/>
              <a:gd name="connsiteX74" fmla="*/ 31607 w 337966"/>
              <a:gd name="connsiteY74" fmla="*/ 4654 h 604363"/>
              <a:gd name="connsiteX75" fmla="*/ 51750 w 337966"/>
              <a:gd name="connsiteY75" fmla="*/ 3663 h 604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37966" h="604363">
                <a:moveTo>
                  <a:pt x="168920" y="358540"/>
                </a:moveTo>
                <a:cubicBezTo>
                  <a:pt x="145092" y="358540"/>
                  <a:pt x="121689" y="362505"/>
                  <a:pt x="100839" y="369869"/>
                </a:cubicBezTo>
                <a:lnTo>
                  <a:pt x="63111" y="485700"/>
                </a:lnTo>
                <a:cubicBezTo>
                  <a:pt x="93606" y="470548"/>
                  <a:pt x="130341" y="462194"/>
                  <a:pt x="168920" y="462194"/>
                </a:cubicBezTo>
                <a:cubicBezTo>
                  <a:pt x="207499" y="462194"/>
                  <a:pt x="244376" y="470548"/>
                  <a:pt x="274728" y="485700"/>
                </a:cubicBezTo>
                <a:lnTo>
                  <a:pt x="237142" y="369869"/>
                </a:lnTo>
                <a:cubicBezTo>
                  <a:pt x="216292" y="362505"/>
                  <a:pt x="192890" y="358540"/>
                  <a:pt x="168920" y="358540"/>
                </a:cubicBezTo>
                <a:close/>
                <a:moveTo>
                  <a:pt x="168920" y="160580"/>
                </a:moveTo>
                <a:lnTo>
                  <a:pt x="111477" y="337017"/>
                </a:lnTo>
                <a:cubicBezTo>
                  <a:pt x="129773" y="332485"/>
                  <a:pt x="149347" y="330220"/>
                  <a:pt x="168920" y="330220"/>
                </a:cubicBezTo>
                <a:cubicBezTo>
                  <a:pt x="188635" y="330220"/>
                  <a:pt x="208066" y="332485"/>
                  <a:pt x="226363" y="337017"/>
                </a:cubicBezTo>
                <a:close/>
                <a:moveTo>
                  <a:pt x="168920" y="62591"/>
                </a:moveTo>
                <a:cubicBezTo>
                  <a:pt x="157006" y="62591"/>
                  <a:pt x="147219" y="72220"/>
                  <a:pt x="147219" y="84256"/>
                </a:cubicBezTo>
                <a:cubicBezTo>
                  <a:pt x="147219" y="96150"/>
                  <a:pt x="157006" y="105779"/>
                  <a:pt x="168920" y="105779"/>
                </a:cubicBezTo>
                <a:cubicBezTo>
                  <a:pt x="180834" y="105779"/>
                  <a:pt x="190620" y="96150"/>
                  <a:pt x="190620" y="84256"/>
                </a:cubicBezTo>
                <a:cubicBezTo>
                  <a:pt x="190620" y="72220"/>
                  <a:pt x="180834" y="62591"/>
                  <a:pt x="168920" y="62591"/>
                </a:cubicBezTo>
                <a:close/>
                <a:moveTo>
                  <a:pt x="168920" y="34270"/>
                </a:moveTo>
                <a:cubicBezTo>
                  <a:pt x="196577" y="34270"/>
                  <a:pt x="218987" y="56643"/>
                  <a:pt x="218987" y="84256"/>
                </a:cubicBezTo>
                <a:cubicBezTo>
                  <a:pt x="218987" y="104647"/>
                  <a:pt x="206506" y="122347"/>
                  <a:pt x="188777" y="129993"/>
                </a:cubicBezTo>
                <a:lnTo>
                  <a:pt x="313874" y="514162"/>
                </a:lnTo>
                <a:cubicBezTo>
                  <a:pt x="314158" y="514728"/>
                  <a:pt x="314300" y="515295"/>
                  <a:pt x="314442" y="515861"/>
                </a:cubicBezTo>
                <a:lnTo>
                  <a:pt x="337277" y="585813"/>
                </a:lnTo>
                <a:cubicBezTo>
                  <a:pt x="339688" y="593318"/>
                  <a:pt x="335575" y="601248"/>
                  <a:pt x="328058" y="603655"/>
                </a:cubicBezTo>
                <a:cubicBezTo>
                  <a:pt x="326639" y="604221"/>
                  <a:pt x="325221" y="604363"/>
                  <a:pt x="323661" y="604363"/>
                </a:cubicBezTo>
                <a:cubicBezTo>
                  <a:pt x="317704" y="604363"/>
                  <a:pt x="312172" y="600540"/>
                  <a:pt x="310187" y="594592"/>
                </a:cubicBezTo>
                <a:lnTo>
                  <a:pt x="288486" y="527756"/>
                </a:lnTo>
                <a:cubicBezTo>
                  <a:pt x="258984" y="503966"/>
                  <a:pt x="215725" y="490514"/>
                  <a:pt x="168920" y="490514"/>
                </a:cubicBezTo>
                <a:cubicBezTo>
                  <a:pt x="122114" y="490514"/>
                  <a:pt x="78855" y="504108"/>
                  <a:pt x="49353" y="527756"/>
                </a:cubicBezTo>
                <a:lnTo>
                  <a:pt x="27653" y="594592"/>
                </a:lnTo>
                <a:cubicBezTo>
                  <a:pt x="25242" y="602097"/>
                  <a:pt x="17157" y="606062"/>
                  <a:pt x="9782" y="603655"/>
                </a:cubicBezTo>
                <a:cubicBezTo>
                  <a:pt x="2264" y="601248"/>
                  <a:pt x="-1707" y="593318"/>
                  <a:pt x="704" y="585813"/>
                </a:cubicBezTo>
                <a:lnTo>
                  <a:pt x="23398" y="516003"/>
                </a:lnTo>
                <a:cubicBezTo>
                  <a:pt x="23540" y="515295"/>
                  <a:pt x="23823" y="514728"/>
                  <a:pt x="23965" y="514020"/>
                </a:cubicBezTo>
                <a:lnTo>
                  <a:pt x="149063" y="129993"/>
                </a:lnTo>
                <a:cubicBezTo>
                  <a:pt x="131334" y="122347"/>
                  <a:pt x="118852" y="104647"/>
                  <a:pt x="118852" y="84256"/>
                </a:cubicBezTo>
                <a:cubicBezTo>
                  <a:pt x="118852" y="56643"/>
                  <a:pt x="141404" y="34270"/>
                  <a:pt x="168920" y="34270"/>
                </a:cubicBezTo>
                <a:close/>
                <a:moveTo>
                  <a:pt x="94727" y="28009"/>
                </a:moveTo>
                <a:cubicBezTo>
                  <a:pt x="100541" y="33250"/>
                  <a:pt x="100966" y="42174"/>
                  <a:pt x="95578" y="47981"/>
                </a:cubicBezTo>
                <a:cubicBezTo>
                  <a:pt x="88914" y="55346"/>
                  <a:pt x="83809" y="70077"/>
                  <a:pt x="83809" y="82117"/>
                </a:cubicBezTo>
                <a:cubicBezTo>
                  <a:pt x="83809" y="94157"/>
                  <a:pt x="88772" y="108746"/>
                  <a:pt x="95436" y="116111"/>
                </a:cubicBezTo>
                <a:cubicBezTo>
                  <a:pt x="100683" y="121919"/>
                  <a:pt x="100257" y="130842"/>
                  <a:pt x="94444" y="136083"/>
                </a:cubicBezTo>
                <a:cubicBezTo>
                  <a:pt x="91608" y="138491"/>
                  <a:pt x="88205" y="139624"/>
                  <a:pt x="84944" y="139624"/>
                </a:cubicBezTo>
                <a:cubicBezTo>
                  <a:pt x="80974" y="139624"/>
                  <a:pt x="77145" y="138066"/>
                  <a:pt x="74309" y="134950"/>
                </a:cubicBezTo>
                <a:cubicBezTo>
                  <a:pt x="61265" y="120502"/>
                  <a:pt x="55451" y="97981"/>
                  <a:pt x="55451" y="82117"/>
                </a:cubicBezTo>
                <a:cubicBezTo>
                  <a:pt x="55451" y="66111"/>
                  <a:pt x="61406" y="43448"/>
                  <a:pt x="74735" y="28859"/>
                </a:cubicBezTo>
                <a:cubicBezTo>
                  <a:pt x="79981" y="23052"/>
                  <a:pt x="88914" y="22627"/>
                  <a:pt x="94727" y="28009"/>
                </a:cubicBezTo>
                <a:close/>
                <a:moveTo>
                  <a:pt x="241562" y="27868"/>
                </a:moveTo>
                <a:cubicBezTo>
                  <a:pt x="247376" y="22627"/>
                  <a:pt x="256309" y="23194"/>
                  <a:pt x="261555" y="29001"/>
                </a:cubicBezTo>
                <a:cubicBezTo>
                  <a:pt x="274600" y="43448"/>
                  <a:pt x="280413" y="65970"/>
                  <a:pt x="280413" y="81834"/>
                </a:cubicBezTo>
                <a:cubicBezTo>
                  <a:pt x="280413" y="97839"/>
                  <a:pt x="274458" y="120502"/>
                  <a:pt x="261130" y="135091"/>
                </a:cubicBezTo>
                <a:cubicBezTo>
                  <a:pt x="258436" y="138066"/>
                  <a:pt x="254607" y="139624"/>
                  <a:pt x="250779" y="139624"/>
                </a:cubicBezTo>
                <a:cubicBezTo>
                  <a:pt x="247376" y="139624"/>
                  <a:pt x="243831" y="138491"/>
                  <a:pt x="241137" y="135941"/>
                </a:cubicBezTo>
                <a:cubicBezTo>
                  <a:pt x="235324" y="130700"/>
                  <a:pt x="235040" y="121777"/>
                  <a:pt x="240286" y="115970"/>
                </a:cubicBezTo>
                <a:cubicBezTo>
                  <a:pt x="246951" y="108604"/>
                  <a:pt x="252055" y="93873"/>
                  <a:pt x="252055" y="81834"/>
                </a:cubicBezTo>
                <a:cubicBezTo>
                  <a:pt x="252055" y="69794"/>
                  <a:pt x="247092" y="55205"/>
                  <a:pt x="240428" y="47839"/>
                </a:cubicBezTo>
                <a:cubicBezTo>
                  <a:pt x="235182" y="42032"/>
                  <a:pt x="235749" y="33109"/>
                  <a:pt x="241562" y="27868"/>
                </a:cubicBezTo>
                <a:close/>
                <a:moveTo>
                  <a:pt x="284673" y="3663"/>
                </a:moveTo>
                <a:cubicBezTo>
                  <a:pt x="290482" y="-1577"/>
                  <a:pt x="299407" y="-1152"/>
                  <a:pt x="304649" y="4654"/>
                </a:cubicBezTo>
                <a:cubicBezTo>
                  <a:pt x="322217" y="24197"/>
                  <a:pt x="333126" y="53653"/>
                  <a:pt x="333126" y="81692"/>
                </a:cubicBezTo>
                <a:cubicBezTo>
                  <a:pt x="333126" y="110015"/>
                  <a:pt x="322075" y="139754"/>
                  <a:pt x="304224" y="159297"/>
                </a:cubicBezTo>
                <a:cubicBezTo>
                  <a:pt x="301391" y="162412"/>
                  <a:pt x="297565" y="163970"/>
                  <a:pt x="293740" y="163970"/>
                </a:cubicBezTo>
                <a:cubicBezTo>
                  <a:pt x="290340" y="163970"/>
                  <a:pt x="286940" y="162695"/>
                  <a:pt x="284106" y="160288"/>
                </a:cubicBezTo>
                <a:cubicBezTo>
                  <a:pt x="278439" y="155048"/>
                  <a:pt x="278014" y="145985"/>
                  <a:pt x="283256" y="140320"/>
                </a:cubicBezTo>
                <a:cubicBezTo>
                  <a:pt x="296432" y="125876"/>
                  <a:pt x="304791" y="102934"/>
                  <a:pt x="304791" y="81692"/>
                </a:cubicBezTo>
                <a:cubicBezTo>
                  <a:pt x="304791" y="60733"/>
                  <a:pt x="296574" y="37933"/>
                  <a:pt x="283681" y="23630"/>
                </a:cubicBezTo>
                <a:cubicBezTo>
                  <a:pt x="278439" y="17824"/>
                  <a:pt x="278864" y="8902"/>
                  <a:pt x="284673" y="3663"/>
                </a:cubicBezTo>
                <a:close/>
                <a:moveTo>
                  <a:pt x="51750" y="3663"/>
                </a:moveTo>
                <a:cubicBezTo>
                  <a:pt x="57425" y="8902"/>
                  <a:pt x="57850" y="17966"/>
                  <a:pt x="52601" y="23630"/>
                </a:cubicBezTo>
                <a:cubicBezTo>
                  <a:pt x="39551" y="38075"/>
                  <a:pt x="31039" y="61016"/>
                  <a:pt x="31039" y="82259"/>
                </a:cubicBezTo>
                <a:cubicBezTo>
                  <a:pt x="31039" y="103218"/>
                  <a:pt x="39267" y="126017"/>
                  <a:pt x="52176" y="140320"/>
                </a:cubicBezTo>
                <a:cubicBezTo>
                  <a:pt x="57425" y="146127"/>
                  <a:pt x="56999" y="155048"/>
                  <a:pt x="51183" y="160288"/>
                </a:cubicBezTo>
                <a:cubicBezTo>
                  <a:pt x="48488" y="162695"/>
                  <a:pt x="45083" y="163970"/>
                  <a:pt x="41679" y="163970"/>
                </a:cubicBezTo>
                <a:cubicBezTo>
                  <a:pt x="37848" y="163970"/>
                  <a:pt x="34018" y="162412"/>
                  <a:pt x="31181" y="159297"/>
                </a:cubicBezTo>
                <a:cubicBezTo>
                  <a:pt x="13591" y="139754"/>
                  <a:pt x="2668" y="110298"/>
                  <a:pt x="2668" y="82259"/>
                </a:cubicBezTo>
                <a:cubicBezTo>
                  <a:pt x="2668" y="53936"/>
                  <a:pt x="13733" y="24197"/>
                  <a:pt x="31607" y="4654"/>
                </a:cubicBezTo>
                <a:cubicBezTo>
                  <a:pt x="36997" y="-1152"/>
                  <a:pt x="45934" y="-1577"/>
                  <a:pt x="51750" y="3663"/>
                </a:cubicBezTo>
                <a:close/>
              </a:path>
            </a:pathLst>
          </a:custGeom>
          <a:solidFill>
            <a:sysClr val="window" lastClr="FFFFFF">
              <a:lumMod val="25000"/>
            </a:sysClr>
          </a:solidFill>
          <a:ln>
            <a:solidFill>
              <a:srgbClr val="1F497D">
                <a:lumMod val="60000"/>
                <a:lumOff val="40000"/>
              </a:srgbClr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69F7F9FB-0B52-4387-A5B7-D0B089F23261}"/>
              </a:ext>
            </a:extLst>
          </p:cNvPr>
          <p:cNvGrpSpPr/>
          <p:nvPr/>
        </p:nvGrpSpPr>
        <p:grpSpPr>
          <a:xfrm>
            <a:off x="2254115" y="4641257"/>
            <a:ext cx="759540" cy="312769"/>
            <a:chOff x="12699545" y="2270689"/>
            <a:chExt cx="1519237" cy="725975"/>
          </a:xfrm>
        </p:grpSpPr>
        <p:sp>
          <p:nvSpPr>
            <p:cNvPr id="137" name="任意多边形: 形状 68">
              <a:extLst>
                <a:ext uri="{FF2B5EF4-FFF2-40B4-BE49-F238E27FC236}">
                  <a16:creationId xmlns:a16="http://schemas.microsoft.com/office/drawing/2014/main" id="{18F12A81-0FEE-4BC2-B2F4-CCE70AE38120}"/>
                </a:ext>
              </a:extLst>
            </p:cNvPr>
            <p:cNvSpPr/>
            <p:nvPr/>
          </p:nvSpPr>
          <p:spPr>
            <a:xfrm>
              <a:off x="12714923" y="2286245"/>
              <a:ext cx="1488480" cy="694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8" h="21588" extrusionOk="0">
                  <a:moveTo>
                    <a:pt x="11220" y="8"/>
                  </a:moveTo>
                  <a:cubicBezTo>
                    <a:pt x="11753" y="68"/>
                    <a:pt x="12251" y="463"/>
                    <a:pt x="12659" y="1165"/>
                  </a:cubicBezTo>
                  <a:cubicBezTo>
                    <a:pt x="13190" y="2076"/>
                    <a:pt x="13530" y="3435"/>
                    <a:pt x="13593" y="4895"/>
                  </a:cubicBezTo>
                  <a:lnTo>
                    <a:pt x="13608" y="5250"/>
                  </a:lnTo>
                  <a:lnTo>
                    <a:pt x="13754" y="5085"/>
                  </a:lnTo>
                  <a:cubicBezTo>
                    <a:pt x="14167" y="4619"/>
                    <a:pt x="14641" y="4497"/>
                    <a:pt x="15089" y="4739"/>
                  </a:cubicBezTo>
                  <a:cubicBezTo>
                    <a:pt x="16013" y="5238"/>
                    <a:pt x="16628" y="7164"/>
                    <a:pt x="16519" y="9219"/>
                  </a:cubicBezTo>
                  <a:lnTo>
                    <a:pt x="16502" y="9536"/>
                  </a:lnTo>
                  <a:lnTo>
                    <a:pt x="16648" y="9481"/>
                  </a:lnTo>
                  <a:cubicBezTo>
                    <a:pt x="18376" y="8842"/>
                    <a:pt x="19855" y="9903"/>
                    <a:pt x="20703" y="12397"/>
                  </a:cubicBezTo>
                  <a:cubicBezTo>
                    <a:pt x="21339" y="14265"/>
                    <a:pt x="21467" y="16572"/>
                    <a:pt x="21039" y="18416"/>
                  </a:cubicBezTo>
                  <a:cubicBezTo>
                    <a:pt x="20564" y="20461"/>
                    <a:pt x="19499" y="21588"/>
                    <a:pt x="18040" y="21588"/>
                  </a:cubicBezTo>
                  <a:lnTo>
                    <a:pt x="2961" y="21588"/>
                  </a:lnTo>
                  <a:cubicBezTo>
                    <a:pt x="1627" y="21588"/>
                    <a:pt x="655" y="20585"/>
                    <a:pt x="223" y="18761"/>
                  </a:cubicBezTo>
                  <a:cubicBezTo>
                    <a:pt x="-133" y="17259"/>
                    <a:pt x="-57" y="15357"/>
                    <a:pt x="417" y="13914"/>
                  </a:cubicBezTo>
                  <a:cubicBezTo>
                    <a:pt x="844" y="12616"/>
                    <a:pt x="1506" y="11913"/>
                    <a:pt x="2274" y="11913"/>
                  </a:cubicBezTo>
                  <a:cubicBezTo>
                    <a:pt x="2410" y="11913"/>
                    <a:pt x="2550" y="11935"/>
                    <a:pt x="2692" y="11982"/>
                  </a:cubicBezTo>
                  <a:lnTo>
                    <a:pt x="2828" y="12025"/>
                  </a:lnTo>
                  <a:lnTo>
                    <a:pt x="2818" y="11725"/>
                  </a:lnTo>
                  <a:cubicBezTo>
                    <a:pt x="2777" y="10554"/>
                    <a:pt x="2856" y="9398"/>
                    <a:pt x="3054" y="8291"/>
                  </a:cubicBezTo>
                  <a:cubicBezTo>
                    <a:pt x="3655" y="4930"/>
                    <a:pt x="5282" y="2879"/>
                    <a:pt x="6926" y="3414"/>
                  </a:cubicBezTo>
                  <a:cubicBezTo>
                    <a:pt x="7497" y="3600"/>
                    <a:pt x="8023" y="4061"/>
                    <a:pt x="8490" y="4787"/>
                  </a:cubicBezTo>
                  <a:lnTo>
                    <a:pt x="8638" y="5018"/>
                  </a:lnTo>
                  <a:lnTo>
                    <a:pt x="8664" y="4627"/>
                  </a:lnTo>
                  <a:cubicBezTo>
                    <a:pt x="8745" y="3423"/>
                    <a:pt x="9016" y="2271"/>
                    <a:pt x="9430" y="1383"/>
                  </a:cubicBezTo>
                  <a:cubicBezTo>
                    <a:pt x="9708" y="789"/>
                    <a:pt x="10279" y="183"/>
                    <a:pt x="10676" y="61"/>
                  </a:cubicBezTo>
                  <a:cubicBezTo>
                    <a:pt x="10860" y="5"/>
                    <a:pt x="11042" y="-12"/>
                    <a:pt x="11220" y="8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0000"/>
                  </a:srgbClr>
                </a:gs>
              </a:gsLst>
              <a:path path="circle">
                <a:fillToRect l="37721" t="-19636" r="62278" b="119636"/>
              </a:path>
            </a:gradFill>
            <a:ln w="3175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algn="ctr" defTabSz="244475" hangingPunct="0">
                <a:defRPr sz="9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00" kern="0" dirty="0">
                <a:latin typeface="Helvetica Neue Medium"/>
                <a:sym typeface="Helvetica Neue Medium"/>
              </a:endParaRPr>
            </a:p>
          </p:txBody>
        </p:sp>
        <p:sp>
          <p:nvSpPr>
            <p:cNvPr id="138" name="任意多边形: 形状 3">
              <a:extLst>
                <a:ext uri="{FF2B5EF4-FFF2-40B4-BE49-F238E27FC236}">
                  <a16:creationId xmlns:a16="http://schemas.microsoft.com/office/drawing/2014/main" id="{82554499-D7F4-4055-866B-E1962BA29CF1}"/>
                </a:ext>
              </a:extLst>
            </p:cNvPr>
            <p:cNvSpPr/>
            <p:nvPr/>
          </p:nvSpPr>
          <p:spPr>
            <a:xfrm>
              <a:off x="12699545" y="2270689"/>
              <a:ext cx="1519237" cy="725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8" h="21433" extrusionOk="0">
                  <a:moveTo>
                    <a:pt x="17873" y="21433"/>
                  </a:moveTo>
                  <a:lnTo>
                    <a:pt x="3114" y="21433"/>
                  </a:lnTo>
                  <a:cubicBezTo>
                    <a:pt x="1237" y="21433"/>
                    <a:pt x="509" y="19595"/>
                    <a:pt x="242" y="18498"/>
                  </a:cubicBezTo>
                  <a:cubicBezTo>
                    <a:pt x="-144" y="16919"/>
                    <a:pt x="-63" y="14925"/>
                    <a:pt x="447" y="13418"/>
                  </a:cubicBezTo>
                  <a:cubicBezTo>
                    <a:pt x="964" y="11892"/>
                    <a:pt x="1798" y="11150"/>
                    <a:pt x="2750" y="11359"/>
                  </a:cubicBezTo>
                  <a:cubicBezTo>
                    <a:pt x="2729" y="10271"/>
                    <a:pt x="2814" y="9201"/>
                    <a:pt x="3003" y="8173"/>
                  </a:cubicBezTo>
                  <a:cubicBezTo>
                    <a:pt x="3627" y="4781"/>
                    <a:pt x="5320" y="2713"/>
                    <a:pt x="7027" y="3252"/>
                  </a:cubicBezTo>
                  <a:cubicBezTo>
                    <a:pt x="7564" y="3421"/>
                    <a:pt x="8062" y="3820"/>
                    <a:pt x="8512" y="4435"/>
                  </a:cubicBezTo>
                  <a:cubicBezTo>
                    <a:pt x="8624" y="3324"/>
                    <a:pt x="8896" y="2273"/>
                    <a:pt x="9293" y="1447"/>
                  </a:cubicBezTo>
                  <a:cubicBezTo>
                    <a:pt x="9598" y="812"/>
                    <a:pt x="10200" y="191"/>
                    <a:pt x="10635" y="63"/>
                  </a:cubicBezTo>
                  <a:cubicBezTo>
                    <a:pt x="11412" y="-167"/>
                    <a:pt x="12160" y="240"/>
                    <a:pt x="12740" y="1207"/>
                  </a:cubicBezTo>
                  <a:cubicBezTo>
                    <a:pt x="13265" y="2082"/>
                    <a:pt x="13615" y="3359"/>
                    <a:pt x="13715" y="4746"/>
                  </a:cubicBezTo>
                  <a:cubicBezTo>
                    <a:pt x="14132" y="4370"/>
                    <a:pt x="14595" y="4288"/>
                    <a:pt x="15035" y="4519"/>
                  </a:cubicBezTo>
                  <a:cubicBezTo>
                    <a:pt x="15998" y="5025"/>
                    <a:pt x="16654" y="6909"/>
                    <a:pt x="16609" y="8974"/>
                  </a:cubicBezTo>
                  <a:cubicBezTo>
                    <a:pt x="18303" y="8448"/>
                    <a:pt x="19807" y="9557"/>
                    <a:pt x="20652" y="11968"/>
                  </a:cubicBezTo>
                  <a:cubicBezTo>
                    <a:pt x="21322" y="13884"/>
                    <a:pt x="21456" y="16258"/>
                    <a:pt x="21000" y="18166"/>
                  </a:cubicBezTo>
                  <a:cubicBezTo>
                    <a:pt x="20498" y="20273"/>
                    <a:pt x="19386" y="21433"/>
                    <a:pt x="17873" y="21433"/>
                  </a:cubicBezTo>
                  <a:close/>
                  <a:moveTo>
                    <a:pt x="2441" y="11781"/>
                  </a:moveTo>
                  <a:cubicBezTo>
                    <a:pt x="1690" y="11781"/>
                    <a:pt x="1041" y="12449"/>
                    <a:pt x="624" y="13683"/>
                  </a:cubicBezTo>
                  <a:cubicBezTo>
                    <a:pt x="159" y="15053"/>
                    <a:pt x="85" y="16861"/>
                    <a:pt x="433" y="18288"/>
                  </a:cubicBezTo>
                  <a:cubicBezTo>
                    <a:pt x="856" y="20021"/>
                    <a:pt x="1807" y="20975"/>
                    <a:pt x="3113" y="20975"/>
                  </a:cubicBezTo>
                  <a:lnTo>
                    <a:pt x="17873" y="20975"/>
                  </a:lnTo>
                  <a:cubicBezTo>
                    <a:pt x="19300" y="20975"/>
                    <a:pt x="20343" y="19904"/>
                    <a:pt x="20808" y="17961"/>
                  </a:cubicBezTo>
                  <a:cubicBezTo>
                    <a:pt x="21227" y="16208"/>
                    <a:pt x="21101" y="14016"/>
                    <a:pt x="20479" y="12240"/>
                  </a:cubicBezTo>
                  <a:cubicBezTo>
                    <a:pt x="19649" y="9871"/>
                    <a:pt x="18202" y="8863"/>
                    <a:pt x="16510" y="9470"/>
                  </a:cubicBezTo>
                  <a:lnTo>
                    <a:pt x="16368" y="9522"/>
                  </a:lnTo>
                  <a:lnTo>
                    <a:pt x="16384" y="9220"/>
                  </a:lnTo>
                  <a:cubicBezTo>
                    <a:pt x="16491" y="7268"/>
                    <a:pt x="15888" y="5437"/>
                    <a:pt x="14984" y="4964"/>
                  </a:cubicBezTo>
                  <a:cubicBezTo>
                    <a:pt x="14546" y="4734"/>
                    <a:pt x="14081" y="4850"/>
                    <a:pt x="13678" y="5293"/>
                  </a:cubicBezTo>
                  <a:lnTo>
                    <a:pt x="13535" y="5450"/>
                  </a:lnTo>
                  <a:lnTo>
                    <a:pt x="13520" y="5112"/>
                  </a:lnTo>
                  <a:cubicBezTo>
                    <a:pt x="13458" y="3724"/>
                    <a:pt x="13125" y="2433"/>
                    <a:pt x="12606" y="1568"/>
                  </a:cubicBezTo>
                  <a:cubicBezTo>
                    <a:pt x="12073" y="678"/>
                    <a:pt x="11384" y="307"/>
                    <a:pt x="10665" y="518"/>
                  </a:cubicBezTo>
                  <a:cubicBezTo>
                    <a:pt x="10276" y="634"/>
                    <a:pt x="9717" y="1210"/>
                    <a:pt x="9445" y="1775"/>
                  </a:cubicBezTo>
                  <a:cubicBezTo>
                    <a:pt x="9040" y="2618"/>
                    <a:pt x="8774" y="3713"/>
                    <a:pt x="8696" y="4857"/>
                  </a:cubicBezTo>
                  <a:lnTo>
                    <a:pt x="8670" y="5229"/>
                  </a:lnTo>
                  <a:lnTo>
                    <a:pt x="8525" y="5009"/>
                  </a:lnTo>
                  <a:cubicBezTo>
                    <a:pt x="8068" y="4320"/>
                    <a:pt x="7553" y="3881"/>
                    <a:pt x="6994" y="3704"/>
                  </a:cubicBezTo>
                  <a:cubicBezTo>
                    <a:pt x="5385" y="3196"/>
                    <a:pt x="3792" y="5145"/>
                    <a:pt x="3205" y="8339"/>
                  </a:cubicBezTo>
                  <a:cubicBezTo>
                    <a:pt x="3011" y="9391"/>
                    <a:pt x="2933" y="10489"/>
                    <a:pt x="2973" y="11602"/>
                  </a:cubicBezTo>
                  <a:lnTo>
                    <a:pt x="2984" y="11887"/>
                  </a:lnTo>
                  <a:lnTo>
                    <a:pt x="2850" y="11846"/>
                  </a:lnTo>
                  <a:cubicBezTo>
                    <a:pt x="2711" y="11802"/>
                    <a:pt x="2574" y="11781"/>
                    <a:pt x="2441" y="1178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5300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37721" t="-19636" r="62278" b="119636"/>
              </a:path>
            </a:gradFill>
            <a:ln w="3175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algn="ctr" defTabSz="244475" hangingPunct="0"/>
              <a:endParaRPr sz="300" b="1" kern="0">
                <a:latin typeface="Helvetica Neue" panose="02000503000000020004"/>
                <a:sym typeface="Helvetica Neue" panose="02000503000000020004"/>
              </a:endParaRPr>
            </a:p>
          </p:txBody>
        </p:sp>
      </p:grpSp>
      <p:sp>
        <p:nvSpPr>
          <p:cNvPr id="139" name="文本框 138"/>
          <p:cNvSpPr txBox="1"/>
          <p:nvPr/>
        </p:nvSpPr>
        <p:spPr>
          <a:xfrm>
            <a:off x="2388468" y="4721922"/>
            <a:ext cx="47481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Cloud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2756305" y="4592718"/>
            <a:ext cx="261610" cy="217181"/>
            <a:chOff x="1707381" y="4610239"/>
            <a:chExt cx="261610" cy="217181"/>
          </a:xfrm>
        </p:grpSpPr>
        <p:pic>
          <p:nvPicPr>
            <p:cNvPr id="141" name="Picture 2" descr="https://t8.baidu.com/it/u=2398567664,3869086822&amp;fm=193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33"/>
            <a:stretch/>
          </p:blipFill>
          <p:spPr bwMode="auto">
            <a:xfrm>
              <a:off x="1744954" y="4611547"/>
              <a:ext cx="187116" cy="215873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" name="文本框 141"/>
            <p:cNvSpPr txBox="1"/>
            <p:nvPr/>
          </p:nvSpPr>
          <p:spPr>
            <a:xfrm>
              <a:off x="1707381" y="4610239"/>
              <a:ext cx="2616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AI</a:t>
              </a:r>
              <a:endParaRPr lang="zh-CN" altLang="en-U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3" name="椭圆 142"/>
          <p:cNvSpPr/>
          <p:nvPr/>
        </p:nvSpPr>
        <p:spPr bwMode="auto">
          <a:xfrm>
            <a:off x="2102562" y="5046729"/>
            <a:ext cx="1051294" cy="367363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4" name="KSO_Shape">
            <a:extLst>
              <a:ext uri="{FF2B5EF4-FFF2-40B4-BE49-F238E27FC236}">
                <a16:creationId xmlns:a16="http://schemas.microsoft.com/office/drawing/2014/main" id="{D520A70E-C316-4E64-AD40-8D411648B1A2}"/>
              </a:ext>
            </a:extLst>
          </p:cNvPr>
          <p:cNvSpPr/>
          <p:nvPr/>
        </p:nvSpPr>
        <p:spPr bwMode="auto">
          <a:xfrm>
            <a:off x="2507703" y="5905179"/>
            <a:ext cx="227858" cy="152863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5" name="KSO_Shape">
            <a:extLst>
              <a:ext uri="{FF2B5EF4-FFF2-40B4-BE49-F238E27FC236}">
                <a16:creationId xmlns:a16="http://schemas.microsoft.com/office/drawing/2014/main" id="{D520A70E-C316-4E64-AD40-8D411648B1A2}"/>
              </a:ext>
            </a:extLst>
          </p:cNvPr>
          <p:cNvSpPr/>
          <p:nvPr/>
        </p:nvSpPr>
        <p:spPr bwMode="auto">
          <a:xfrm>
            <a:off x="2940158" y="5905816"/>
            <a:ext cx="227858" cy="152863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46" name="图片 1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2066" y="5130632"/>
            <a:ext cx="435645" cy="111090"/>
          </a:xfrm>
          <a:prstGeom prst="rect">
            <a:avLst/>
          </a:prstGeom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0919" y="5189322"/>
            <a:ext cx="435645" cy="111090"/>
          </a:xfrm>
          <a:prstGeom prst="rect">
            <a:avLst/>
          </a:prstGeom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7907" y="5253419"/>
            <a:ext cx="435645" cy="111090"/>
          </a:xfrm>
          <a:prstGeom prst="rect">
            <a:avLst/>
          </a:prstGeom>
        </p:spPr>
      </p:pic>
      <p:cxnSp>
        <p:nvCxnSpPr>
          <p:cNvPr id="149" name="直接连接符 148"/>
          <p:cNvCxnSpPr>
            <a:stCxn id="134" idx="16"/>
            <a:endCxn id="143" idx="4"/>
          </p:cNvCxnSpPr>
          <p:nvPr/>
        </p:nvCxnSpPr>
        <p:spPr bwMode="auto">
          <a:xfrm flipV="1">
            <a:off x="2380890" y="5414092"/>
            <a:ext cx="247319" cy="10448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0" name="直接连接符 149"/>
          <p:cNvCxnSpPr>
            <a:stCxn id="135" idx="16"/>
            <a:endCxn id="143" idx="4"/>
          </p:cNvCxnSpPr>
          <p:nvPr/>
        </p:nvCxnSpPr>
        <p:spPr bwMode="auto">
          <a:xfrm flipH="1" flipV="1">
            <a:off x="2628209" y="5414092"/>
            <a:ext cx="229078" cy="10448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51" name="组合 150"/>
          <p:cNvGrpSpPr/>
          <p:nvPr/>
        </p:nvGrpSpPr>
        <p:grpSpPr>
          <a:xfrm>
            <a:off x="2794250" y="5003927"/>
            <a:ext cx="261610" cy="217181"/>
            <a:chOff x="1707381" y="4610239"/>
            <a:chExt cx="261610" cy="217181"/>
          </a:xfrm>
        </p:grpSpPr>
        <p:pic>
          <p:nvPicPr>
            <p:cNvPr id="152" name="Picture 2" descr="https://t8.baidu.com/it/u=2398567664,3869086822&amp;fm=193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33"/>
            <a:stretch/>
          </p:blipFill>
          <p:spPr bwMode="auto">
            <a:xfrm>
              <a:off x="1744954" y="4611547"/>
              <a:ext cx="187116" cy="215873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" name="文本框 152"/>
            <p:cNvSpPr txBox="1"/>
            <p:nvPr/>
          </p:nvSpPr>
          <p:spPr>
            <a:xfrm>
              <a:off x="1707381" y="4610239"/>
              <a:ext cx="2616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AI</a:t>
              </a:r>
              <a:endParaRPr lang="zh-CN" altLang="en-U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54" name="直接连接符 153"/>
          <p:cNvCxnSpPr>
            <a:stCxn id="143" idx="0"/>
            <a:endCxn id="139" idx="2"/>
          </p:cNvCxnSpPr>
          <p:nvPr/>
        </p:nvCxnSpPr>
        <p:spPr bwMode="auto">
          <a:xfrm flipH="1" flipV="1">
            <a:off x="2625873" y="4937366"/>
            <a:ext cx="2336" cy="1093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5" name="文本框 154"/>
          <p:cNvSpPr txBox="1"/>
          <p:nvPr/>
        </p:nvSpPr>
        <p:spPr>
          <a:xfrm>
            <a:off x="2019590" y="4975508"/>
            <a:ext cx="3962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6GC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6" name="曲线连接符 155"/>
          <p:cNvCxnSpPr/>
          <p:nvPr/>
        </p:nvCxnSpPr>
        <p:spPr bwMode="auto">
          <a:xfrm rot="5400000">
            <a:off x="1876828" y="5243863"/>
            <a:ext cx="904445" cy="31136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triangle" w="sm" len="sm"/>
            <a:tailEnd type="triangle" w="sm" len="sm"/>
          </a:ln>
        </p:spPr>
      </p:cxnSp>
      <p:grpSp>
        <p:nvGrpSpPr>
          <p:cNvPr id="157" name="组合 156"/>
          <p:cNvGrpSpPr/>
          <p:nvPr/>
        </p:nvGrpSpPr>
        <p:grpSpPr>
          <a:xfrm>
            <a:off x="2375640" y="5460382"/>
            <a:ext cx="261610" cy="217181"/>
            <a:chOff x="1707381" y="4610239"/>
            <a:chExt cx="261610" cy="217181"/>
          </a:xfrm>
        </p:grpSpPr>
        <p:pic>
          <p:nvPicPr>
            <p:cNvPr id="158" name="Picture 2" descr="https://t8.baidu.com/it/u=2398567664,3869086822&amp;fm=193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33"/>
            <a:stretch/>
          </p:blipFill>
          <p:spPr bwMode="auto">
            <a:xfrm>
              <a:off x="1744954" y="4611547"/>
              <a:ext cx="187116" cy="215873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9" name="文本框 158"/>
            <p:cNvSpPr txBox="1"/>
            <p:nvPr/>
          </p:nvSpPr>
          <p:spPr>
            <a:xfrm>
              <a:off x="1707381" y="4610239"/>
              <a:ext cx="2616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AI</a:t>
              </a:r>
              <a:endParaRPr lang="zh-CN" altLang="en-U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2869956" y="5453065"/>
            <a:ext cx="261610" cy="217181"/>
            <a:chOff x="1707381" y="4610239"/>
            <a:chExt cx="261610" cy="217181"/>
          </a:xfrm>
        </p:grpSpPr>
        <p:pic>
          <p:nvPicPr>
            <p:cNvPr id="161" name="Picture 2" descr="https://t8.baidu.com/it/u=2398567664,3869086822&amp;fm=193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33"/>
            <a:stretch/>
          </p:blipFill>
          <p:spPr bwMode="auto">
            <a:xfrm>
              <a:off x="1744954" y="4611547"/>
              <a:ext cx="187116" cy="215873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2" name="文本框 161"/>
            <p:cNvSpPr txBox="1"/>
            <p:nvPr/>
          </p:nvSpPr>
          <p:spPr>
            <a:xfrm>
              <a:off x="1707381" y="4610239"/>
              <a:ext cx="2616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AI</a:t>
              </a:r>
              <a:endParaRPr lang="zh-CN" altLang="en-U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2198245" y="5918521"/>
            <a:ext cx="261610" cy="217181"/>
            <a:chOff x="1707381" y="4610239"/>
            <a:chExt cx="261610" cy="217181"/>
          </a:xfrm>
        </p:grpSpPr>
        <p:pic>
          <p:nvPicPr>
            <p:cNvPr id="164" name="Picture 2" descr="https://t8.baidu.com/it/u=2398567664,3869086822&amp;fm=193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33"/>
            <a:stretch/>
          </p:blipFill>
          <p:spPr bwMode="auto">
            <a:xfrm>
              <a:off x="1744954" y="4611547"/>
              <a:ext cx="187116" cy="215873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5" name="文本框 164"/>
            <p:cNvSpPr txBox="1"/>
            <p:nvPr/>
          </p:nvSpPr>
          <p:spPr>
            <a:xfrm>
              <a:off x="1707381" y="4610239"/>
              <a:ext cx="2616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AI</a:t>
              </a:r>
              <a:endParaRPr lang="zh-CN" altLang="en-U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2634357" y="5918521"/>
            <a:ext cx="261610" cy="217181"/>
            <a:chOff x="1707381" y="4610239"/>
            <a:chExt cx="261610" cy="217181"/>
          </a:xfrm>
        </p:grpSpPr>
        <p:pic>
          <p:nvPicPr>
            <p:cNvPr id="167" name="Picture 2" descr="https://t8.baidu.com/it/u=2398567664,3869086822&amp;fm=193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33"/>
            <a:stretch/>
          </p:blipFill>
          <p:spPr bwMode="auto">
            <a:xfrm>
              <a:off x="1744954" y="4611547"/>
              <a:ext cx="187116" cy="215873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8" name="文本框 167"/>
            <p:cNvSpPr txBox="1"/>
            <p:nvPr/>
          </p:nvSpPr>
          <p:spPr>
            <a:xfrm>
              <a:off x="1707381" y="4610239"/>
              <a:ext cx="2616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AI</a:t>
              </a:r>
              <a:endParaRPr lang="zh-CN" altLang="en-U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3061840" y="5908285"/>
            <a:ext cx="261610" cy="217181"/>
            <a:chOff x="1707381" y="4610239"/>
            <a:chExt cx="261610" cy="217181"/>
          </a:xfrm>
        </p:grpSpPr>
        <p:pic>
          <p:nvPicPr>
            <p:cNvPr id="170" name="Picture 2" descr="https://t8.baidu.com/it/u=2398567664,3869086822&amp;fm=193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33"/>
            <a:stretch/>
          </p:blipFill>
          <p:spPr bwMode="auto">
            <a:xfrm>
              <a:off x="1744954" y="4611547"/>
              <a:ext cx="187116" cy="215873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1" name="文本框 170"/>
            <p:cNvSpPr txBox="1"/>
            <p:nvPr/>
          </p:nvSpPr>
          <p:spPr>
            <a:xfrm>
              <a:off x="1707381" y="4610239"/>
              <a:ext cx="26161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AI</a:t>
              </a:r>
              <a:endParaRPr lang="zh-CN" altLang="en-US" sz="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2" name="云形 171"/>
          <p:cNvSpPr/>
          <p:nvPr/>
        </p:nvSpPr>
        <p:spPr bwMode="auto">
          <a:xfrm>
            <a:off x="3253248" y="4999214"/>
            <a:ext cx="2837708" cy="816351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175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3" name="图片 172" descr="https://img0.baidu.com/it/u=2108626380,403908980&amp;fm=253&amp;fmt=auto&amp;app=138&amp;f=JPEG?w=750&amp;h=39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48" t="10740" r="31357" b="20406"/>
          <a:stretch>
            <a:fillRect/>
          </a:stretch>
        </p:blipFill>
        <p:spPr bwMode="auto">
          <a:xfrm>
            <a:off x="3661559" y="5027993"/>
            <a:ext cx="648000" cy="648000"/>
          </a:xfrm>
          <a:custGeom>
            <a:avLst/>
            <a:gdLst>
              <a:gd name="connsiteX0" fmla="*/ 1282148 w 2564296"/>
              <a:gd name="connsiteY0" fmla="*/ 0 h 2564296"/>
              <a:gd name="connsiteX1" fmla="*/ 2564296 w 2564296"/>
              <a:gd name="connsiteY1" fmla="*/ 1282148 h 2564296"/>
              <a:gd name="connsiteX2" fmla="*/ 1282148 w 2564296"/>
              <a:gd name="connsiteY2" fmla="*/ 2564296 h 2564296"/>
              <a:gd name="connsiteX3" fmla="*/ 0 w 2564296"/>
              <a:gd name="connsiteY3" fmla="*/ 1282148 h 2564296"/>
              <a:gd name="connsiteX4" fmla="*/ 1282148 w 2564296"/>
              <a:gd name="connsiteY4" fmla="*/ 0 h 2564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4296" h="2564296">
                <a:moveTo>
                  <a:pt x="1282148" y="0"/>
                </a:moveTo>
                <a:cubicBezTo>
                  <a:pt x="1990259" y="0"/>
                  <a:pt x="2564296" y="574037"/>
                  <a:pt x="2564296" y="1282148"/>
                </a:cubicBezTo>
                <a:cubicBezTo>
                  <a:pt x="2564296" y="1990259"/>
                  <a:pt x="1990259" y="2564296"/>
                  <a:pt x="1282148" y="2564296"/>
                </a:cubicBezTo>
                <a:cubicBezTo>
                  <a:pt x="574037" y="2564296"/>
                  <a:pt x="0" y="1990259"/>
                  <a:pt x="0" y="1282148"/>
                </a:cubicBezTo>
                <a:cubicBezTo>
                  <a:pt x="0" y="574037"/>
                  <a:pt x="574037" y="0"/>
                  <a:pt x="1282148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图片 173" descr="Rockefeller Institute: Déjà Vu Artificial Intelligence – What Can We Learn from the Digital ...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8" r="21815" b="14576"/>
          <a:stretch>
            <a:fillRect/>
          </a:stretch>
        </p:blipFill>
        <p:spPr>
          <a:xfrm>
            <a:off x="5162175" y="5055402"/>
            <a:ext cx="648000" cy="620591"/>
          </a:xfrm>
          <a:custGeom>
            <a:avLst/>
            <a:gdLst>
              <a:gd name="connsiteX0" fmla="*/ 1119614 w 2239228"/>
              <a:gd name="connsiteY0" fmla="*/ 0 h 2144514"/>
              <a:gd name="connsiteX1" fmla="*/ 2239228 w 2239228"/>
              <a:gd name="connsiteY1" fmla="*/ 1072257 h 2144514"/>
              <a:gd name="connsiteX2" fmla="*/ 1119614 w 2239228"/>
              <a:gd name="connsiteY2" fmla="*/ 2144514 h 2144514"/>
              <a:gd name="connsiteX3" fmla="*/ 0 w 2239228"/>
              <a:gd name="connsiteY3" fmla="*/ 1072257 h 2144514"/>
              <a:gd name="connsiteX4" fmla="*/ 1119614 w 2239228"/>
              <a:gd name="connsiteY4" fmla="*/ 0 h 214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9228" h="2144514">
                <a:moveTo>
                  <a:pt x="1119614" y="0"/>
                </a:moveTo>
                <a:cubicBezTo>
                  <a:pt x="1737960" y="0"/>
                  <a:pt x="2239228" y="480066"/>
                  <a:pt x="2239228" y="1072257"/>
                </a:cubicBezTo>
                <a:cubicBezTo>
                  <a:pt x="2239228" y="1664448"/>
                  <a:pt x="1737960" y="2144514"/>
                  <a:pt x="1119614" y="2144514"/>
                </a:cubicBezTo>
                <a:cubicBezTo>
                  <a:pt x="501268" y="2144514"/>
                  <a:pt x="0" y="1664448"/>
                  <a:pt x="0" y="1072257"/>
                </a:cubicBezTo>
                <a:cubicBezTo>
                  <a:pt x="0" y="480066"/>
                  <a:pt x="501268" y="0"/>
                  <a:pt x="1119614" y="0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scene3d>
            <a:camera prst="perspectiveFront"/>
            <a:lightRig rig="threePt" dir="t"/>
          </a:scene3d>
        </p:spPr>
      </p:pic>
      <p:sp>
        <p:nvSpPr>
          <p:cNvPr id="175" name="矩形 174"/>
          <p:cNvSpPr/>
          <p:nvPr/>
        </p:nvSpPr>
        <p:spPr bwMode="auto">
          <a:xfrm>
            <a:off x="4609039" y="5336831"/>
            <a:ext cx="194300" cy="45719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0" name="矩形 179"/>
          <p:cNvSpPr/>
          <p:nvPr/>
        </p:nvSpPr>
        <p:spPr bwMode="auto">
          <a:xfrm rot="5400000">
            <a:off x="4618423" y="5336020"/>
            <a:ext cx="184415" cy="45719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3730230" y="4748178"/>
            <a:ext cx="492840" cy="220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lnSpc>
                <a:spcPts val="1000"/>
              </a:lnSpc>
            </a:pPr>
            <a:r>
              <a:rPr lang="en-US" altLang="zh-CN" sz="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</a:p>
        </p:txBody>
      </p:sp>
      <p:sp>
        <p:nvSpPr>
          <p:cNvPr id="183" name="文本框 182"/>
          <p:cNvSpPr txBox="1"/>
          <p:nvPr/>
        </p:nvSpPr>
        <p:spPr>
          <a:xfrm>
            <a:off x="4459487" y="4921827"/>
            <a:ext cx="492840" cy="2129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lnSpc>
                <a:spcPts val="1000"/>
              </a:lnSpc>
            </a:pPr>
            <a:r>
              <a:rPr lang="en-US" altLang="zh-CN" sz="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</a:t>
            </a:r>
          </a:p>
        </p:txBody>
      </p:sp>
      <p:sp>
        <p:nvSpPr>
          <p:cNvPr id="190" name="文本框 189"/>
          <p:cNvSpPr txBox="1"/>
          <p:nvPr/>
        </p:nvSpPr>
        <p:spPr>
          <a:xfrm>
            <a:off x="5154043" y="4748178"/>
            <a:ext cx="656132" cy="220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lnSpc>
                <a:spcPts val="1000"/>
              </a:lnSpc>
            </a:pPr>
            <a:r>
              <a:rPr lang="en-US" altLang="zh-CN" sz="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Core</a:t>
            </a:r>
          </a:p>
        </p:txBody>
      </p:sp>
      <p:sp>
        <p:nvSpPr>
          <p:cNvPr id="191" name="文本框 190"/>
          <p:cNvSpPr txBox="1"/>
          <p:nvPr/>
        </p:nvSpPr>
        <p:spPr>
          <a:xfrm>
            <a:off x="4372472" y="4471277"/>
            <a:ext cx="723397" cy="220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lnSpc>
                <a:spcPts val="1000"/>
              </a:lnSpc>
            </a:pPr>
            <a:r>
              <a:rPr lang="en-US" altLang="zh-CN" sz="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O&amp;M</a:t>
            </a:r>
          </a:p>
        </p:txBody>
      </p:sp>
      <p:sp>
        <p:nvSpPr>
          <p:cNvPr id="192" name="弧形 191"/>
          <p:cNvSpPr/>
          <p:nvPr/>
        </p:nvSpPr>
        <p:spPr>
          <a:xfrm>
            <a:off x="4557478" y="4754574"/>
            <a:ext cx="315299" cy="138887"/>
          </a:xfrm>
          <a:prstGeom prst="arc">
            <a:avLst>
              <a:gd name="adj1" fmla="val 11913216"/>
              <a:gd name="adj2" fmla="val 284547"/>
            </a:avLst>
          </a:prstGeom>
          <a:ln w="9525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弧形 192"/>
          <p:cNvSpPr/>
          <p:nvPr/>
        </p:nvSpPr>
        <p:spPr>
          <a:xfrm rot="10800000">
            <a:off x="4577698" y="4758423"/>
            <a:ext cx="311584" cy="138887"/>
          </a:xfrm>
          <a:prstGeom prst="arc">
            <a:avLst>
              <a:gd name="adj1" fmla="val 11913216"/>
              <a:gd name="adj2" fmla="val 284547"/>
            </a:avLst>
          </a:prstGeom>
          <a:ln w="9525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/>
          <p:cNvSpPr txBox="1"/>
          <p:nvPr/>
        </p:nvSpPr>
        <p:spPr>
          <a:xfrm>
            <a:off x="3603491" y="5772328"/>
            <a:ext cx="817579" cy="220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lnSpc>
                <a:spcPts val="1000"/>
              </a:lnSpc>
            </a:pPr>
            <a:r>
              <a:rPr lang="en-US" altLang="zh-CN" sz="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Connection</a:t>
            </a:r>
          </a:p>
        </p:txBody>
      </p:sp>
      <p:sp>
        <p:nvSpPr>
          <p:cNvPr id="196" name="弧形 195"/>
          <p:cNvSpPr/>
          <p:nvPr/>
        </p:nvSpPr>
        <p:spPr>
          <a:xfrm>
            <a:off x="4552662" y="5834515"/>
            <a:ext cx="315299" cy="138887"/>
          </a:xfrm>
          <a:prstGeom prst="arc">
            <a:avLst>
              <a:gd name="adj1" fmla="val 11913216"/>
              <a:gd name="adj2" fmla="val 284547"/>
            </a:avLst>
          </a:prstGeom>
          <a:ln w="9525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弧形 196"/>
          <p:cNvSpPr/>
          <p:nvPr/>
        </p:nvSpPr>
        <p:spPr>
          <a:xfrm rot="10800000">
            <a:off x="4572882" y="5838364"/>
            <a:ext cx="311584" cy="138887"/>
          </a:xfrm>
          <a:prstGeom prst="arc">
            <a:avLst>
              <a:gd name="adj1" fmla="val 11913216"/>
              <a:gd name="adj2" fmla="val 284547"/>
            </a:avLst>
          </a:prstGeom>
          <a:ln w="9525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文本框 205"/>
          <p:cNvSpPr txBox="1"/>
          <p:nvPr/>
        </p:nvSpPr>
        <p:spPr>
          <a:xfrm>
            <a:off x="4467221" y="5551397"/>
            <a:ext cx="522885" cy="220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lnSpc>
                <a:spcPts val="1000"/>
              </a:lnSpc>
            </a:pPr>
            <a:r>
              <a:rPr lang="en-US" altLang="zh-CN" sz="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</a:p>
        </p:txBody>
      </p:sp>
      <p:sp>
        <p:nvSpPr>
          <p:cNvPr id="207" name="文本框 206"/>
          <p:cNvSpPr txBox="1"/>
          <p:nvPr/>
        </p:nvSpPr>
        <p:spPr>
          <a:xfrm>
            <a:off x="4317547" y="6054366"/>
            <a:ext cx="789539" cy="220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lnSpc>
                <a:spcPts val="1000"/>
              </a:lnSpc>
            </a:pPr>
            <a:r>
              <a:rPr lang="en-US" altLang="zh-CN" sz="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Computing</a:t>
            </a:r>
          </a:p>
        </p:txBody>
      </p:sp>
      <p:sp>
        <p:nvSpPr>
          <p:cNvPr id="208" name="文本框 207"/>
          <p:cNvSpPr txBox="1"/>
          <p:nvPr/>
        </p:nvSpPr>
        <p:spPr>
          <a:xfrm>
            <a:off x="5024384" y="5762227"/>
            <a:ext cx="856479" cy="220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lnSpc>
                <a:spcPts val="1000"/>
              </a:lnSpc>
            </a:pPr>
            <a:r>
              <a:rPr lang="en-US" altLang="zh-CN" sz="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Algorithms</a:t>
            </a:r>
          </a:p>
        </p:txBody>
      </p:sp>
      <p:sp>
        <p:nvSpPr>
          <p:cNvPr id="209" name="文本框 208"/>
          <p:cNvSpPr txBox="1"/>
          <p:nvPr/>
        </p:nvSpPr>
        <p:spPr>
          <a:xfrm>
            <a:off x="6334882" y="3955426"/>
            <a:ext cx="557776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Requirements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KPIs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e.g. latency/accuracy/data rate; New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 cases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6G air and network should be studied.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 capabilities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natively, including data management, model training, model transfer,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Multi-node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collaboration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and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distributed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algorithms, including federated learning, multi-agents learning, transfer learning.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51557" y="1535507"/>
            <a:ext cx="1383101" cy="13831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73657" y="1554681"/>
            <a:ext cx="1382400" cy="138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8055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 bwMode="auto">
          <a:xfrm>
            <a:off x="509939" y="1118850"/>
            <a:ext cx="5215406" cy="37226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 bwMode="auto">
          <a:xfrm>
            <a:off x="509939" y="4490755"/>
            <a:ext cx="5225732" cy="18740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5729146" y="3770772"/>
            <a:ext cx="6226633" cy="25940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5724735" y="1127394"/>
            <a:ext cx="6226632" cy="264886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9940" y="450678"/>
            <a:ext cx="10876938" cy="416379"/>
          </a:xfrm>
        </p:spPr>
        <p:txBody>
          <a:bodyPr/>
          <a:lstStyle/>
          <a:p>
            <a:pPr algn="l"/>
            <a:r>
              <a:rPr lang="en-US" altLang="zh-CN" sz="2400" b="1" dirty="0"/>
              <a:t>New Services - Immersive Communication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74885" y="1335370"/>
            <a:ext cx="5445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Use case</a:t>
            </a:r>
            <a:r>
              <a:rPr lang="zh-CN" altLang="en-US" sz="1600" dirty="0"/>
              <a:t>：</a:t>
            </a:r>
            <a:r>
              <a:rPr lang="en-US" altLang="zh-CN" sz="1600" dirty="0"/>
              <a:t>Service awareness and differentiated forwarding</a:t>
            </a:r>
            <a:endParaRPr lang="zh-CN" altLang="en-US" sz="1600" dirty="0"/>
          </a:p>
        </p:txBody>
      </p:sp>
      <p:grpSp>
        <p:nvGrpSpPr>
          <p:cNvPr id="21" name="组合 20"/>
          <p:cNvGrpSpPr/>
          <p:nvPr/>
        </p:nvGrpSpPr>
        <p:grpSpPr>
          <a:xfrm>
            <a:off x="5999220" y="2247902"/>
            <a:ext cx="3031754" cy="1299877"/>
            <a:chOff x="6577610" y="2455694"/>
            <a:chExt cx="2429041" cy="927793"/>
          </a:xfrm>
        </p:grpSpPr>
        <p:sp>
          <p:nvSpPr>
            <p:cNvPr id="8" name="椭圆 7"/>
            <p:cNvSpPr/>
            <p:nvPr/>
          </p:nvSpPr>
          <p:spPr>
            <a:xfrm>
              <a:off x="7284502" y="2812480"/>
              <a:ext cx="1133155" cy="38360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9F7F9FB-0B52-4387-A5B7-D0B089F23261}"/>
                </a:ext>
              </a:extLst>
            </p:cNvPr>
            <p:cNvGrpSpPr/>
            <p:nvPr/>
          </p:nvGrpSpPr>
          <p:grpSpPr>
            <a:xfrm>
              <a:off x="8099005" y="2765151"/>
              <a:ext cx="907646" cy="442685"/>
              <a:chOff x="12699545" y="2270689"/>
              <a:chExt cx="1519237" cy="725975"/>
            </a:xfrm>
          </p:grpSpPr>
          <p:sp>
            <p:nvSpPr>
              <p:cNvPr id="10" name="任意多边形: 形状 68">
                <a:extLst>
                  <a:ext uri="{FF2B5EF4-FFF2-40B4-BE49-F238E27FC236}">
                    <a16:creationId xmlns:a16="http://schemas.microsoft.com/office/drawing/2014/main" id="{18F12A81-0FEE-4BC2-B2F4-CCE70AE38120}"/>
                  </a:ext>
                </a:extLst>
              </p:cNvPr>
              <p:cNvSpPr/>
              <p:nvPr/>
            </p:nvSpPr>
            <p:spPr>
              <a:xfrm>
                <a:off x="12714923" y="2286245"/>
                <a:ext cx="1488480" cy="6948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88" h="21588" extrusionOk="0">
                    <a:moveTo>
                      <a:pt x="11220" y="8"/>
                    </a:moveTo>
                    <a:cubicBezTo>
                      <a:pt x="11753" y="68"/>
                      <a:pt x="12251" y="463"/>
                      <a:pt x="12659" y="1165"/>
                    </a:cubicBezTo>
                    <a:cubicBezTo>
                      <a:pt x="13190" y="2076"/>
                      <a:pt x="13530" y="3435"/>
                      <a:pt x="13593" y="4895"/>
                    </a:cubicBezTo>
                    <a:lnTo>
                      <a:pt x="13608" y="5250"/>
                    </a:lnTo>
                    <a:lnTo>
                      <a:pt x="13754" y="5085"/>
                    </a:lnTo>
                    <a:cubicBezTo>
                      <a:pt x="14167" y="4619"/>
                      <a:pt x="14641" y="4497"/>
                      <a:pt x="15089" y="4739"/>
                    </a:cubicBezTo>
                    <a:cubicBezTo>
                      <a:pt x="16013" y="5238"/>
                      <a:pt x="16628" y="7164"/>
                      <a:pt x="16519" y="9219"/>
                    </a:cubicBezTo>
                    <a:lnTo>
                      <a:pt x="16502" y="9536"/>
                    </a:lnTo>
                    <a:lnTo>
                      <a:pt x="16648" y="9481"/>
                    </a:lnTo>
                    <a:cubicBezTo>
                      <a:pt x="18376" y="8842"/>
                      <a:pt x="19855" y="9903"/>
                      <a:pt x="20703" y="12397"/>
                    </a:cubicBezTo>
                    <a:cubicBezTo>
                      <a:pt x="21339" y="14265"/>
                      <a:pt x="21467" y="16572"/>
                      <a:pt x="21039" y="18416"/>
                    </a:cubicBezTo>
                    <a:cubicBezTo>
                      <a:pt x="20564" y="20461"/>
                      <a:pt x="19499" y="21588"/>
                      <a:pt x="18040" y="21588"/>
                    </a:cubicBezTo>
                    <a:lnTo>
                      <a:pt x="2961" y="21588"/>
                    </a:lnTo>
                    <a:cubicBezTo>
                      <a:pt x="1627" y="21588"/>
                      <a:pt x="655" y="20585"/>
                      <a:pt x="223" y="18761"/>
                    </a:cubicBezTo>
                    <a:cubicBezTo>
                      <a:pt x="-133" y="17259"/>
                      <a:pt x="-57" y="15357"/>
                      <a:pt x="417" y="13914"/>
                    </a:cubicBezTo>
                    <a:cubicBezTo>
                      <a:pt x="844" y="12616"/>
                      <a:pt x="1506" y="11913"/>
                      <a:pt x="2274" y="11913"/>
                    </a:cubicBezTo>
                    <a:cubicBezTo>
                      <a:pt x="2410" y="11913"/>
                      <a:pt x="2550" y="11935"/>
                      <a:pt x="2692" y="11982"/>
                    </a:cubicBezTo>
                    <a:lnTo>
                      <a:pt x="2828" y="12025"/>
                    </a:lnTo>
                    <a:lnTo>
                      <a:pt x="2818" y="11725"/>
                    </a:lnTo>
                    <a:cubicBezTo>
                      <a:pt x="2777" y="10554"/>
                      <a:pt x="2856" y="9398"/>
                      <a:pt x="3054" y="8291"/>
                    </a:cubicBezTo>
                    <a:cubicBezTo>
                      <a:pt x="3655" y="4930"/>
                      <a:pt x="5282" y="2879"/>
                      <a:pt x="6926" y="3414"/>
                    </a:cubicBezTo>
                    <a:cubicBezTo>
                      <a:pt x="7497" y="3600"/>
                      <a:pt x="8023" y="4061"/>
                      <a:pt x="8490" y="4787"/>
                    </a:cubicBezTo>
                    <a:lnTo>
                      <a:pt x="8638" y="5018"/>
                    </a:lnTo>
                    <a:lnTo>
                      <a:pt x="8664" y="4627"/>
                    </a:lnTo>
                    <a:cubicBezTo>
                      <a:pt x="8745" y="3423"/>
                      <a:pt x="9016" y="2271"/>
                      <a:pt x="9430" y="1383"/>
                    </a:cubicBezTo>
                    <a:cubicBezTo>
                      <a:pt x="9708" y="789"/>
                      <a:pt x="10279" y="183"/>
                      <a:pt x="10676" y="61"/>
                    </a:cubicBezTo>
                    <a:cubicBezTo>
                      <a:pt x="10860" y="5"/>
                      <a:pt x="11042" y="-12"/>
                      <a:pt x="11220" y="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path path="circle">
                  <a:fillToRect l="37721" t="-19636" r="62278" b="119636"/>
                </a:path>
              </a:gradFill>
              <a:ln w="3175">
                <a:solidFill>
                  <a:schemeClr val="tx2">
                    <a:lumMod val="40000"/>
                    <a:lumOff val="6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algn="ctr" defTabSz="244475" hangingPunct="0">
                  <a:defRPr sz="9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00" kern="0">
                  <a:latin typeface="Helvetica Neue Medium"/>
                  <a:sym typeface="Helvetica Neue Medium"/>
                </a:endParaRPr>
              </a:p>
            </p:txBody>
          </p:sp>
          <p:sp>
            <p:nvSpPr>
              <p:cNvPr id="11" name="任意多边形: 形状 3">
                <a:extLst>
                  <a:ext uri="{FF2B5EF4-FFF2-40B4-BE49-F238E27FC236}">
                    <a16:creationId xmlns:a16="http://schemas.microsoft.com/office/drawing/2014/main" id="{82554499-D7F4-4055-866B-E1962BA29CF1}"/>
                  </a:ext>
                </a:extLst>
              </p:cNvPr>
              <p:cNvSpPr/>
              <p:nvPr/>
            </p:nvSpPr>
            <p:spPr>
              <a:xfrm>
                <a:off x="12699545" y="2270689"/>
                <a:ext cx="1519237" cy="7259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8" h="21433" extrusionOk="0">
                    <a:moveTo>
                      <a:pt x="17873" y="21433"/>
                    </a:moveTo>
                    <a:lnTo>
                      <a:pt x="3114" y="21433"/>
                    </a:lnTo>
                    <a:cubicBezTo>
                      <a:pt x="1237" y="21433"/>
                      <a:pt x="509" y="19595"/>
                      <a:pt x="242" y="18498"/>
                    </a:cubicBezTo>
                    <a:cubicBezTo>
                      <a:pt x="-144" y="16919"/>
                      <a:pt x="-63" y="14925"/>
                      <a:pt x="447" y="13418"/>
                    </a:cubicBezTo>
                    <a:cubicBezTo>
                      <a:pt x="964" y="11892"/>
                      <a:pt x="1798" y="11150"/>
                      <a:pt x="2750" y="11359"/>
                    </a:cubicBezTo>
                    <a:cubicBezTo>
                      <a:pt x="2729" y="10271"/>
                      <a:pt x="2814" y="9201"/>
                      <a:pt x="3003" y="8173"/>
                    </a:cubicBezTo>
                    <a:cubicBezTo>
                      <a:pt x="3627" y="4781"/>
                      <a:pt x="5320" y="2713"/>
                      <a:pt x="7027" y="3252"/>
                    </a:cubicBezTo>
                    <a:cubicBezTo>
                      <a:pt x="7564" y="3421"/>
                      <a:pt x="8062" y="3820"/>
                      <a:pt x="8512" y="4435"/>
                    </a:cubicBezTo>
                    <a:cubicBezTo>
                      <a:pt x="8624" y="3324"/>
                      <a:pt x="8896" y="2273"/>
                      <a:pt x="9293" y="1447"/>
                    </a:cubicBezTo>
                    <a:cubicBezTo>
                      <a:pt x="9598" y="812"/>
                      <a:pt x="10200" y="191"/>
                      <a:pt x="10635" y="63"/>
                    </a:cubicBezTo>
                    <a:cubicBezTo>
                      <a:pt x="11412" y="-167"/>
                      <a:pt x="12160" y="240"/>
                      <a:pt x="12740" y="1207"/>
                    </a:cubicBezTo>
                    <a:cubicBezTo>
                      <a:pt x="13265" y="2082"/>
                      <a:pt x="13615" y="3359"/>
                      <a:pt x="13715" y="4746"/>
                    </a:cubicBezTo>
                    <a:cubicBezTo>
                      <a:pt x="14132" y="4370"/>
                      <a:pt x="14595" y="4288"/>
                      <a:pt x="15035" y="4519"/>
                    </a:cubicBezTo>
                    <a:cubicBezTo>
                      <a:pt x="15998" y="5025"/>
                      <a:pt x="16654" y="6909"/>
                      <a:pt x="16609" y="8974"/>
                    </a:cubicBezTo>
                    <a:cubicBezTo>
                      <a:pt x="18303" y="8448"/>
                      <a:pt x="19807" y="9557"/>
                      <a:pt x="20652" y="11968"/>
                    </a:cubicBezTo>
                    <a:cubicBezTo>
                      <a:pt x="21322" y="13884"/>
                      <a:pt x="21456" y="16258"/>
                      <a:pt x="21000" y="18166"/>
                    </a:cubicBezTo>
                    <a:cubicBezTo>
                      <a:pt x="20498" y="20273"/>
                      <a:pt x="19386" y="21433"/>
                      <a:pt x="17873" y="21433"/>
                    </a:cubicBezTo>
                    <a:close/>
                    <a:moveTo>
                      <a:pt x="2441" y="11781"/>
                    </a:moveTo>
                    <a:cubicBezTo>
                      <a:pt x="1690" y="11781"/>
                      <a:pt x="1041" y="12449"/>
                      <a:pt x="624" y="13683"/>
                    </a:cubicBezTo>
                    <a:cubicBezTo>
                      <a:pt x="159" y="15053"/>
                      <a:pt x="85" y="16861"/>
                      <a:pt x="433" y="18288"/>
                    </a:cubicBezTo>
                    <a:cubicBezTo>
                      <a:pt x="856" y="20021"/>
                      <a:pt x="1807" y="20975"/>
                      <a:pt x="3113" y="20975"/>
                    </a:cubicBezTo>
                    <a:lnTo>
                      <a:pt x="17873" y="20975"/>
                    </a:lnTo>
                    <a:cubicBezTo>
                      <a:pt x="19300" y="20975"/>
                      <a:pt x="20343" y="19904"/>
                      <a:pt x="20808" y="17961"/>
                    </a:cubicBezTo>
                    <a:cubicBezTo>
                      <a:pt x="21227" y="16208"/>
                      <a:pt x="21101" y="14016"/>
                      <a:pt x="20479" y="12240"/>
                    </a:cubicBezTo>
                    <a:cubicBezTo>
                      <a:pt x="19649" y="9871"/>
                      <a:pt x="18202" y="8863"/>
                      <a:pt x="16510" y="9470"/>
                    </a:cubicBezTo>
                    <a:lnTo>
                      <a:pt x="16368" y="9522"/>
                    </a:lnTo>
                    <a:lnTo>
                      <a:pt x="16384" y="9220"/>
                    </a:lnTo>
                    <a:cubicBezTo>
                      <a:pt x="16491" y="7268"/>
                      <a:pt x="15888" y="5437"/>
                      <a:pt x="14984" y="4964"/>
                    </a:cubicBezTo>
                    <a:cubicBezTo>
                      <a:pt x="14546" y="4734"/>
                      <a:pt x="14081" y="4850"/>
                      <a:pt x="13678" y="5293"/>
                    </a:cubicBezTo>
                    <a:lnTo>
                      <a:pt x="13535" y="5450"/>
                    </a:lnTo>
                    <a:lnTo>
                      <a:pt x="13520" y="5112"/>
                    </a:lnTo>
                    <a:cubicBezTo>
                      <a:pt x="13458" y="3724"/>
                      <a:pt x="13125" y="2433"/>
                      <a:pt x="12606" y="1568"/>
                    </a:cubicBezTo>
                    <a:cubicBezTo>
                      <a:pt x="12073" y="678"/>
                      <a:pt x="11384" y="307"/>
                      <a:pt x="10665" y="518"/>
                    </a:cubicBezTo>
                    <a:cubicBezTo>
                      <a:pt x="10276" y="634"/>
                      <a:pt x="9717" y="1210"/>
                      <a:pt x="9445" y="1775"/>
                    </a:cubicBezTo>
                    <a:cubicBezTo>
                      <a:pt x="9040" y="2618"/>
                      <a:pt x="8774" y="3713"/>
                      <a:pt x="8696" y="4857"/>
                    </a:cubicBezTo>
                    <a:lnTo>
                      <a:pt x="8670" y="5229"/>
                    </a:lnTo>
                    <a:lnTo>
                      <a:pt x="8525" y="5009"/>
                    </a:lnTo>
                    <a:cubicBezTo>
                      <a:pt x="8068" y="4320"/>
                      <a:pt x="7553" y="3881"/>
                      <a:pt x="6994" y="3704"/>
                    </a:cubicBezTo>
                    <a:cubicBezTo>
                      <a:pt x="5385" y="3196"/>
                      <a:pt x="3792" y="5145"/>
                      <a:pt x="3205" y="8339"/>
                    </a:cubicBezTo>
                    <a:cubicBezTo>
                      <a:pt x="3011" y="9391"/>
                      <a:pt x="2933" y="10489"/>
                      <a:pt x="2973" y="11602"/>
                    </a:cubicBezTo>
                    <a:lnTo>
                      <a:pt x="2984" y="11887"/>
                    </a:lnTo>
                    <a:lnTo>
                      <a:pt x="2850" y="11846"/>
                    </a:lnTo>
                    <a:cubicBezTo>
                      <a:pt x="2711" y="11802"/>
                      <a:pt x="2574" y="11781"/>
                      <a:pt x="2441" y="1178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0"/>
                    </a:srgbClr>
                  </a:gs>
                  <a:gs pos="5300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circle">
                  <a:fillToRect l="37721" t="-19636" r="62278" b="119636"/>
                </a:path>
              </a:gradFill>
              <a:ln w="3175">
                <a:solidFill>
                  <a:schemeClr val="tx2">
                    <a:lumMod val="40000"/>
                    <a:lumOff val="6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algn="ctr" defTabSz="244475" hangingPunct="0"/>
                <a:endParaRPr sz="300" b="1" kern="0">
                  <a:latin typeface="Helvetica Neue" panose="02000503000000020004"/>
                  <a:sym typeface="Helvetica Neue" panose="02000503000000020004"/>
                </a:endParaRP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FD4AC0F3-A1A2-46E4-9754-DF3652D648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28671" y="2971607"/>
              <a:ext cx="265197" cy="1626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smartphone_129658">
              <a:extLst>
                <a:ext uri="{FF2B5EF4-FFF2-40B4-BE49-F238E27FC236}">
                  <a16:creationId xmlns:a16="http://schemas.microsoft.com/office/drawing/2014/main" id="{BE2BF5EE-F22E-4C2B-8698-16073CBF03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01012" y="2455694"/>
              <a:ext cx="181271" cy="302090"/>
            </a:xfrm>
            <a:custGeom>
              <a:avLst/>
              <a:gdLst>
                <a:gd name="connsiteX0" fmla="*/ 191005 w 382041"/>
                <a:gd name="connsiteY0" fmla="*/ 540213 h 604181"/>
                <a:gd name="connsiteX1" fmla="*/ 185563 w 382041"/>
                <a:gd name="connsiteY1" fmla="*/ 545753 h 604181"/>
                <a:gd name="connsiteX2" fmla="*/ 191005 w 382041"/>
                <a:gd name="connsiteY2" fmla="*/ 551293 h 604181"/>
                <a:gd name="connsiteX3" fmla="*/ 196549 w 382041"/>
                <a:gd name="connsiteY3" fmla="*/ 545753 h 604181"/>
                <a:gd name="connsiteX4" fmla="*/ 191005 w 382041"/>
                <a:gd name="connsiteY4" fmla="*/ 540213 h 604181"/>
                <a:gd name="connsiteX5" fmla="*/ 191005 w 382041"/>
                <a:gd name="connsiteY5" fmla="*/ 520067 h 604181"/>
                <a:gd name="connsiteX6" fmla="*/ 216706 w 382041"/>
                <a:gd name="connsiteY6" fmla="*/ 545753 h 604181"/>
                <a:gd name="connsiteX7" fmla="*/ 191005 w 382041"/>
                <a:gd name="connsiteY7" fmla="*/ 571439 h 604181"/>
                <a:gd name="connsiteX8" fmla="*/ 165405 w 382041"/>
                <a:gd name="connsiteY8" fmla="*/ 545753 h 604181"/>
                <a:gd name="connsiteX9" fmla="*/ 191005 w 382041"/>
                <a:gd name="connsiteY9" fmla="*/ 520067 h 604181"/>
                <a:gd name="connsiteX10" fmla="*/ 326381 w 382041"/>
                <a:gd name="connsiteY10" fmla="*/ 364980 h 604181"/>
                <a:gd name="connsiteX11" fmla="*/ 252676 w 382041"/>
                <a:gd name="connsiteY11" fmla="*/ 492239 h 604181"/>
                <a:gd name="connsiteX12" fmla="*/ 326381 w 382041"/>
                <a:gd name="connsiteY12" fmla="*/ 492239 h 604181"/>
                <a:gd name="connsiteX13" fmla="*/ 203977 w 382041"/>
                <a:gd name="connsiteY13" fmla="*/ 111871 h 604181"/>
                <a:gd name="connsiteX14" fmla="*/ 55659 w 382041"/>
                <a:gd name="connsiteY14" fmla="*/ 368201 h 604181"/>
                <a:gd name="connsiteX15" fmla="*/ 55659 w 382041"/>
                <a:gd name="connsiteY15" fmla="*/ 492239 h 604181"/>
                <a:gd name="connsiteX16" fmla="*/ 229385 w 382041"/>
                <a:gd name="connsiteY16" fmla="*/ 492239 h 604181"/>
                <a:gd name="connsiteX17" fmla="*/ 326381 w 382041"/>
                <a:gd name="connsiteY17" fmla="*/ 324708 h 604181"/>
                <a:gd name="connsiteX18" fmla="*/ 326381 w 382041"/>
                <a:gd name="connsiteY18" fmla="*/ 111871 h 604181"/>
                <a:gd name="connsiteX19" fmla="*/ 153260 w 382041"/>
                <a:gd name="connsiteY19" fmla="*/ 111871 h 604181"/>
                <a:gd name="connsiteX20" fmla="*/ 55659 w 382041"/>
                <a:gd name="connsiteY20" fmla="*/ 280610 h 604181"/>
                <a:gd name="connsiteX21" fmla="*/ 55659 w 382041"/>
                <a:gd name="connsiteY21" fmla="*/ 327929 h 604181"/>
                <a:gd name="connsiteX22" fmla="*/ 180685 w 382041"/>
                <a:gd name="connsiteY22" fmla="*/ 111871 h 604181"/>
                <a:gd name="connsiteX23" fmla="*/ 55659 w 382041"/>
                <a:gd name="connsiteY23" fmla="*/ 111871 h 604181"/>
                <a:gd name="connsiteX24" fmla="*/ 55659 w 382041"/>
                <a:gd name="connsiteY24" fmla="*/ 240338 h 604181"/>
                <a:gd name="connsiteX25" fmla="*/ 129969 w 382041"/>
                <a:gd name="connsiteY25" fmla="*/ 111871 h 604181"/>
                <a:gd name="connsiteX26" fmla="*/ 45576 w 382041"/>
                <a:gd name="connsiteY26" fmla="*/ 91735 h 604181"/>
                <a:gd name="connsiteX27" fmla="*/ 336464 w 382041"/>
                <a:gd name="connsiteY27" fmla="*/ 91735 h 604181"/>
                <a:gd name="connsiteX28" fmla="*/ 346546 w 382041"/>
                <a:gd name="connsiteY28" fmla="*/ 101803 h 604181"/>
                <a:gd name="connsiteX29" fmla="*/ 346546 w 382041"/>
                <a:gd name="connsiteY29" fmla="*/ 502307 h 604181"/>
                <a:gd name="connsiteX30" fmla="*/ 336464 w 382041"/>
                <a:gd name="connsiteY30" fmla="*/ 512375 h 604181"/>
                <a:gd name="connsiteX31" fmla="*/ 45576 w 382041"/>
                <a:gd name="connsiteY31" fmla="*/ 512375 h 604181"/>
                <a:gd name="connsiteX32" fmla="*/ 35494 w 382041"/>
                <a:gd name="connsiteY32" fmla="*/ 502307 h 604181"/>
                <a:gd name="connsiteX33" fmla="*/ 35494 w 382041"/>
                <a:gd name="connsiteY33" fmla="*/ 101803 h 604181"/>
                <a:gd name="connsiteX34" fmla="*/ 45576 w 382041"/>
                <a:gd name="connsiteY34" fmla="*/ 91735 h 604181"/>
                <a:gd name="connsiteX35" fmla="*/ 154807 w 382041"/>
                <a:gd name="connsiteY35" fmla="*/ 46785 h 604181"/>
                <a:gd name="connsiteX36" fmla="*/ 227164 w 382041"/>
                <a:gd name="connsiteY36" fmla="*/ 46785 h 604181"/>
                <a:gd name="connsiteX37" fmla="*/ 237241 w 382041"/>
                <a:gd name="connsiteY37" fmla="*/ 56876 h 604181"/>
                <a:gd name="connsiteX38" fmla="*/ 227164 w 382041"/>
                <a:gd name="connsiteY38" fmla="*/ 66967 h 604181"/>
                <a:gd name="connsiteX39" fmla="*/ 154807 w 382041"/>
                <a:gd name="connsiteY39" fmla="*/ 66967 h 604181"/>
                <a:gd name="connsiteX40" fmla="*/ 144730 w 382041"/>
                <a:gd name="connsiteY40" fmla="*/ 56876 h 604181"/>
                <a:gd name="connsiteX41" fmla="*/ 154807 w 382041"/>
                <a:gd name="connsiteY41" fmla="*/ 46785 h 604181"/>
                <a:gd name="connsiteX42" fmla="*/ 39626 w 382041"/>
                <a:gd name="connsiteY42" fmla="*/ 20136 h 604181"/>
                <a:gd name="connsiteX43" fmla="*/ 20166 w 382041"/>
                <a:gd name="connsiteY43" fmla="*/ 39567 h 604181"/>
                <a:gd name="connsiteX44" fmla="*/ 20166 w 382041"/>
                <a:gd name="connsiteY44" fmla="*/ 564614 h 604181"/>
                <a:gd name="connsiteX45" fmla="*/ 39626 w 382041"/>
                <a:gd name="connsiteY45" fmla="*/ 584045 h 604181"/>
                <a:gd name="connsiteX46" fmla="*/ 342315 w 382041"/>
                <a:gd name="connsiteY46" fmla="*/ 584045 h 604181"/>
                <a:gd name="connsiteX47" fmla="*/ 361875 w 382041"/>
                <a:gd name="connsiteY47" fmla="*/ 564614 h 604181"/>
                <a:gd name="connsiteX48" fmla="*/ 361875 w 382041"/>
                <a:gd name="connsiteY48" fmla="*/ 39567 h 604181"/>
                <a:gd name="connsiteX49" fmla="*/ 342315 w 382041"/>
                <a:gd name="connsiteY49" fmla="*/ 20136 h 604181"/>
                <a:gd name="connsiteX50" fmla="*/ 39626 w 382041"/>
                <a:gd name="connsiteY50" fmla="*/ 0 h 604181"/>
                <a:gd name="connsiteX51" fmla="*/ 342315 w 382041"/>
                <a:gd name="connsiteY51" fmla="*/ 0 h 604181"/>
                <a:gd name="connsiteX52" fmla="*/ 382041 w 382041"/>
                <a:gd name="connsiteY52" fmla="*/ 39567 h 604181"/>
                <a:gd name="connsiteX53" fmla="*/ 382041 w 382041"/>
                <a:gd name="connsiteY53" fmla="*/ 564614 h 604181"/>
                <a:gd name="connsiteX54" fmla="*/ 342315 w 382041"/>
                <a:gd name="connsiteY54" fmla="*/ 604181 h 604181"/>
                <a:gd name="connsiteX55" fmla="*/ 39626 w 382041"/>
                <a:gd name="connsiteY55" fmla="*/ 604181 h 604181"/>
                <a:gd name="connsiteX56" fmla="*/ 0 w 382041"/>
                <a:gd name="connsiteY56" fmla="*/ 564614 h 604181"/>
                <a:gd name="connsiteX57" fmla="*/ 0 w 382041"/>
                <a:gd name="connsiteY57" fmla="*/ 39567 h 604181"/>
                <a:gd name="connsiteX58" fmla="*/ 39626 w 382041"/>
                <a:gd name="connsiteY58" fmla="*/ 0 h 604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82041" h="604181">
                  <a:moveTo>
                    <a:pt x="191005" y="540213"/>
                  </a:moveTo>
                  <a:cubicBezTo>
                    <a:pt x="187982" y="540213"/>
                    <a:pt x="185563" y="542731"/>
                    <a:pt x="185563" y="545753"/>
                  </a:cubicBezTo>
                  <a:cubicBezTo>
                    <a:pt x="185563" y="548876"/>
                    <a:pt x="187982" y="551293"/>
                    <a:pt x="191005" y="551293"/>
                  </a:cubicBezTo>
                  <a:cubicBezTo>
                    <a:pt x="194130" y="551293"/>
                    <a:pt x="196549" y="548876"/>
                    <a:pt x="196549" y="545753"/>
                  </a:cubicBezTo>
                  <a:cubicBezTo>
                    <a:pt x="196549" y="542731"/>
                    <a:pt x="194130" y="540213"/>
                    <a:pt x="191005" y="540213"/>
                  </a:cubicBezTo>
                  <a:close/>
                  <a:moveTo>
                    <a:pt x="191005" y="520067"/>
                  </a:moveTo>
                  <a:cubicBezTo>
                    <a:pt x="205216" y="520067"/>
                    <a:pt x="216706" y="531651"/>
                    <a:pt x="216706" y="545753"/>
                  </a:cubicBezTo>
                  <a:cubicBezTo>
                    <a:pt x="216706" y="559956"/>
                    <a:pt x="205216" y="571439"/>
                    <a:pt x="191005" y="571439"/>
                  </a:cubicBezTo>
                  <a:cubicBezTo>
                    <a:pt x="176895" y="571439"/>
                    <a:pt x="165405" y="559956"/>
                    <a:pt x="165405" y="545753"/>
                  </a:cubicBezTo>
                  <a:cubicBezTo>
                    <a:pt x="165405" y="531651"/>
                    <a:pt x="176895" y="520067"/>
                    <a:pt x="191005" y="520067"/>
                  </a:cubicBezTo>
                  <a:close/>
                  <a:moveTo>
                    <a:pt x="326381" y="364980"/>
                  </a:moveTo>
                  <a:lnTo>
                    <a:pt x="252676" y="492239"/>
                  </a:lnTo>
                  <a:lnTo>
                    <a:pt x="326381" y="492239"/>
                  </a:lnTo>
                  <a:close/>
                  <a:moveTo>
                    <a:pt x="203977" y="111871"/>
                  </a:moveTo>
                  <a:lnTo>
                    <a:pt x="55659" y="368201"/>
                  </a:lnTo>
                  <a:lnTo>
                    <a:pt x="55659" y="492239"/>
                  </a:lnTo>
                  <a:lnTo>
                    <a:pt x="229385" y="492239"/>
                  </a:lnTo>
                  <a:lnTo>
                    <a:pt x="326381" y="324708"/>
                  </a:lnTo>
                  <a:lnTo>
                    <a:pt x="326381" y="111871"/>
                  </a:lnTo>
                  <a:close/>
                  <a:moveTo>
                    <a:pt x="153260" y="111871"/>
                  </a:moveTo>
                  <a:lnTo>
                    <a:pt x="55659" y="280610"/>
                  </a:lnTo>
                  <a:lnTo>
                    <a:pt x="55659" y="327929"/>
                  </a:lnTo>
                  <a:lnTo>
                    <a:pt x="180685" y="111871"/>
                  </a:lnTo>
                  <a:close/>
                  <a:moveTo>
                    <a:pt x="55659" y="111871"/>
                  </a:moveTo>
                  <a:lnTo>
                    <a:pt x="55659" y="240338"/>
                  </a:lnTo>
                  <a:lnTo>
                    <a:pt x="129969" y="111871"/>
                  </a:lnTo>
                  <a:close/>
                  <a:moveTo>
                    <a:pt x="45576" y="91735"/>
                  </a:moveTo>
                  <a:lnTo>
                    <a:pt x="336464" y="91735"/>
                  </a:lnTo>
                  <a:cubicBezTo>
                    <a:pt x="342009" y="91735"/>
                    <a:pt x="346546" y="96265"/>
                    <a:pt x="346546" y="101803"/>
                  </a:cubicBezTo>
                  <a:lnTo>
                    <a:pt x="346546" y="502307"/>
                  </a:lnTo>
                  <a:cubicBezTo>
                    <a:pt x="346546" y="507945"/>
                    <a:pt x="342009" y="512375"/>
                    <a:pt x="336464" y="512375"/>
                  </a:cubicBezTo>
                  <a:lnTo>
                    <a:pt x="45576" y="512375"/>
                  </a:lnTo>
                  <a:cubicBezTo>
                    <a:pt x="40031" y="512375"/>
                    <a:pt x="35494" y="507945"/>
                    <a:pt x="35494" y="502307"/>
                  </a:cubicBezTo>
                  <a:lnTo>
                    <a:pt x="35494" y="101803"/>
                  </a:lnTo>
                  <a:cubicBezTo>
                    <a:pt x="35494" y="96265"/>
                    <a:pt x="40031" y="91735"/>
                    <a:pt x="45576" y="91735"/>
                  </a:cubicBezTo>
                  <a:close/>
                  <a:moveTo>
                    <a:pt x="154807" y="46785"/>
                  </a:moveTo>
                  <a:lnTo>
                    <a:pt x="227164" y="46785"/>
                  </a:lnTo>
                  <a:cubicBezTo>
                    <a:pt x="232807" y="46785"/>
                    <a:pt x="237241" y="51225"/>
                    <a:pt x="237241" y="56876"/>
                  </a:cubicBezTo>
                  <a:cubicBezTo>
                    <a:pt x="237241" y="62426"/>
                    <a:pt x="232807" y="66967"/>
                    <a:pt x="227164" y="66967"/>
                  </a:cubicBezTo>
                  <a:lnTo>
                    <a:pt x="154807" y="66967"/>
                  </a:lnTo>
                  <a:cubicBezTo>
                    <a:pt x="149265" y="66967"/>
                    <a:pt x="144730" y="62426"/>
                    <a:pt x="144730" y="56876"/>
                  </a:cubicBezTo>
                  <a:cubicBezTo>
                    <a:pt x="144730" y="51225"/>
                    <a:pt x="149265" y="46785"/>
                    <a:pt x="154807" y="46785"/>
                  </a:cubicBezTo>
                  <a:close/>
                  <a:moveTo>
                    <a:pt x="39626" y="20136"/>
                  </a:moveTo>
                  <a:cubicBezTo>
                    <a:pt x="28938" y="20136"/>
                    <a:pt x="20166" y="28895"/>
                    <a:pt x="20166" y="39567"/>
                  </a:cubicBezTo>
                  <a:lnTo>
                    <a:pt x="20166" y="564614"/>
                  </a:lnTo>
                  <a:cubicBezTo>
                    <a:pt x="20166" y="575286"/>
                    <a:pt x="28938" y="584045"/>
                    <a:pt x="39626" y="584045"/>
                  </a:cubicBezTo>
                  <a:lnTo>
                    <a:pt x="342315" y="584045"/>
                  </a:lnTo>
                  <a:cubicBezTo>
                    <a:pt x="353103" y="584045"/>
                    <a:pt x="361875" y="575286"/>
                    <a:pt x="361875" y="564614"/>
                  </a:cubicBezTo>
                  <a:lnTo>
                    <a:pt x="361875" y="39567"/>
                  </a:lnTo>
                  <a:cubicBezTo>
                    <a:pt x="361875" y="28895"/>
                    <a:pt x="353103" y="20136"/>
                    <a:pt x="342315" y="20136"/>
                  </a:cubicBezTo>
                  <a:close/>
                  <a:moveTo>
                    <a:pt x="39626" y="0"/>
                  </a:moveTo>
                  <a:lnTo>
                    <a:pt x="342315" y="0"/>
                  </a:lnTo>
                  <a:cubicBezTo>
                    <a:pt x="364195" y="0"/>
                    <a:pt x="382041" y="17719"/>
                    <a:pt x="382041" y="39567"/>
                  </a:cubicBezTo>
                  <a:lnTo>
                    <a:pt x="382041" y="564614"/>
                  </a:lnTo>
                  <a:cubicBezTo>
                    <a:pt x="382041" y="586462"/>
                    <a:pt x="364195" y="604181"/>
                    <a:pt x="342315" y="604181"/>
                  </a:cubicBezTo>
                  <a:lnTo>
                    <a:pt x="39626" y="604181"/>
                  </a:lnTo>
                  <a:cubicBezTo>
                    <a:pt x="17846" y="604181"/>
                    <a:pt x="0" y="586462"/>
                    <a:pt x="0" y="564614"/>
                  </a:cubicBezTo>
                  <a:lnTo>
                    <a:pt x="0" y="39567"/>
                  </a:lnTo>
                  <a:cubicBezTo>
                    <a:pt x="0" y="17719"/>
                    <a:pt x="17846" y="0"/>
                    <a:pt x="39626" y="0"/>
                  </a:cubicBezTo>
                  <a:close/>
                </a:path>
              </a:pathLst>
            </a:custGeom>
            <a:solidFill>
              <a:sysClr val="window" lastClr="FFFFFF">
                <a:lumMod val="25000"/>
              </a:sysClr>
            </a:solidFill>
            <a:ln>
              <a:solidFill>
                <a:srgbClr val="1F497D">
                  <a:lumMod val="60000"/>
                  <a:lumOff val="40000"/>
                </a:srgbClr>
              </a:solidFill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KSO_Shape">
              <a:extLst>
                <a:ext uri="{FF2B5EF4-FFF2-40B4-BE49-F238E27FC236}">
                  <a16:creationId xmlns:a16="http://schemas.microsoft.com/office/drawing/2014/main" id="{D520A70E-C316-4E64-AD40-8D411648B1A2}"/>
                </a:ext>
              </a:extLst>
            </p:cNvPr>
            <p:cNvSpPr/>
            <p:nvPr/>
          </p:nvSpPr>
          <p:spPr bwMode="auto">
            <a:xfrm>
              <a:off x="6577610" y="2795368"/>
              <a:ext cx="258475" cy="237305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rgbClr val="1F497D">
                <a:lumMod val="60000"/>
                <a:lumOff val="40000"/>
              </a:srgb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antenna-with-signal_74024">
              <a:extLst>
                <a:ext uri="{FF2B5EF4-FFF2-40B4-BE49-F238E27FC236}">
                  <a16:creationId xmlns:a16="http://schemas.microsoft.com/office/drawing/2014/main" id="{595D9035-A893-4698-83CE-14FCAB7B14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0323" y="2567274"/>
              <a:ext cx="214374" cy="324340"/>
            </a:xfrm>
            <a:custGeom>
              <a:avLst/>
              <a:gdLst>
                <a:gd name="connsiteX0" fmla="*/ 168920 w 337966"/>
                <a:gd name="connsiteY0" fmla="*/ 358540 h 604363"/>
                <a:gd name="connsiteX1" fmla="*/ 100839 w 337966"/>
                <a:gd name="connsiteY1" fmla="*/ 369869 h 604363"/>
                <a:gd name="connsiteX2" fmla="*/ 63111 w 337966"/>
                <a:gd name="connsiteY2" fmla="*/ 485700 h 604363"/>
                <a:gd name="connsiteX3" fmla="*/ 168920 w 337966"/>
                <a:gd name="connsiteY3" fmla="*/ 462194 h 604363"/>
                <a:gd name="connsiteX4" fmla="*/ 274728 w 337966"/>
                <a:gd name="connsiteY4" fmla="*/ 485700 h 604363"/>
                <a:gd name="connsiteX5" fmla="*/ 237142 w 337966"/>
                <a:gd name="connsiteY5" fmla="*/ 369869 h 604363"/>
                <a:gd name="connsiteX6" fmla="*/ 168920 w 337966"/>
                <a:gd name="connsiteY6" fmla="*/ 358540 h 604363"/>
                <a:gd name="connsiteX7" fmla="*/ 168920 w 337966"/>
                <a:gd name="connsiteY7" fmla="*/ 160580 h 604363"/>
                <a:gd name="connsiteX8" fmla="*/ 111477 w 337966"/>
                <a:gd name="connsiteY8" fmla="*/ 337017 h 604363"/>
                <a:gd name="connsiteX9" fmla="*/ 168920 w 337966"/>
                <a:gd name="connsiteY9" fmla="*/ 330220 h 604363"/>
                <a:gd name="connsiteX10" fmla="*/ 226363 w 337966"/>
                <a:gd name="connsiteY10" fmla="*/ 337017 h 604363"/>
                <a:gd name="connsiteX11" fmla="*/ 168920 w 337966"/>
                <a:gd name="connsiteY11" fmla="*/ 62591 h 604363"/>
                <a:gd name="connsiteX12" fmla="*/ 147219 w 337966"/>
                <a:gd name="connsiteY12" fmla="*/ 84256 h 604363"/>
                <a:gd name="connsiteX13" fmla="*/ 168920 w 337966"/>
                <a:gd name="connsiteY13" fmla="*/ 105779 h 604363"/>
                <a:gd name="connsiteX14" fmla="*/ 190620 w 337966"/>
                <a:gd name="connsiteY14" fmla="*/ 84256 h 604363"/>
                <a:gd name="connsiteX15" fmla="*/ 168920 w 337966"/>
                <a:gd name="connsiteY15" fmla="*/ 62591 h 604363"/>
                <a:gd name="connsiteX16" fmla="*/ 168920 w 337966"/>
                <a:gd name="connsiteY16" fmla="*/ 34270 h 604363"/>
                <a:gd name="connsiteX17" fmla="*/ 218987 w 337966"/>
                <a:gd name="connsiteY17" fmla="*/ 84256 h 604363"/>
                <a:gd name="connsiteX18" fmla="*/ 188777 w 337966"/>
                <a:gd name="connsiteY18" fmla="*/ 129993 h 604363"/>
                <a:gd name="connsiteX19" fmla="*/ 313874 w 337966"/>
                <a:gd name="connsiteY19" fmla="*/ 514162 h 604363"/>
                <a:gd name="connsiteX20" fmla="*/ 314442 w 337966"/>
                <a:gd name="connsiteY20" fmla="*/ 515861 h 604363"/>
                <a:gd name="connsiteX21" fmla="*/ 337277 w 337966"/>
                <a:gd name="connsiteY21" fmla="*/ 585813 h 604363"/>
                <a:gd name="connsiteX22" fmla="*/ 328058 w 337966"/>
                <a:gd name="connsiteY22" fmla="*/ 603655 h 604363"/>
                <a:gd name="connsiteX23" fmla="*/ 323661 w 337966"/>
                <a:gd name="connsiteY23" fmla="*/ 604363 h 604363"/>
                <a:gd name="connsiteX24" fmla="*/ 310187 w 337966"/>
                <a:gd name="connsiteY24" fmla="*/ 594592 h 604363"/>
                <a:gd name="connsiteX25" fmla="*/ 288486 w 337966"/>
                <a:gd name="connsiteY25" fmla="*/ 527756 h 604363"/>
                <a:gd name="connsiteX26" fmla="*/ 168920 w 337966"/>
                <a:gd name="connsiteY26" fmla="*/ 490514 h 604363"/>
                <a:gd name="connsiteX27" fmla="*/ 49353 w 337966"/>
                <a:gd name="connsiteY27" fmla="*/ 527756 h 604363"/>
                <a:gd name="connsiteX28" fmla="*/ 27653 w 337966"/>
                <a:gd name="connsiteY28" fmla="*/ 594592 h 604363"/>
                <a:gd name="connsiteX29" fmla="*/ 9782 w 337966"/>
                <a:gd name="connsiteY29" fmla="*/ 603655 h 604363"/>
                <a:gd name="connsiteX30" fmla="*/ 704 w 337966"/>
                <a:gd name="connsiteY30" fmla="*/ 585813 h 604363"/>
                <a:gd name="connsiteX31" fmla="*/ 23398 w 337966"/>
                <a:gd name="connsiteY31" fmla="*/ 516003 h 604363"/>
                <a:gd name="connsiteX32" fmla="*/ 23965 w 337966"/>
                <a:gd name="connsiteY32" fmla="*/ 514020 h 604363"/>
                <a:gd name="connsiteX33" fmla="*/ 149063 w 337966"/>
                <a:gd name="connsiteY33" fmla="*/ 129993 h 604363"/>
                <a:gd name="connsiteX34" fmla="*/ 118852 w 337966"/>
                <a:gd name="connsiteY34" fmla="*/ 84256 h 604363"/>
                <a:gd name="connsiteX35" fmla="*/ 168920 w 337966"/>
                <a:gd name="connsiteY35" fmla="*/ 34270 h 604363"/>
                <a:gd name="connsiteX36" fmla="*/ 94727 w 337966"/>
                <a:gd name="connsiteY36" fmla="*/ 28009 h 604363"/>
                <a:gd name="connsiteX37" fmla="*/ 95578 w 337966"/>
                <a:gd name="connsiteY37" fmla="*/ 47981 h 604363"/>
                <a:gd name="connsiteX38" fmla="*/ 83809 w 337966"/>
                <a:gd name="connsiteY38" fmla="*/ 82117 h 604363"/>
                <a:gd name="connsiteX39" fmla="*/ 95436 w 337966"/>
                <a:gd name="connsiteY39" fmla="*/ 116111 h 604363"/>
                <a:gd name="connsiteX40" fmla="*/ 94444 w 337966"/>
                <a:gd name="connsiteY40" fmla="*/ 136083 h 604363"/>
                <a:gd name="connsiteX41" fmla="*/ 84944 w 337966"/>
                <a:gd name="connsiteY41" fmla="*/ 139624 h 604363"/>
                <a:gd name="connsiteX42" fmla="*/ 74309 w 337966"/>
                <a:gd name="connsiteY42" fmla="*/ 134950 h 604363"/>
                <a:gd name="connsiteX43" fmla="*/ 55451 w 337966"/>
                <a:gd name="connsiteY43" fmla="*/ 82117 h 604363"/>
                <a:gd name="connsiteX44" fmla="*/ 74735 w 337966"/>
                <a:gd name="connsiteY44" fmla="*/ 28859 h 604363"/>
                <a:gd name="connsiteX45" fmla="*/ 94727 w 337966"/>
                <a:gd name="connsiteY45" fmla="*/ 28009 h 604363"/>
                <a:gd name="connsiteX46" fmla="*/ 241562 w 337966"/>
                <a:gd name="connsiteY46" fmla="*/ 27868 h 604363"/>
                <a:gd name="connsiteX47" fmla="*/ 261555 w 337966"/>
                <a:gd name="connsiteY47" fmla="*/ 29001 h 604363"/>
                <a:gd name="connsiteX48" fmla="*/ 280413 w 337966"/>
                <a:gd name="connsiteY48" fmla="*/ 81834 h 604363"/>
                <a:gd name="connsiteX49" fmla="*/ 261130 w 337966"/>
                <a:gd name="connsiteY49" fmla="*/ 135091 h 604363"/>
                <a:gd name="connsiteX50" fmla="*/ 250779 w 337966"/>
                <a:gd name="connsiteY50" fmla="*/ 139624 h 604363"/>
                <a:gd name="connsiteX51" fmla="*/ 241137 w 337966"/>
                <a:gd name="connsiteY51" fmla="*/ 135941 h 604363"/>
                <a:gd name="connsiteX52" fmla="*/ 240286 w 337966"/>
                <a:gd name="connsiteY52" fmla="*/ 115970 h 604363"/>
                <a:gd name="connsiteX53" fmla="*/ 252055 w 337966"/>
                <a:gd name="connsiteY53" fmla="*/ 81834 h 604363"/>
                <a:gd name="connsiteX54" fmla="*/ 240428 w 337966"/>
                <a:gd name="connsiteY54" fmla="*/ 47839 h 604363"/>
                <a:gd name="connsiteX55" fmla="*/ 241562 w 337966"/>
                <a:gd name="connsiteY55" fmla="*/ 27868 h 604363"/>
                <a:gd name="connsiteX56" fmla="*/ 284673 w 337966"/>
                <a:gd name="connsiteY56" fmla="*/ 3663 h 604363"/>
                <a:gd name="connsiteX57" fmla="*/ 304649 w 337966"/>
                <a:gd name="connsiteY57" fmla="*/ 4654 h 604363"/>
                <a:gd name="connsiteX58" fmla="*/ 333126 w 337966"/>
                <a:gd name="connsiteY58" fmla="*/ 81692 h 604363"/>
                <a:gd name="connsiteX59" fmla="*/ 304224 w 337966"/>
                <a:gd name="connsiteY59" fmla="*/ 159297 h 604363"/>
                <a:gd name="connsiteX60" fmla="*/ 293740 w 337966"/>
                <a:gd name="connsiteY60" fmla="*/ 163970 h 604363"/>
                <a:gd name="connsiteX61" fmla="*/ 284106 w 337966"/>
                <a:gd name="connsiteY61" fmla="*/ 160288 h 604363"/>
                <a:gd name="connsiteX62" fmla="*/ 283256 w 337966"/>
                <a:gd name="connsiteY62" fmla="*/ 140320 h 604363"/>
                <a:gd name="connsiteX63" fmla="*/ 304791 w 337966"/>
                <a:gd name="connsiteY63" fmla="*/ 81692 h 604363"/>
                <a:gd name="connsiteX64" fmla="*/ 283681 w 337966"/>
                <a:gd name="connsiteY64" fmla="*/ 23630 h 604363"/>
                <a:gd name="connsiteX65" fmla="*/ 284673 w 337966"/>
                <a:gd name="connsiteY65" fmla="*/ 3663 h 604363"/>
                <a:gd name="connsiteX66" fmla="*/ 51750 w 337966"/>
                <a:gd name="connsiteY66" fmla="*/ 3663 h 604363"/>
                <a:gd name="connsiteX67" fmla="*/ 52601 w 337966"/>
                <a:gd name="connsiteY67" fmla="*/ 23630 h 604363"/>
                <a:gd name="connsiteX68" fmla="*/ 31039 w 337966"/>
                <a:gd name="connsiteY68" fmla="*/ 82259 h 604363"/>
                <a:gd name="connsiteX69" fmla="*/ 52176 w 337966"/>
                <a:gd name="connsiteY69" fmla="*/ 140320 h 604363"/>
                <a:gd name="connsiteX70" fmla="*/ 51183 w 337966"/>
                <a:gd name="connsiteY70" fmla="*/ 160288 h 604363"/>
                <a:gd name="connsiteX71" fmla="*/ 41679 w 337966"/>
                <a:gd name="connsiteY71" fmla="*/ 163970 h 604363"/>
                <a:gd name="connsiteX72" fmla="*/ 31181 w 337966"/>
                <a:gd name="connsiteY72" fmla="*/ 159297 h 604363"/>
                <a:gd name="connsiteX73" fmla="*/ 2668 w 337966"/>
                <a:gd name="connsiteY73" fmla="*/ 82259 h 604363"/>
                <a:gd name="connsiteX74" fmla="*/ 31607 w 337966"/>
                <a:gd name="connsiteY74" fmla="*/ 4654 h 604363"/>
                <a:gd name="connsiteX75" fmla="*/ 51750 w 337966"/>
                <a:gd name="connsiteY75" fmla="*/ 3663 h 60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7966" h="604363">
                  <a:moveTo>
                    <a:pt x="168920" y="358540"/>
                  </a:moveTo>
                  <a:cubicBezTo>
                    <a:pt x="145092" y="358540"/>
                    <a:pt x="121689" y="362505"/>
                    <a:pt x="100839" y="369869"/>
                  </a:cubicBezTo>
                  <a:lnTo>
                    <a:pt x="63111" y="485700"/>
                  </a:lnTo>
                  <a:cubicBezTo>
                    <a:pt x="93606" y="470548"/>
                    <a:pt x="130341" y="462194"/>
                    <a:pt x="168920" y="462194"/>
                  </a:cubicBezTo>
                  <a:cubicBezTo>
                    <a:pt x="207499" y="462194"/>
                    <a:pt x="244376" y="470548"/>
                    <a:pt x="274728" y="485700"/>
                  </a:cubicBezTo>
                  <a:lnTo>
                    <a:pt x="237142" y="369869"/>
                  </a:lnTo>
                  <a:cubicBezTo>
                    <a:pt x="216292" y="362505"/>
                    <a:pt x="192890" y="358540"/>
                    <a:pt x="168920" y="358540"/>
                  </a:cubicBezTo>
                  <a:close/>
                  <a:moveTo>
                    <a:pt x="168920" y="160580"/>
                  </a:moveTo>
                  <a:lnTo>
                    <a:pt x="111477" y="337017"/>
                  </a:lnTo>
                  <a:cubicBezTo>
                    <a:pt x="129773" y="332485"/>
                    <a:pt x="149347" y="330220"/>
                    <a:pt x="168920" y="330220"/>
                  </a:cubicBezTo>
                  <a:cubicBezTo>
                    <a:pt x="188635" y="330220"/>
                    <a:pt x="208066" y="332485"/>
                    <a:pt x="226363" y="337017"/>
                  </a:cubicBezTo>
                  <a:close/>
                  <a:moveTo>
                    <a:pt x="168920" y="62591"/>
                  </a:moveTo>
                  <a:cubicBezTo>
                    <a:pt x="157006" y="62591"/>
                    <a:pt x="147219" y="72220"/>
                    <a:pt x="147219" y="84256"/>
                  </a:cubicBezTo>
                  <a:cubicBezTo>
                    <a:pt x="147219" y="96150"/>
                    <a:pt x="157006" y="105779"/>
                    <a:pt x="168920" y="105779"/>
                  </a:cubicBezTo>
                  <a:cubicBezTo>
                    <a:pt x="180834" y="105779"/>
                    <a:pt x="190620" y="96150"/>
                    <a:pt x="190620" y="84256"/>
                  </a:cubicBezTo>
                  <a:cubicBezTo>
                    <a:pt x="190620" y="72220"/>
                    <a:pt x="180834" y="62591"/>
                    <a:pt x="168920" y="62591"/>
                  </a:cubicBezTo>
                  <a:close/>
                  <a:moveTo>
                    <a:pt x="168920" y="34270"/>
                  </a:moveTo>
                  <a:cubicBezTo>
                    <a:pt x="196577" y="34270"/>
                    <a:pt x="218987" y="56643"/>
                    <a:pt x="218987" y="84256"/>
                  </a:cubicBezTo>
                  <a:cubicBezTo>
                    <a:pt x="218987" y="104647"/>
                    <a:pt x="206506" y="122347"/>
                    <a:pt x="188777" y="129993"/>
                  </a:cubicBezTo>
                  <a:lnTo>
                    <a:pt x="313874" y="514162"/>
                  </a:lnTo>
                  <a:cubicBezTo>
                    <a:pt x="314158" y="514728"/>
                    <a:pt x="314300" y="515295"/>
                    <a:pt x="314442" y="515861"/>
                  </a:cubicBezTo>
                  <a:lnTo>
                    <a:pt x="337277" y="585813"/>
                  </a:lnTo>
                  <a:cubicBezTo>
                    <a:pt x="339688" y="593318"/>
                    <a:pt x="335575" y="601248"/>
                    <a:pt x="328058" y="603655"/>
                  </a:cubicBezTo>
                  <a:cubicBezTo>
                    <a:pt x="326639" y="604221"/>
                    <a:pt x="325221" y="604363"/>
                    <a:pt x="323661" y="604363"/>
                  </a:cubicBezTo>
                  <a:cubicBezTo>
                    <a:pt x="317704" y="604363"/>
                    <a:pt x="312172" y="600540"/>
                    <a:pt x="310187" y="594592"/>
                  </a:cubicBezTo>
                  <a:lnTo>
                    <a:pt x="288486" y="527756"/>
                  </a:lnTo>
                  <a:cubicBezTo>
                    <a:pt x="258984" y="503966"/>
                    <a:pt x="215725" y="490514"/>
                    <a:pt x="168920" y="490514"/>
                  </a:cubicBezTo>
                  <a:cubicBezTo>
                    <a:pt x="122114" y="490514"/>
                    <a:pt x="78855" y="504108"/>
                    <a:pt x="49353" y="527756"/>
                  </a:cubicBezTo>
                  <a:lnTo>
                    <a:pt x="27653" y="594592"/>
                  </a:lnTo>
                  <a:cubicBezTo>
                    <a:pt x="25242" y="602097"/>
                    <a:pt x="17157" y="606062"/>
                    <a:pt x="9782" y="603655"/>
                  </a:cubicBezTo>
                  <a:cubicBezTo>
                    <a:pt x="2264" y="601248"/>
                    <a:pt x="-1707" y="593318"/>
                    <a:pt x="704" y="585813"/>
                  </a:cubicBezTo>
                  <a:lnTo>
                    <a:pt x="23398" y="516003"/>
                  </a:lnTo>
                  <a:cubicBezTo>
                    <a:pt x="23540" y="515295"/>
                    <a:pt x="23823" y="514728"/>
                    <a:pt x="23965" y="514020"/>
                  </a:cubicBezTo>
                  <a:lnTo>
                    <a:pt x="149063" y="129993"/>
                  </a:lnTo>
                  <a:cubicBezTo>
                    <a:pt x="131334" y="122347"/>
                    <a:pt x="118852" y="104647"/>
                    <a:pt x="118852" y="84256"/>
                  </a:cubicBezTo>
                  <a:cubicBezTo>
                    <a:pt x="118852" y="56643"/>
                    <a:pt x="141404" y="34270"/>
                    <a:pt x="168920" y="34270"/>
                  </a:cubicBezTo>
                  <a:close/>
                  <a:moveTo>
                    <a:pt x="94727" y="28009"/>
                  </a:moveTo>
                  <a:cubicBezTo>
                    <a:pt x="100541" y="33250"/>
                    <a:pt x="100966" y="42174"/>
                    <a:pt x="95578" y="47981"/>
                  </a:cubicBezTo>
                  <a:cubicBezTo>
                    <a:pt x="88914" y="55346"/>
                    <a:pt x="83809" y="70077"/>
                    <a:pt x="83809" y="82117"/>
                  </a:cubicBezTo>
                  <a:cubicBezTo>
                    <a:pt x="83809" y="94157"/>
                    <a:pt x="88772" y="108746"/>
                    <a:pt x="95436" y="116111"/>
                  </a:cubicBezTo>
                  <a:cubicBezTo>
                    <a:pt x="100683" y="121919"/>
                    <a:pt x="100257" y="130842"/>
                    <a:pt x="94444" y="136083"/>
                  </a:cubicBezTo>
                  <a:cubicBezTo>
                    <a:pt x="91608" y="138491"/>
                    <a:pt x="88205" y="139624"/>
                    <a:pt x="84944" y="139624"/>
                  </a:cubicBezTo>
                  <a:cubicBezTo>
                    <a:pt x="80974" y="139624"/>
                    <a:pt x="77145" y="138066"/>
                    <a:pt x="74309" y="134950"/>
                  </a:cubicBezTo>
                  <a:cubicBezTo>
                    <a:pt x="61265" y="120502"/>
                    <a:pt x="55451" y="97981"/>
                    <a:pt x="55451" y="82117"/>
                  </a:cubicBezTo>
                  <a:cubicBezTo>
                    <a:pt x="55451" y="66111"/>
                    <a:pt x="61406" y="43448"/>
                    <a:pt x="74735" y="28859"/>
                  </a:cubicBezTo>
                  <a:cubicBezTo>
                    <a:pt x="79981" y="23052"/>
                    <a:pt x="88914" y="22627"/>
                    <a:pt x="94727" y="28009"/>
                  </a:cubicBezTo>
                  <a:close/>
                  <a:moveTo>
                    <a:pt x="241562" y="27868"/>
                  </a:moveTo>
                  <a:cubicBezTo>
                    <a:pt x="247376" y="22627"/>
                    <a:pt x="256309" y="23194"/>
                    <a:pt x="261555" y="29001"/>
                  </a:cubicBezTo>
                  <a:cubicBezTo>
                    <a:pt x="274600" y="43448"/>
                    <a:pt x="280413" y="65970"/>
                    <a:pt x="280413" y="81834"/>
                  </a:cubicBezTo>
                  <a:cubicBezTo>
                    <a:pt x="280413" y="97839"/>
                    <a:pt x="274458" y="120502"/>
                    <a:pt x="261130" y="135091"/>
                  </a:cubicBezTo>
                  <a:cubicBezTo>
                    <a:pt x="258436" y="138066"/>
                    <a:pt x="254607" y="139624"/>
                    <a:pt x="250779" y="139624"/>
                  </a:cubicBezTo>
                  <a:cubicBezTo>
                    <a:pt x="247376" y="139624"/>
                    <a:pt x="243831" y="138491"/>
                    <a:pt x="241137" y="135941"/>
                  </a:cubicBezTo>
                  <a:cubicBezTo>
                    <a:pt x="235324" y="130700"/>
                    <a:pt x="235040" y="121777"/>
                    <a:pt x="240286" y="115970"/>
                  </a:cubicBezTo>
                  <a:cubicBezTo>
                    <a:pt x="246951" y="108604"/>
                    <a:pt x="252055" y="93873"/>
                    <a:pt x="252055" y="81834"/>
                  </a:cubicBezTo>
                  <a:cubicBezTo>
                    <a:pt x="252055" y="69794"/>
                    <a:pt x="247092" y="55205"/>
                    <a:pt x="240428" y="47839"/>
                  </a:cubicBezTo>
                  <a:cubicBezTo>
                    <a:pt x="235182" y="42032"/>
                    <a:pt x="235749" y="33109"/>
                    <a:pt x="241562" y="27868"/>
                  </a:cubicBezTo>
                  <a:close/>
                  <a:moveTo>
                    <a:pt x="284673" y="3663"/>
                  </a:moveTo>
                  <a:cubicBezTo>
                    <a:pt x="290482" y="-1577"/>
                    <a:pt x="299407" y="-1152"/>
                    <a:pt x="304649" y="4654"/>
                  </a:cubicBezTo>
                  <a:cubicBezTo>
                    <a:pt x="322217" y="24197"/>
                    <a:pt x="333126" y="53653"/>
                    <a:pt x="333126" y="81692"/>
                  </a:cubicBezTo>
                  <a:cubicBezTo>
                    <a:pt x="333126" y="110015"/>
                    <a:pt x="322075" y="139754"/>
                    <a:pt x="304224" y="159297"/>
                  </a:cubicBezTo>
                  <a:cubicBezTo>
                    <a:pt x="301391" y="162412"/>
                    <a:pt x="297565" y="163970"/>
                    <a:pt x="293740" y="163970"/>
                  </a:cubicBezTo>
                  <a:cubicBezTo>
                    <a:pt x="290340" y="163970"/>
                    <a:pt x="286940" y="162695"/>
                    <a:pt x="284106" y="160288"/>
                  </a:cubicBezTo>
                  <a:cubicBezTo>
                    <a:pt x="278439" y="155048"/>
                    <a:pt x="278014" y="145985"/>
                    <a:pt x="283256" y="140320"/>
                  </a:cubicBezTo>
                  <a:cubicBezTo>
                    <a:pt x="296432" y="125876"/>
                    <a:pt x="304791" y="102934"/>
                    <a:pt x="304791" y="81692"/>
                  </a:cubicBezTo>
                  <a:cubicBezTo>
                    <a:pt x="304791" y="60733"/>
                    <a:pt x="296574" y="37933"/>
                    <a:pt x="283681" y="23630"/>
                  </a:cubicBezTo>
                  <a:cubicBezTo>
                    <a:pt x="278439" y="17824"/>
                    <a:pt x="278864" y="8902"/>
                    <a:pt x="284673" y="3663"/>
                  </a:cubicBezTo>
                  <a:close/>
                  <a:moveTo>
                    <a:pt x="51750" y="3663"/>
                  </a:moveTo>
                  <a:cubicBezTo>
                    <a:pt x="57425" y="8902"/>
                    <a:pt x="57850" y="17966"/>
                    <a:pt x="52601" y="23630"/>
                  </a:cubicBezTo>
                  <a:cubicBezTo>
                    <a:pt x="39551" y="38075"/>
                    <a:pt x="31039" y="61016"/>
                    <a:pt x="31039" y="82259"/>
                  </a:cubicBezTo>
                  <a:cubicBezTo>
                    <a:pt x="31039" y="103218"/>
                    <a:pt x="39267" y="126017"/>
                    <a:pt x="52176" y="140320"/>
                  </a:cubicBezTo>
                  <a:cubicBezTo>
                    <a:pt x="57425" y="146127"/>
                    <a:pt x="56999" y="155048"/>
                    <a:pt x="51183" y="160288"/>
                  </a:cubicBezTo>
                  <a:cubicBezTo>
                    <a:pt x="48488" y="162695"/>
                    <a:pt x="45083" y="163970"/>
                    <a:pt x="41679" y="163970"/>
                  </a:cubicBezTo>
                  <a:cubicBezTo>
                    <a:pt x="37848" y="163970"/>
                    <a:pt x="34018" y="162412"/>
                    <a:pt x="31181" y="159297"/>
                  </a:cubicBezTo>
                  <a:cubicBezTo>
                    <a:pt x="13591" y="139754"/>
                    <a:pt x="2668" y="110298"/>
                    <a:pt x="2668" y="82259"/>
                  </a:cubicBezTo>
                  <a:cubicBezTo>
                    <a:pt x="2668" y="53936"/>
                    <a:pt x="13733" y="24197"/>
                    <a:pt x="31607" y="4654"/>
                  </a:cubicBezTo>
                  <a:cubicBezTo>
                    <a:pt x="36997" y="-1152"/>
                    <a:pt x="45934" y="-1577"/>
                    <a:pt x="51750" y="3663"/>
                  </a:cubicBezTo>
                  <a:close/>
                </a:path>
              </a:pathLst>
            </a:custGeom>
            <a:solidFill>
              <a:sysClr val="window" lastClr="FFFFFF">
                <a:lumMod val="25000"/>
              </a:sysClr>
            </a:solidFill>
            <a:ln>
              <a:solidFill>
                <a:srgbClr val="1F497D">
                  <a:lumMod val="60000"/>
                  <a:lumOff val="40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闪电形 15"/>
            <p:cNvSpPr/>
            <p:nvPr/>
          </p:nvSpPr>
          <p:spPr>
            <a:xfrm>
              <a:off x="6773308" y="2560585"/>
              <a:ext cx="326460" cy="191686"/>
            </a:xfrm>
            <a:prstGeom prst="lightningBol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smartphone_129658">
              <a:extLst>
                <a:ext uri="{FF2B5EF4-FFF2-40B4-BE49-F238E27FC236}">
                  <a16:creationId xmlns:a16="http://schemas.microsoft.com/office/drawing/2014/main" id="{BE2BF5EE-F22E-4C2B-8698-16073CBF03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92037" y="3081397"/>
              <a:ext cx="181271" cy="302090"/>
            </a:xfrm>
            <a:custGeom>
              <a:avLst/>
              <a:gdLst>
                <a:gd name="connsiteX0" fmla="*/ 191005 w 382041"/>
                <a:gd name="connsiteY0" fmla="*/ 540213 h 604181"/>
                <a:gd name="connsiteX1" fmla="*/ 185563 w 382041"/>
                <a:gd name="connsiteY1" fmla="*/ 545753 h 604181"/>
                <a:gd name="connsiteX2" fmla="*/ 191005 w 382041"/>
                <a:gd name="connsiteY2" fmla="*/ 551293 h 604181"/>
                <a:gd name="connsiteX3" fmla="*/ 196549 w 382041"/>
                <a:gd name="connsiteY3" fmla="*/ 545753 h 604181"/>
                <a:gd name="connsiteX4" fmla="*/ 191005 w 382041"/>
                <a:gd name="connsiteY4" fmla="*/ 540213 h 604181"/>
                <a:gd name="connsiteX5" fmla="*/ 191005 w 382041"/>
                <a:gd name="connsiteY5" fmla="*/ 520067 h 604181"/>
                <a:gd name="connsiteX6" fmla="*/ 216706 w 382041"/>
                <a:gd name="connsiteY6" fmla="*/ 545753 h 604181"/>
                <a:gd name="connsiteX7" fmla="*/ 191005 w 382041"/>
                <a:gd name="connsiteY7" fmla="*/ 571439 h 604181"/>
                <a:gd name="connsiteX8" fmla="*/ 165405 w 382041"/>
                <a:gd name="connsiteY8" fmla="*/ 545753 h 604181"/>
                <a:gd name="connsiteX9" fmla="*/ 191005 w 382041"/>
                <a:gd name="connsiteY9" fmla="*/ 520067 h 604181"/>
                <a:gd name="connsiteX10" fmla="*/ 326381 w 382041"/>
                <a:gd name="connsiteY10" fmla="*/ 364980 h 604181"/>
                <a:gd name="connsiteX11" fmla="*/ 252676 w 382041"/>
                <a:gd name="connsiteY11" fmla="*/ 492239 h 604181"/>
                <a:gd name="connsiteX12" fmla="*/ 326381 w 382041"/>
                <a:gd name="connsiteY12" fmla="*/ 492239 h 604181"/>
                <a:gd name="connsiteX13" fmla="*/ 203977 w 382041"/>
                <a:gd name="connsiteY13" fmla="*/ 111871 h 604181"/>
                <a:gd name="connsiteX14" fmla="*/ 55659 w 382041"/>
                <a:gd name="connsiteY14" fmla="*/ 368201 h 604181"/>
                <a:gd name="connsiteX15" fmla="*/ 55659 w 382041"/>
                <a:gd name="connsiteY15" fmla="*/ 492239 h 604181"/>
                <a:gd name="connsiteX16" fmla="*/ 229385 w 382041"/>
                <a:gd name="connsiteY16" fmla="*/ 492239 h 604181"/>
                <a:gd name="connsiteX17" fmla="*/ 326381 w 382041"/>
                <a:gd name="connsiteY17" fmla="*/ 324708 h 604181"/>
                <a:gd name="connsiteX18" fmla="*/ 326381 w 382041"/>
                <a:gd name="connsiteY18" fmla="*/ 111871 h 604181"/>
                <a:gd name="connsiteX19" fmla="*/ 153260 w 382041"/>
                <a:gd name="connsiteY19" fmla="*/ 111871 h 604181"/>
                <a:gd name="connsiteX20" fmla="*/ 55659 w 382041"/>
                <a:gd name="connsiteY20" fmla="*/ 280610 h 604181"/>
                <a:gd name="connsiteX21" fmla="*/ 55659 w 382041"/>
                <a:gd name="connsiteY21" fmla="*/ 327929 h 604181"/>
                <a:gd name="connsiteX22" fmla="*/ 180685 w 382041"/>
                <a:gd name="connsiteY22" fmla="*/ 111871 h 604181"/>
                <a:gd name="connsiteX23" fmla="*/ 55659 w 382041"/>
                <a:gd name="connsiteY23" fmla="*/ 111871 h 604181"/>
                <a:gd name="connsiteX24" fmla="*/ 55659 w 382041"/>
                <a:gd name="connsiteY24" fmla="*/ 240338 h 604181"/>
                <a:gd name="connsiteX25" fmla="*/ 129969 w 382041"/>
                <a:gd name="connsiteY25" fmla="*/ 111871 h 604181"/>
                <a:gd name="connsiteX26" fmla="*/ 45576 w 382041"/>
                <a:gd name="connsiteY26" fmla="*/ 91735 h 604181"/>
                <a:gd name="connsiteX27" fmla="*/ 336464 w 382041"/>
                <a:gd name="connsiteY27" fmla="*/ 91735 h 604181"/>
                <a:gd name="connsiteX28" fmla="*/ 346546 w 382041"/>
                <a:gd name="connsiteY28" fmla="*/ 101803 h 604181"/>
                <a:gd name="connsiteX29" fmla="*/ 346546 w 382041"/>
                <a:gd name="connsiteY29" fmla="*/ 502307 h 604181"/>
                <a:gd name="connsiteX30" fmla="*/ 336464 w 382041"/>
                <a:gd name="connsiteY30" fmla="*/ 512375 h 604181"/>
                <a:gd name="connsiteX31" fmla="*/ 45576 w 382041"/>
                <a:gd name="connsiteY31" fmla="*/ 512375 h 604181"/>
                <a:gd name="connsiteX32" fmla="*/ 35494 w 382041"/>
                <a:gd name="connsiteY32" fmla="*/ 502307 h 604181"/>
                <a:gd name="connsiteX33" fmla="*/ 35494 w 382041"/>
                <a:gd name="connsiteY33" fmla="*/ 101803 h 604181"/>
                <a:gd name="connsiteX34" fmla="*/ 45576 w 382041"/>
                <a:gd name="connsiteY34" fmla="*/ 91735 h 604181"/>
                <a:gd name="connsiteX35" fmla="*/ 154807 w 382041"/>
                <a:gd name="connsiteY35" fmla="*/ 46785 h 604181"/>
                <a:gd name="connsiteX36" fmla="*/ 227164 w 382041"/>
                <a:gd name="connsiteY36" fmla="*/ 46785 h 604181"/>
                <a:gd name="connsiteX37" fmla="*/ 237241 w 382041"/>
                <a:gd name="connsiteY37" fmla="*/ 56876 h 604181"/>
                <a:gd name="connsiteX38" fmla="*/ 227164 w 382041"/>
                <a:gd name="connsiteY38" fmla="*/ 66967 h 604181"/>
                <a:gd name="connsiteX39" fmla="*/ 154807 w 382041"/>
                <a:gd name="connsiteY39" fmla="*/ 66967 h 604181"/>
                <a:gd name="connsiteX40" fmla="*/ 144730 w 382041"/>
                <a:gd name="connsiteY40" fmla="*/ 56876 h 604181"/>
                <a:gd name="connsiteX41" fmla="*/ 154807 w 382041"/>
                <a:gd name="connsiteY41" fmla="*/ 46785 h 604181"/>
                <a:gd name="connsiteX42" fmla="*/ 39626 w 382041"/>
                <a:gd name="connsiteY42" fmla="*/ 20136 h 604181"/>
                <a:gd name="connsiteX43" fmla="*/ 20166 w 382041"/>
                <a:gd name="connsiteY43" fmla="*/ 39567 h 604181"/>
                <a:gd name="connsiteX44" fmla="*/ 20166 w 382041"/>
                <a:gd name="connsiteY44" fmla="*/ 564614 h 604181"/>
                <a:gd name="connsiteX45" fmla="*/ 39626 w 382041"/>
                <a:gd name="connsiteY45" fmla="*/ 584045 h 604181"/>
                <a:gd name="connsiteX46" fmla="*/ 342315 w 382041"/>
                <a:gd name="connsiteY46" fmla="*/ 584045 h 604181"/>
                <a:gd name="connsiteX47" fmla="*/ 361875 w 382041"/>
                <a:gd name="connsiteY47" fmla="*/ 564614 h 604181"/>
                <a:gd name="connsiteX48" fmla="*/ 361875 w 382041"/>
                <a:gd name="connsiteY48" fmla="*/ 39567 h 604181"/>
                <a:gd name="connsiteX49" fmla="*/ 342315 w 382041"/>
                <a:gd name="connsiteY49" fmla="*/ 20136 h 604181"/>
                <a:gd name="connsiteX50" fmla="*/ 39626 w 382041"/>
                <a:gd name="connsiteY50" fmla="*/ 0 h 604181"/>
                <a:gd name="connsiteX51" fmla="*/ 342315 w 382041"/>
                <a:gd name="connsiteY51" fmla="*/ 0 h 604181"/>
                <a:gd name="connsiteX52" fmla="*/ 382041 w 382041"/>
                <a:gd name="connsiteY52" fmla="*/ 39567 h 604181"/>
                <a:gd name="connsiteX53" fmla="*/ 382041 w 382041"/>
                <a:gd name="connsiteY53" fmla="*/ 564614 h 604181"/>
                <a:gd name="connsiteX54" fmla="*/ 342315 w 382041"/>
                <a:gd name="connsiteY54" fmla="*/ 604181 h 604181"/>
                <a:gd name="connsiteX55" fmla="*/ 39626 w 382041"/>
                <a:gd name="connsiteY55" fmla="*/ 604181 h 604181"/>
                <a:gd name="connsiteX56" fmla="*/ 0 w 382041"/>
                <a:gd name="connsiteY56" fmla="*/ 564614 h 604181"/>
                <a:gd name="connsiteX57" fmla="*/ 0 w 382041"/>
                <a:gd name="connsiteY57" fmla="*/ 39567 h 604181"/>
                <a:gd name="connsiteX58" fmla="*/ 39626 w 382041"/>
                <a:gd name="connsiteY58" fmla="*/ 0 h 604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82041" h="604181">
                  <a:moveTo>
                    <a:pt x="191005" y="540213"/>
                  </a:moveTo>
                  <a:cubicBezTo>
                    <a:pt x="187982" y="540213"/>
                    <a:pt x="185563" y="542731"/>
                    <a:pt x="185563" y="545753"/>
                  </a:cubicBezTo>
                  <a:cubicBezTo>
                    <a:pt x="185563" y="548876"/>
                    <a:pt x="187982" y="551293"/>
                    <a:pt x="191005" y="551293"/>
                  </a:cubicBezTo>
                  <a:cubicBezTo>
                    <a:pt x="194130" y="551293"/>
                    <a:pt x="196549" y="548876"/>
                    <a:pt x="196549" y="545753"/>
                  </a:cubicBezTo>
                  <a:cubicBezTo>
                    <a:pt x="196549" y="542731"/>
                    <a:pt x="194130" y="540213"/>
                    <a:pt x="191005" y="540213"/>
                  </a:cubicBezTo>
                  <a:close/>
                  <a:moveTo>
                    <a:pt x="191005" y="520067"/>
                  </a:moveTo>
                  <a:cubicBezTo>
                    <a:pt x="205216" y="520067"/>
                    <a:pt x="216706" y="531651"/>
                    <a:pt x="216706" y="545753"/>
                  </a:cubicBezTo>
                  <a:cubicBezTo>
                    <a:pt x="216706" y="559956"/>
                    <a:pt x="205216" y="571439"/>
                    <a:pt x="191005" y="571439"/>
                  </a:cubicBezTo>
                  <a:cubicBezTo>
                    <a:pt x="176895" y="571439"/>
                    <a:pt x="165405" y="559956"/>
                    <a:pt x="165405" y="545753"/>
                  </a:cubicBezTo>
                  <a:cubicBezTo>
                    <a:pt x="165405" y="531651"/>
                    <a:pt x="176895" y="520067"/>
                    <a:pt x="191005" y="520067"/>
                  </a:cubicBezTo>
                  <a:close/>
                  <a:moveTo>
                    <a:pt x="326381" y="364980"/>
                  </a:moveTo>
                  <a:lnTo>
                    <a:pt x="252676" y="492239"/>
                  </a:lnTo>
                  <a:lnTo>
                    <a:pt x="326381" y="492239"/>
                  </a:lnTo>
                  <a:close/>
                  <a:moveTo>
                    <a:pt x="203977" y="111871"/>
                  </a:moveTo>
                  <a:lnTo>
                    <a:pt x="55659" y="368201"/>
                  </a:lnTo>
                  <a:lnTo>
                    <a:pt x="55659" y="492239"/>
                  </a:lnTo>
                  <a:lnTo>
                    <a:pt x="229385" y="492239"/>
                  </a:lnTo>
                  <a:lnTo>
                    <a:pt x="326381" y="324708"/>
                  </a:lnTo>
                  <a:lnTo>
                    <a:pt x="326381" y="111871"/>
                  </a:lnTo>
                  <a:close/>
                  <a:moveTo>
                    <a:pt x="153260" y="111871"/>
                  </a:moveTo>
                  <a:lnTo>
                    <a:pt x="55659" y="280610"/>
                  </a:lnTo>
                  <a:lnTo>
                    <a:pt x="55659" y="327929"/>
                  </a:lnTo>
                  <a:lnTo>
                    <a:pt x="180685" y="111871"/>
                  </a:lnTo>
                  <a:close/>
                  <a:moveTo>
                    <a:pt x="55659" y="111871"/>
                  </a:moveTo>
                  <a:lnTo>
                    <a:pt x="55659" y="240338"/>
                  </a:lnTo>
                  <a:lnTo>
                    <a:pt x="129969" y="111871"/>
                  </a:lnTo>
                  <a:close/>
                  <a:moveTo>
                    <a:pt x="45576" y="91735"/>
                  </a:moveTo>
                  <a:lnTo>
                    <a:pt x="336464" y="91735"/>
                  </a:lnTo>
                  <a:cubicBezTo>
                    <a:pt x="342009" y="91735"/>
                    <a:pt x="346546" y="96265"/>
                    <a:pt x="346546" y="101803"/>
                  </a:cubicBezTo>
                  <a:lnTo>
                    <a:pt x="346546" y="502307"/>
                  </a:lnTo>
                  <a:cubicBezTo>
                    <a:pt x="346546" y="507945"/>
                    <a:pt x="342009" y="512375"/>
                    <a:pt x="336464" y="512375"/>
                  </a:cubicBezTo>
                  <a:lnTo>
                    <a:pt x="45576" y="512375"/>
                  </a:lnTo>
                  <a:cubicBezTo>
                    <a:pt x="40031" y="512375"/>
                    <a:pt x="35494" y="507945"/>
                    <a:pt x="35494" y="502307"/>
                  </a:cubicBezTo>
                  <a:lnTo>
                    <a:pt x="35494" y="101803"/>
                  </a:lnTo>
                  <a:cubicBezTo>
                    <a:pt x="35494" y="96265"/>
                    <a:pt x="40031" y="91735"/>
                    <a:pt x="45576" y="91735"/>
                  </a:cubicBezTo>
                  <a:close/>
                  <a:moveTo>
                    <a:pt x="154807" y="46785"/>
                  </a:moveTo>
                  <a:lnTo>
                    <a:pt x="227164" y="46785"/>
                  </a:lnTo>
                  <a:cubicBezTo>
                    <a:pt x="232807" y="46785"/>
                    <a:pt x="237241" y="51225"/>
                    <a:pt x="237241" y="56876"/>
                  </a:cubicBezTo>
                  <a:cubicBezTo>
                    <a:pt x="237241" y="62426"/>
                    <a:pt x="232807" y="66967"/>
                    <a:pt x="227164" y="66967"/>
                  </a:cubicBezTo>
                  <a:lnTo>
                    <a:pt x="154807" y="66967"/>
                  </a:lnTo>
                  <a:cubicBezTo>
                    <a:pt x="149265" y="66967"/>
                    <a:pt x="144730" y="62426"/>
                    <a:pt x="144730" y="56876"/>
                  </a:cubicBezTo>
                  <a:cubicBezTo>
                    <a:pt x="144730" y="51225"/>
                    <a:pt x="149265" y="46785"/>
                    <a:pt x="154807" y="46785"/>
                  </a:cubicBezTo>
                  <a:close/>
                  <a:moveTo>
                    <a:pt x="39626" y="20136"/>
                  </a:moveTo>
                  <a:cubicBezTo>
                    <a:pt x="28938" y="20136"/>
                    <a:pt x="20166" y="28895"/>
                    <a:pt x="20166" y="39567"/>
                  </a:cubicBezTo>
                  <a:lnTo>
                    <a:pt x="20166" y="564614"/>
                  </a:lnTo>
                  <a:cubicBezTo>
                    <a:pt x="20166" y="575286"/>
                    <a:pt x="28938" y="584045"/>
                    <a:pt x="39626" y="584045"/>
                  </a:cubicBezTo>
                  <a:lnTo>
                    <a:pt x="342315" y="584045"/>
                  </a:lnTo>
                  <a:cubicBezTo>
                    <a:pt x="353103" y="584045"/>
                    <a:pt x="361875" y="575286"/>
                    <a:pt x="361875" y="564614"/>
                  </a:cubicBezTo>
                  <a:lnTo>
                    <a:pt x="361875" y="39567"/>
                  </a:lnTo>
                  <a:cubicBezTo>
                    <a:pt x="361875" y="28895"/>
                    <a:pt x="353103" y="20136"/>
                    <a:pt x="342315" y="20136"/>
                  </a:cubicBezTo>
                  <a:close/>
                  <a:moveTo>
                    <a:pt x="39626" y="0"/>
                  </a:moveTo>
                  <a:lnTo>
                    <a:pt x="342315" y="0"/>
                  </a:lnTo>
                  <a:cubicBezTo>
                    <a:pt x="364195" y="0"/>
                    <a:pt x="382041" y="17719"/>
                    <a:pt x="382041" y="39567"/>
                  </a:cubicBezTo>
                  <a:lnTo>
                    <a:pt x="382041" y="564614"/>
                  </a:lnTo>
                  <a:cubicBezTo>
                    <a:pt x="382041" y="586462"/>
                    <a:pt x="364195" y="604181"/>
                    <a:pt x="342315" y="604181"/>
                  </a:cubicBezTo>
                  <a:lnTo>
                    <a:pt x="39626" y="604181"/>
                  </a:lnTo>
                  <a:cubicBezTo>
                    <a:pt x="17846" y="604181"/>
                    <a:pt x="0" y="586462"/>
                    <a:pt x="0" y="564614"/>
                  </a:cubicBezTo>
                  <a:lnTo>
                    <a:pt x="0" y="39567"/>
                  </a:lnTo>
                  <a:cubicBezTo>
                    <a:pt x="0" y="17719"/>
                    <a:pt x="17846" y="0"/>
                    <a:pt x="39626" y="0"/>
                  </a:cubicBezTo>
                  <a:close/>
                </a:path>
              </a:pathLst>
            </a:custGeom>
            <a:solidFill>
              <a:sysClr val="window" lastClr="FFFFFF">
                <a:lumMod val="25000"/>
              </a:sysClr>
            </a:solidFill>
            <a:ln>
              <a:solidFill>
                <a:srgbClr val="1F497D">
                  <a:lumMod val="60000"/>
                  <a:lumOff val="40000"/>
                </a:srgbClr>
              </a:solidFill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antenna-with-signal_74024">
              <a:extLst>
                <a:ext uri="{FF2B5EF4-FFF2-40B4-BE49-F238E27FC236}">
                  <a16:creationId xmlns:a16="http://schemas.microsoft.com/office/drawing/2014/main" id="{595D9035-A893-4698-83CE-14FCAB7B14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59935" y="3045934"/>
              <a:ext cx="214374" cy="324340"/>
            </a:xfrm>
            <a:custGeom>
              <a:avLst/>
              <a:gdLst>
                <a:gd name="connsiteX0" fmla="*/ 168920 w 337966"/>
                <a:gd name="connsiteY0" fmla="*/ 358540 h 604363"/>
                <a:gd name="connsiteX1" fmla="*/ 100839 w 337966"/>
                <a:gd name="connsiteY1" fmla="*/ 369869 h 604363"/>
                <a:gd name="connsiteX2" fmla="*/ 63111 w 337966"/>
                <a:gd name="connsiteY2" fmla="*/ 485700 h 604363"/>
                <a:gd name="connsiteX3" fmla="*/ 168920 w 337966"/>
                <a:gd name="connsiteY3" fmla="*/ 462194 h 604363"/>
                <a:gd name="connsiteX4" fmla="*/ 274728 w 337966"/>
                <a:gd name="connsiteY4" fmla="*/ 485700 h 604363"/>
                <a:gd name="connsiteX5" fmla="*/ 237142 w 337966"/>
                <a:gd name="connsiteY5" fmla="*/ 369869 h 604363"/>
                <a:gd name="connsiteX6" fmla="*/ 168920 w 337966"/>
                <a:gd name="connsiteY6" fmla="*/ 358540 h 604363"/>
                <a:gd name="connsiteX7" fmla="*/ 168920 w 337966"/>
                <a:gd name="connsiteY7" fmla="*/ 160580 h 604363"/>
                <a:gd name="connsiteX8" fmla="*/ 111477 w 337966"/>
                <a:gd name="connsiteY8" fmla="*/ 337017 h 604363"/>
                <a:gd name="connsiteX9" fmla="*/ 168920 w 337966"/>
                <a:gd name="connsiteY9" fmla="*/ 330220 h 604363"/>
                <a:gd name="connsiteX10" fmla="*/ 226363 w 337966"/>
                <a:gd name="connsiteY10" fmla="*/ 337017 h 604363"/>
                <a:gd name="connsiteX11" fmla="*/ 168920 w 337966"/>
                <a:gd name="connsiteY11" fmla="*/ 62591 h 604363"/>
                <a:gd name="connsiteX12" fmla="*/ 147219 w 337966"/>
                <a:gd name="connsiteY12" fmla="*/ 84256 h 604363"/>
                <a:gd name="connsiteX13" fmla="*/ 168920 w 337966"/>
                <a:gd name="connsiteY13" fmla="*/ 105779 h 604363"/>
                <a:gd name="connsiteX14" fmla="*/ 190620 w 337966"/>
                <a:gd name="connsiteY14" fmla="*/ 84256 h 604363"/>
                <a:gd name="connsiteX15" fmla="*/ 168920 w 337966"/>
                <a:gd name="connsiteY15" fmla="*/ 62591 h 604363"/>
                <a:gd name="connsiteX16" fmla="*/ 168920 w 337966"/>
                <a:gd name="connsiteY16" fmla="*/ 34270 h 604363"/>
                <a:gd name="connsiteX17" fmla="*/ 218987 w 337966"/>
                <a:gd name="connsiteY17" fmla="*/ 84256 h 604363"/>
                <a:gd name="connsiteX18" fmla="*/ 188777 w 337966"/>
                <a:gd name="connsiteY18" fmla="*/ 129993 h 604363"/>
                <a:gd name="connsiteX19" fmla="*/ 313874 w 337966"/>
                <a:gd name="connsiteY19" fmla="*/ 514162 h 604363"/>
                <a:gd name="connsiteX20" fmla="*/ 314442 w 337966"/>
                <a:gd name="connsiteY20" fmla="*/ 515861 h 604363"/>
                <a:gd name="connsiteX21" fmla="*/ 337277 w 337966"/>
                <a:gd name="connsiteY21" fmla="*/ 585813 h 604363"/>
                <a:gd name="connsiteX22" fmla="*/ 328058 w 337966"/>
                <a:gd name="connsiteY22" fmla="*/ 603655 h 604363"/>
                <a:gd name="connsiteX23" fmla="*/ 323661 w 337966"/>
                <a:gd name="connsiteY23" fmla="*/ 604363 h 604363"/>
                <a:gd name="connsiteX24" fmla="*/ 310187 w 337966"/>
                <a:gd name="connsiteY24" fmla="*/ 594592 h 604363"/>
                <a:gd name="connsiteX25" fmla="*/ 288486 w 337966"/>
                <a:gd name="connsiteY25" fmla="*/ 527756 h 604363"/>
                <a:gd name="connsiteX26" fmla="*/ 168920 w 337966"/>
                <a:gd name="connsiteY26" fmla="*/ 490514 h 604363"/>
                <a:gd name="connsiteX27" fmla="*/ 49353 w 337966"/>
                <a:gd name="connsiteY27" fmla="*/ 527756 h 604363"/>
                <a:gd name="connsiteX28" fmla="*/ 27653 w 337966"/>
                <a:gd name="connsiteY28" fmla="*/ 594592 h 604363"/>
                <a:gd name="connsiteX29" fmla="*/ 9782 w 337966"/>
                <a:gd name="connsiteY29" fmla="*/ 603655 h 604363"/>
                <a:gd name="connsiteX30" fmla="*/ 704 w 337966"/>
                <a:gd name="connsiteY30" fmla="*/ 585813 h 604363"/>
                <a:gd name="connsiteX31" fmla="*/ 23398 w 337966"/>
                <a:gd name="connsiteY31" fmla="*/ 516003 h 604363"/>
                <a:gd name="connsiteX32" fmla="*/ 23965 w 337966"/>
                <a:gd name="connsiteY32" fmla="*/ 514020 h 604363"/>
                <a:gd name="connsiteX33" fmla="*/ 149063 w 337966"/>
                <a:gd name="connsiteY33" fmla="*/ 129993 h 604363"/>
                <a:gd name="connsiteX34" fmla="*/ 118852 w 337966"/>
                <a:gd name="connsiteY34" fmla="*/ 84256 h 604363"/>
                <a:gd name="connsiteX35" fmla="*/ 168920 w 337966"/>
                <a:gd name="connsiteY35" fmla="*/ 34270 h 604363"/>
                <a:gd name="connsiteX36" fmla="*/ 94727 w 337966"/>
                <a:gd name="connsiteY36" fmla="*/ 28009 h 604363"/>
                <a:gd name="connsiteX37" fmla="*/ 95578 w 337966"/>
                <a:gd name="connsiteY37" fmla="*/ 47981 h 604363"/>
                <a:gd name="connsiteX38" fmla="*/ 83809 w 337966"/>
                <a:gd name="connsiteY38" fmla="*/ 82117 h 604363"/>
                <a:gd name="connsiteX39" fmla="*/ 95436 w 337966"/>
                <a:gd name="connsiteY39" fmla="*/ 116111 h 604363"/>
                <a:gd name="connsiteX40" fmla="*/ 94444 w 337966"/>
                <a:gd name="connsiteY40" fmla="*/ 136083 h 604363"/>
                <a:gd name="connsiteX41" fmla="*/ 84944 w 337966"/>
                <a:gd name="connsiteY41" fmla="*/ 139624 h 604363"/>
                <a:gd name="connsiteX42" fmla="*/ 74309 w 337966"/>
                <a:gd name="connsiteY42" fmla="*/ 134950 h 604363"/>
                <a:gd name="connsiteX43" fmla="*/ 55451 w 337966"/>
                <a:gd name="connsiteY43" fmla="*/ 82117 h 604363"/>
                <a:gd name="connsiteX44" fmla="*/ 74735 w 337966"/>
                <a:gd name="connsiteY44" fmla="*/ 28859 h 604363"/>
                <a:gd name="connsiteX45" fmla="*/ 94727 w 337966"/>
                <a:gd name="connsiteY45" fmla="*/ 28009 h 604363"/>
                <a:gd name="connsiteX46" fmla="*/ 241562 w 337966"/>
                <a:gd name="connsiteY46" fmla="*/ 27868 h 604363"/>
                <a:gd name="connsiteX47" fmla="*/ 261555 w 337966"/>
                <a:gd name="connsiteY47" fmla="*/ 29001 h 604363"/>
                <a:gd name="connsiteX48" fmla="*/ 280413 w 337966"/>
                <a:gd name="connsiteY48" fmla="*/ 81834 h 604363"/>
                <a:gd name="connsiteX49" fmla="*/ 261130 w 337966"/>
                <a:gd name="connsiteY49" fmla="*/ 135091 h 604363"/>
                <a:gd name="connsiteX50" fmla="*/ 250779 w 337966"/>
                <a:gd name="connsiteY50" fmla="*/ 139624 h 604363"/>
                <a:gd name="connsiteX51" fmla="*/ 241137 w 337966"/>
                <a:gd name="connsiteY51" fmla="*/ 135941 h 604363"/>
                <a:gd name="connsiteX52" fmla="*/ 240286 w 337966"/>
                <a:gd name="connsiteY52" fmla="*/ 115970 h 604363"/>
                <a:gd name="connsiteX53" fmla="*/ 252055 w 337966"/>
                <a:gd name="connsiteY53" fmla="*/ 81834 h 604363"/>
                <a:gd name="connsiteX54" fmla="*/ 240428 w 337966"/>
                <a:gd name="connsiteY54" fmla="*/ 47839 h 604363"/>
                <a:gd name="connsiteX55" fmla="*/ 241562 w 337966"/>
                <a:gd name="connsiteY55" fmla="*/ 27868 h 604363"/>
                <a:gd name="connsiteX56" fmla="*/ 284673 w 337966"/>
                <a:gd name="connsiteY56" fmla="*/ 3663 h 604363"/>
                <a:gd name="connsiteX57" fmla="*/ 304649 w 337966"/>
                <a:gd name="connsiteY57" fmla="*/ 4654 h 604363"/>
                <a:gd name="connsiteX58" fmla="*/ 333126 w 337966"/>
                <a:gd name="connsiteY58" fmla="*/ 81692 h 604363"/>
                <a:gd name="connsiteX59" fmla="*/ 304224 w 337966"/>
                <a:gd name="connsiteY59" fmla="*/ 159297 h 604363"/>
                <a:gd name="connsiteX60" fmla="*/ 293740 w 337966"/>
                <a:gd name="connsiteY60" fmla="*/ 163970 h 604363"/>
                <a:gd name="connsiteX61" fmla="*/ 284106 w 337966"/>
                <a:gd name="connsiteY61" fmla="*/ 160288 h 604363"/>
                <a:gd name="connsiteX62" fmla="*/ 283256 w 337966"/>
                <a:gd name="connsiteY62" fmla="*/ 140320 h 604363"/>
                <a:gd name="connsiteX63" fmla="*/ 304791 w 337966"/>
                <a:gd name="connsiteY63" fmla="*/ 81692 h 604363"/>
                <a:gd name="connsiteX64" fmla="*/ 283681 w 337966"/>
                <a:gd name="connsiteY64" fmla="*/ 23630 h 604363"/>
                <a:gd name="connsiteX65" fmla="*/ 284673 w 337966"/>
                <a:gd name="connsiteY65" fmla="*/ 3663 h 604363"/>
                <a:gd name="connsiteX66" fmla="*/ 51750 w 337966"/>
                <a:gd name="connsiteY66" fmla="*/ 3663 h 604363"/>
                <a:gd name="connsiteX67" fmla="*/ 52601 w 337966"/>
                <a:gd name="connsiteY67" fmla="*/ 23630 h 604363"/>
                <a:gd name="connsiteX68" fmla="*/ 31039 w 337966"/>
                <a:gd name="connsiteY68" fmla="*/ 82259 h 604363"/>
                <a:gd name="connsiteX69" fmla="*/ 52176 w 337966"/>
                <a:gd name="connsiteY69" fmla="*/ 140320 h 604363"/>
                <a:gd name="connsiteX70" fmla="*/ 51183 w 337966"/>
                <a:gd name="connsiteY70" fmla="*/ 160288 h 604363"/>
                <a:gd name="connsiteX71" fmla="*/ 41679 w 337966"/>
                <a:gd name="connsiteY71" fmla="*/ 163970 h 604363"/>
                <a:gd name="connsiteX72" fmla="*/ 31181 w 337966"/>
                <a:gd name="connsiteY72" fmla="*/ 159297 h 604363"/>
                <a:gd name="connsiteX73" fmla="*/ 2668 w 337966"/>
                <a:gd name="connsiteY73" fmla="*/ 82259 h 604363"/>
                <a:gd name="connsiteX74" fmla="*/ 31607 w 337966"/>
                <a:gd name="connsiteY74" fmla="*/ 4654 h 604363"/>
                <a:gd name="connsiteX75" fmla="*/ 51750 w 337966"/>
                <a:gd name="connsiteY75" fmla="*/ 3663 h 60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7966" h="604363">
                  <a:moveTo>
                    <a:pt x="168920" y="358540"/>
                  </a:moveTo>
                  <a:cubicBezTo>
                    <a:pt x="145092" y="358540"/>
                    <a:pt x="121689" y="362505"/>
                    <a:pt x="100839" y="369869"/>
                  </a:cubicBezTo>
                  <a:lnTo>
                    <a:pt x="63111" y="485700"/>
                  </a:lnTo>
                  <a:cubicBezTo>
                    <a:pt x="93606" y="470548"/>
                    <a:pt x="130341" y="462194"/>
                    <a:pt x="168920" y="462194"/>
                  </a:cubicBezTo>
                  <a:cubicBezTo>
                    <a:pt x="207499" y="462194"/>
                    <a:pt x="244376" y="470548"/>
                    <a:pt x="274728" y="485700"/>
                  </a:cubicBezTo>
                  <a:lnTo>
                    <a:pt x="237142" y="369869"/>
                  </a:lnTo>
                  <a:cubicBezTo>
                    <a:pt x="216292" y="362505"/>
                    <a:pt x="192890" y="358540"/>
                    <a:pt x="168920" y="358540"/>
                  </a:cubicBezTo>
                  <a:close/>
                  <a:moveTo>
                    <a:pt x="168920" y="160580"/>
                  </a:moveTo>
                  <a:lnTo>
                    <a:pt x="111477" y="337017"/>
                  </a:lnTo>
                  <a:cubicBezTo>
                    <a:pt x="129773" y="332485"/>
                    <a:pt x="149347" y="330220"/>
                    <a:pt x="168920" y="330220"/>
                  </a:cubicBezTo>
                  <a:cubicBezTo>
                    <a:pt x="188635" y="330220"/>
                    <a:pt x="208066" y="332485"/>
                    <a:pt x="226363" y="337017"/>
                  </a:cubicBezTo>
                  <a:close/>
                  <a:moveTo>
                    <a:pt x="168920" y="62591"/>
                  </a:moveTo>
                  <a:cubicBezTo>
                    <a:pt x="157006" y="62591"/>
                    <a:pt x="147219" y="72220"/>
                    <a:pt x="147219" y="84256"/>
                  </a:cubicBezTo>
                  <a:cubicBezTo>
                    <a:pt x="147219" y="96150"/>
                    <a:pt x="157006" y="105779"/>
                    <a:pt x="168920" y="105779"/>
                  </a:cubicBezTo>
                  <a:cubicBezTo>
                    <a:pt x="180834" y="105779"/>
                    <a:pt x="190620" y="96150"/>
                    <a:pt x="190620" y="84256"/>
                  </a:cubicBezTo>
                  <a:cubicBezTo>
                    <a:pt x="190620" y="72220"/>
                    <a:pt x="180834" y="62591"/>
                    <a:pt x="168920" y="62591"/>
                  </a:cubicBezTo>
                  <a:close/>
                  <a:moveTo>
                    <a:pt x="168920" y="34270"/>
                  </a:moveTo>
                  <a:cubicBezTo>
                    <a:pt x="196577" y="34270"/>
                    <a:pt x="218987" y="56643"/>
                    <a:pt x="218987" y="84256"/>
                  </a:cubicBezTo>
                  <a:cubicBezTo>
                    <a:pt x="218987" y="104647"/>
                    <a:pt x="206506" y="122347"/>
                    <a:pt x="188777" y="129993"/>
                  </a:cubicBezTo>
                  <a:lnTo>
                    <a:pt x="313874" y="514162"/>
                  </a:lnTo>
                  <a:cubicBezTo>
                    <a:pt x="314158" y="514728"/>
                    <a:pt x="314300" y="515295"/>
                    <a:pt x="314442" y="515861"/>
                  </a:cubicBezTo>
                  <a:lnTo>
                    <a:pt x="337277" y="585813"/>
                  </a:lnTo>
                  <a:cubicBezTo>
                    <a:pt x="339688" y="593318"/>
                    <a:pt x="335575" y="601248"/>
                    <a:pt x="328058" y="603655"/>
                  </a:cubicBezTo>
                  <a:cubicBezTo>
                    <a:pt x="326639" y="604221"/>
                    <a:pt x="325221" y="604363"/>
                    <a:pt x="323661" y="604363"/>
                  </a:cubicBezTo>
                  <a:cubicBezTo>
                    <a:pt x="317704" y="604363"/>
                    <a:pt x="312172" y="600540"/>
                    <a:pt x="310187" y="594592"/>
                  </a:cubicBezTo>
                  <a:lnTo>
                    <a:pt x="288486" y="527756"/>
                  </a:lnTo>
                  <a:cubicBezTo>
                    <a:pt x="258984" y="503966"/>
                    <a:pt x="215725" y="490514"/>
                    <a:pt x="168920" y="490514"/>
                  </a:cubicBezTo>
                  <a:cubicBezTo>
                    <a:pt x="122114" y="490514"/>
                    <a:pt x="78855" y="504108"/>
                    <a:pt x="49353" y="527756"/>
                  </a:cubicBezTo>
                  <a:lnTo>
                    <a:pt x="27653" y="594592"/>
                  </a:lnTo>
                  <a:cubicBezTo>
                    <a:pt x="25242" y="602097"/>
                    <a:pt x="17157" y="606062"/>
                    <a:pt x="9782" y="603655"/>
                  </a:cubicBezTo>
                  <a:cubicBezTo>
                    <a:pt x="2264" y="601248"/>
                    <a:pt x="-1707" y="593318"/>
                    <a:pt x="704" y="585813"/>
                  </a:cubicBezTo>
                  <a:lnTo>
                    <a:pt x="23398" y="516003"/>
                  </a:lnTo>
                  <a:cubicBezTo>
                    <a:pt x="23540" y="515295"/>
                    <a:pt x="23823" y="514728"/>
                    <a:pt x="23965" y="514020"/>
                  </a:cubicBezTo>
                  <a:lnTo>
                    <a:pt x="149063" y="129993"/>
                  </a:lnTo>
                  <a:cubicBezTo>
                    <a:pt x="131334" y="122347"/>
                    <a:pt x="118852" y="104647"/>
                    <a:pt x="118852" y="84256"/>
                  </a:cubicBezTo>
                  <a:cubicBezTo>
                    <a:pt x="118852" y="56643"/>
                    <a:pt x="141404" y="34270"/>
                    <a:pt x="168920" y="34270"/>
                  </a:cubicBezTo>
                  <a:close/>
                  <a:moveTo>
                    <a:pt x="94727" y="28009"/>
                  </a:moveTo>
                  <a:cubicBezTo>
                    <a:pt x="100541" y="33250"/>
                    <a:pt x="100966" y="42174"/>
                    <a:pt x="95578" y="47981"/>
                  </a:cubicBezTo>
                  <a:cubicBezTo>
                    <a:pt x="88914" y="55346"/>
                    <a:pt x="83809" y="70077"/>
                    <a:pt x="83809" y="82117"/>
                  </a:cubicBezTo>
                  <a:cubicBezTo>
                    <a:pt x="83809" y="94157"/>
                    <a:pt x="88772" y="108746"/>
                    <a:pt x="95436" y="116111"/>
                  </a:cubicBezTo>
                  <a:cubicBezTo>
                    <a:pt x="100683" y="121919"/>
                    <a:pt x="100257" y="130842"/>
                    <a:pt x="94444" y="136083"/>
                  </a:cubicBezTo>
                  <a:cubicBezTo>
                    <a:pt x="91608" y="138491"/>
                    <a:pt x="88205" y="139624"/>
                    <a:pt x="84944" y="139624"/>
                  </a:cubicBezTo>
                  <a:cubicBezTo>
                    <a:pt x="80974" y="139624"/>
                    <a:pt x="77145" y="138066"/>
                    <a:pt x="74309" y="134950"/>
                  </a:cubicBezTo>
                  <a:cubicBezTo>
                    <a:pt x="61265" y="120502"/>
                    <a:pt x="55451" y="97981"/>
                    <a:pt x="55451" y="82117"/>
                  </a:cubicBezTo>
                  <a:cubicBezTo>
                    <a:pt x="55451" y="66111"/>
                    <a:pt x="61406" y="43448"/>
                    <a:pt x="74735" y="28859"/>
                  </a:cubicBezTo>
                  <a:cubicBezTo>
                    <a:pt x="79981" y="23052"/>
                    <a:pt x="88914" y="22627"/>
                    <a:pt x="94727" y="28009"/>
                  </a:cubicBezTo>
                  <a:close/>
                  <a:moveTo>
                    <a:pt x="241562" y="27868"/>
                  </a:moveTo>
                  <a:cubicBezTo>
                    <a:pt x="247376" y="22627"/>
                    <a:pt x="256309" y="23194"/>
                    <a:pt x="261555" y="29001"/>
                  </a:cubicBezTo>
                  <a:cubicBezTo>
                    <a:pt x="274600" y="43448"/>
                    <a:pt x="280413" y="65970"/>
                    <a:pt x="280413" y="81834"/>
                  </a:cubicBezTo>
                  <a:cubicBezTo>
                    <a:pt x="280413" y="97839"/>
                    <a:pt x="274458" y="120502"/>
                    <a:pt x="261130" y="135091"/>
                  </a:cubicBezTo>
                  <a:cubicBezTo>
                    <a:pt x="258436" y="138066"/>
                    <a:pt x="254607" y="139624"/>
                    <a:pt x="250779" y="139624"/>
                  </a:cubicBezTo>
                  <a:cubicBezTo>
                    <a:pt x="247376" y="139624"/>
                    <a:pt x="243831" y="138491"/>
                    <a:pt x="241137" y="135941"/>
                  </a:cubicBezTo>
                  <a:cubicBezTo>
                    <a:pt x="235324" y="130700"/>
                    <a:pt x="235040" y="121777"/>
                    <a:pt x="240286" y="115970"/>
                  </a:cubicBezTo>
                  <a:cubicBezTo>
                    <a:pt x="246951" y="108604"/>
                    <a:pt x="252055" y="93873"/>
                    <a:pt x="252055" y="81834"/>
                  </a:cubicBezTo>
                  <a:cubicBezTo>
                    <a:pt x="252055" y="69794"/>
                    <a:pt x="247092" y="55205"/>
                    <a:pt x="240428" y="47839"/>
                  </a:cubicBezTo>
                  <a:cubicBezTo>
                    <a:pt x="235182" y="42032"/>
                    <a:pt x="235749" y="33109"/>
                    <a:pt x="241562" y="27868"/>
                  </a:cubicBezTo>
                  <a:close/>
                  <a:moveTo>
                    <a:pt x="284673" y="3663"/>
                  </a:moveTo>
                  <a:cubicBezTo>
                    <a:pt x="290482" y="-1577"/>
                    <a:pt x="299407" y="-1152"/>
                    <a:pt x="304649" y="4654"/>
                  </a:cubicBezTo>
                  <a:cubicBezTo>
                    <a:pt x="322217" y="24197"/>
                    <a:pt x="333126" y="53653"/>
                    <a:pt x="333126" y="81692"/>
                  </a:cubicBezTo>
                  <a:cubicBezTo>
                    <a:pt x="333126" y="110015"/>
                    <a:pt x="322075" y="139754"/>
                    <a:pt x="304224" y="159297"/>
                  </a:cubicBezTo>
                  <a:cubicBezTo>
                    <a:pt x="301391" y="162412"/>
                    <a:pt x="297565" y="163970"/>
                    <a:pt x="293740" y="163970"/>
                  </a:cubicBezTo>
                  <a:cubicBezTo>
                    <a:pt x="290340" y="163970"/>
                    <a:pt x="286940" y="162695"/>
                    <a:pt x="284106" y="160288"/>
                  </a:cubicBezTo>
                  <a:cubicBezTo>
                    <a:pt x="278439" y="155048"/>
                    <a:pt x="278014" y="145985"/>
                    <a:pt x="283256" y="140320"/>
                  </a:cubicBezTo>
                  <a:cubicBezTo>
                    <a:pt x="296432" y="125876"/>
                    <a:pt x="304791" y="102934"/>
                    <a:pt x="304791" y="81692"/>
                  </a:cubicBezTo>
                  <a:cubicBezTo>
                    <a:pt x="304791" y="60733"/>
                    <a:pt x="296574" y="37933"/>
                    <a:pt x="283681" y="23630"/>
                  </a:cubicBezTo>
                  <a:cubicBezTo>
                    <a:pt x="278439" y="17824"/>
                    <a:pt x="278864" y="8902"/>
                    <a:pt x="284673" y="3663"/>
                  </a:cubicBezTo>
                  <a:close/>
                  <a:moveTo>
                    <a:pt x="51750" y="3663"/>
                  </a:moveTo>
                  <a:cubicBezTo>
                    <a:pt x="57425" y="8902"/>
                    <a:pt x="57850" y="17966"/>
                    <a:pt x="52601" y="23630"/>
                  </a:cubicBezTo>
                  <a:cubicBezTo>
                    <a:pt x="39551" y="38075"/>
                    <a:pt x="31039" y="61016"/>
                    <a:pt x="31039" y="82259"/>
                  </a:cubicBezTo>
                  <a:cubicBezTo>
                    <a:pt x="31039" y="103218"/>
                    <a:pt x="39267" y="126017"/>
                    <a:pt x="52176" y="140320"/>
                  </a:cubicBezTo>
                  <a:cubicBezTo>
                    <a:pt x="57425" y="146127"/>
                    <a:pt x="56999" y="155048"/>
                    <a:pt x="51183" y="160288"/>
                  </a:cubicBezTo>
                  <a:cubicBezTo>
                    <a:pt x="48488" y="162695"/>
                    <a:pt x="45083" y="163970"/>
                    <a:pt x="41679" y="163970"/>
                  </a:cubicBezTo>
                  <a:cubicBezTo>
                    <a:pt x="37848" y="163970"/>
                    <a:pt x="34018" y="162412"/>
                    <a:pt x="31181" y="159297"/>
                  </a:cubicBezTo>
                  <a:cubicBezTo>
                    <a:pt x="13591" y="139754"/>
                    <a:pt x="2668" y="110298"/>
                    <a:pt x="2668" y="82259"/>
                  </a:cubicBezTo>
                  <a:cubicBezTo>
                    <a:pt x="2668" y="53936"/>
                    <a:pt x="13733" y="24197"/>
                    <a:pt x="31607" y="4654"/>
                  </a:cubicBezTo>
                  <a:cubicBezTo>
                    <a:pt x="36997" y="-1152"/>
                    <a:pt x="45934" y="-1577"/>
                    <a:pt x="51750" y="3663"/>
                  </a:cubicBezTo>
                  <a:close/>
                </a:path>
              </a:pathLst>
            </a:custGeom>
            <a:solidFill>
              <a:sysClr val="window" lastClr="FFFFFF">
                <a:lumMod val="25000"/>
              </a:sysClr>
            </a:solidFill>
            <a:ln>
              <a:solidFill>
                <a:srgbClr val="1F497D">
                  <a:lumMod val="60000"/>
                  <a:lumOff val="40000"/>
                </a:srgb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闪电形 18"/>
            <p:cNvSpPr/>
            <p:nvPr/>
          </p:nvSpPr>
          <p:spPr>
            <a:xfrm flipV="1">
              <a:off x="6739884" y="3105856"/>
              <a:ext cx="359884" cy="186782"/>
            </a:xfrm>
            <a:prstGeom prst="lightningBol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344806" y="2786811"/>
              <a:ext cx="4086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/>
                <a:t>UPF</a:t>
              </a:r>
              <a:endParaRPr lang="zh-CN" altLang="en-US" sz="1000" dirty="0"/>
            </a:p>
          </p:txBody>
        </p:sp>
      </p:grpSp>
      <p:sp>
        <p:nvSpPr>
          <p:cNvPr id="22" name="流程图: 直接访问存储器 21"/>
          <p:cNvSpPr/>
          <p:nvPr/>
        </p:nvSpPr>
        <p:spPr bwMode="auto">
          <a:xfrm rot="677101">
            <a:off x="6903755" y="2460871"/>
            <a:ext cx="1361572" cy="339702"/>
          </a:xfrm>
          <a:prstGeom prst="flowChartMagneticDrum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7055217" y="2404230"/>
            <a:ext cx="195943" cy="188329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7319758" y="2482814"/>
            <a:ext cx="195943" cy="188329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7609797" y="2569254"/>
            <a:ext cx="195943" cy="188329"/>
          </a:xfrm>
          <a:prstGeom prst="rect">
            <a:avLst/>
          </a:prstGeom>
          <a:solidFill>
            <a:schemeClr val="accent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8" name="直接箭头连接符 27"/>
          <p:cNvCxnSpPr>
            <a:stCxn id="29" idx="2"/>
          </p:cNvCxnSpPr>
          <p:nvPr/>
        </p:nvCxnSpPr>
        <p:spPr bwMode="auto">
          <a:xfrm>
            <a:off x="7155279" y="2067748"/>
            <a:ext cx="14238" cy="31078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29" name="文本框 28"/>
          <p:cNvSpPr txBox="1"/>
          <p:nvPr/>
        </p:nvSpPr>
        <p:spPr>
          <a:xfrm>
            <a:off x="6735006" y="1823513"/>
            <a:ext cx="7246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Service A</a:t>
            </a:r>
            <a:endParaRPr lang="zh-CN" altLang="en-US" sz="1000" dirty="0"/>
          </a:p>
        </p:txBody>
      </p:sp>
      <p:cxnSp>
        <p:nvCxnSpPr>
          <p:cNvPr id="36" name="直接箭头连接符 35"/>
          <p:cNvCxnSpPr>
            <a:stCxn id="37" idx="2"/>
          </p:cNvCxnSpPr>
          <p:nvPr/>
        </p:nvCxnSpPr>
        <p:spPr bwMode="auto">
          <a:xfrm>
            <a:off x="7421975" y="2220146"/>
            <a:ext cx="3466" cy="24620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37" name="文本框 36"/>
          <p:cNvSpPr txBox="1"/>
          <p:nvPr/>
        </p:nvSpPr>
        <p:spPr>
          <a:xfrm>
            <a:off x="7104201" y="1967885"/>
            <a:ext cx="7340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Service B</a:t>
            </a:r>
            <a:endParaRPr lang="zh-CN" altLang="en-US" sz="1000" dirty="0"/>
          </a:p>
        </p:txBody>
      </p:sp>
      <p:cxnSp>
        <p:nvCxnSpPr>
          <p:cNvPr id="44" name="直接箭头连接符 43"/>
          <p:cNvCxnSpPr>
            <a:stCxn id="45" idx="2"/>
          </p:cNvCxnSpPr>
          <p:nvPr/>
        </p:nvCxnSpPr>
        <p:spPr bwMode="auto">
          <a:xfrm>
            <a:off x="7729500" y="2315390"/>
            <a:ext cx="3466" cy="24620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45" name="文本框 44"/>
          <p:cNvSpPr txBox="1"/>
          <p:nvPr/>
        </p:nvSpPr>
        <p:spPr>
          <a:xfrm>
            <a:off x="7459337" y="2087621"/>
            <a:ext cx="6924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Service C</a:t>
            </a:r>
            <a:endParaRPr lang="zh-CN" altLang="en-US" sz="1000" dirty="0"/>
          </a:p>
        </p:txBody>
      </p:sp>
      <p:sp>
        <p:nvSpPr>
          <p:cNvPr id="46" name="流程图: 数据 45"/>
          <p:cNvSpPr/>
          <p:nvPr/>
        </p:nvSpPr>
        <p:spPr bwMode="auto">
          <a:xfrm>
            <a:off x="9635129" y="2729164"/>
            <a:ext cx="2220686" cy="249718"/>
          </a:xfrm>
          <a:prstGeom prst="flowChartInputOutp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0" name="流程图: 数据 49"/>
          <p:cNvSpPr/>
          <p:nvPr/>
        </p:nvSpPr>
        <p:spPr bwMode="auto">
          <a:xfrm>
            <a:off x="9738543" y="2412394"/>
            <a:ext cx="2220686" cy="213893"/>
          </a:xfrm>
          <a:prstGeom prst="flowChartInputOutpu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10318756" y="2333938"/>
            <a:ext cx="195943" cy="188329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10725836" y="2344294"/>
            <a:ext cx="195943" cy="188329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 bwMode="auto">
          <a:xfrm>
            <a:off x="11146589" y="2353595"/>
            <a:ext cx="195943" cy="188329"/>
          </a:xfrm>
          <a:prstGeom prst="rect">
            <a:avLst/>
          </a:prstGeom>
          <a:solidFill>
            <a:schemeClr val="accent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0461335" y="2725204"/>
            <a:ext cx="8811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underlay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58" name="右弧形箭头 57"/>
          <p:cNvSpPr/>
          <p:nvPr/>
        </p:nvSpPr>
        <p:spPr bwMode="auto">
          <a:xfrm rot="10800000">
            <a:off x="9829614" y="2322791"/>
            <a:ext cx="471355" cy="508373"/>
          </a:xfrm>
          <a:prstGeom prst="curvedLeftArrow">
            <a:avLst>
              <a:gd name="adj1" fmla="val 25000"/>
              <a:gd name="adj2" fmla="val 53927"/>
              <a:gd name="adj3" fmla="val 25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336481" y="2435708"/>
            <a:ext cx="10535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GTP-U tunnel</a:t>
            </a:r>
            <a:endParaRPr lang="zh-CN" altLang="en-US" sz="1000" dirty="0"/>
          </a:p>
        </p:txBody>
      </p:sp>
      <p:sp>
        <p:nvSpPr>
          <p:cNvPr id="60" name="文本框 59"/>
          <p:cNvSpPr txBox="1"/>
          <p:nvPr/>
        </p:nvSpPr>
        <p:spPr>
          <a:xfrm>
            <a:off x="9343549" y="3149192"/>
            <a:ext cx="24969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</a:pPr>
            <a:r>
              <a:rPr lang="en-US" altLang="zh-CN" sz="1000" dirty="0"/>
              <a:t>The underlay is not aware of the SLA requirements of service and cannot provide refined and differentiated </a:t>
            </a:r>
            <a:r>
              <a:rPr lang="en-US" altLang="zh-CN" sz="1000" dirty="0" err="1"/>
              <a:t>QoS</a:t>
            </a:r>
            <a:r>
              <a:rPr lang="zh-CN" altLang="en-US" sz="1000" dirty="0"/>
              <a:t>；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9023777" y="2300815"/>
            <a:ext cx="10492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Imperceptible</a:t>
            </a:r>
            <a:endParaRPr lang="zh-CN" altLang="en-US" sz="1000" dirty="0"/>
          </a:p>
        </p:txBody>
      </p:sp>
      <p:sp>
        <p:nvSpPr>
          <p:cNvPr id="65" name="乘号 64"/>
          <p:cNvSpPr/>
          <p:nvPr/>
        </p:nvSpPr>
        <p:spPr bwMode="auto">
          <a:xfrm>
            <a:off x="9622127" y="2476176"/>
            <a:ext cx="269574" cy="335666"/>
          </a:xfrm>
          <a:prstGeom prst="mathMultiply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59479" y="1618144"/>
            <a:ext cx="106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real-time</a:t>
            </a:r>
          </a:p>
          <a:p>
            <a:r>
              <a:rPr lang="en-US" altLang="zh-CN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Medicine</a:t>
            </a:r>
            <a:endParaRPr lang="zh-CN" altLang="en-US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189307" y="1616760"/>
            <a:ext cx="980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Immersive</a:t>
            </a:r>
          </a:p>
          <a:p>
            <a:r>
              <a:rPr lang="en-US" altLang="zh-CN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XR</a:t>
            </a:r>
            <a:endParaRPr lang="zh-CN" altLang="en-US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632044" y="1648127"/>
            <a:ext cx="1531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Strong interactive</a:t>
            </a:r>
          </a:p>
          <a:p>
            <a:r>
              <a:rPr lang="en-US" altLang="zh-CN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game </a:t>
            </a:r>
            <a:endParaRPr lang="zh-CN" altLang="en-US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509708" y="1183959"/>
            <a:ext cx="40588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Motivation: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MS PGothic" panose="020B0600070205080204" charset="-128"/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832" y="2058799"/>
            <a:ext cx="1170102" cy="1832021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8475" y="2065908"/>
            <a:ext cx="1243364" cy="1824911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749451" y="2099502"/>
            <a:ext cx="1253189" cy="1808672"/>
          </a:xfrm>
          <a:prstGeom prst="rect">
            <a:avLst/>
          </a:prstGeom>
        </p:spPr>
      </p:pic>
      <p:sp>
        <p:nvSpPr>
          <p:cNvPr id="90" name="TextBox 6"/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7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5" dirty="0">
                <a:solidFill>
                  <a:schemeClr val="bg1"/>
                </a:solidFill>
                <a:latin typeface="Arial" panose="020B0604020202020204" pitchFamily="34" charset="0"/>
              </a:rPr>
              <a:t>S1-241022</a:t>
            </a:r>
            <a:r>
              <a:rPr lang="en-GB" altLang="en-US" sz="1065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3GPP TSG SA1#106, 27 May - 31 May 2024, </a:t>
            </a:r>
            <a:r>
              <a:rPr lang="en-GB" altLang="en-US" sz="1065" dirty="0" err="1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GB" altLang="en-US" sz="1065" dirty="0">
                <a:solidFill>
                  <a:schemeClr val="bg1"/>
                </a:solidFill>
                <a:latin typeface="Arial" panose="020B0604020202020204" pitchFamily="34" charset="0"/>
              </a:rPr>
              <a:t>, KR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791860" y="4176227"/>
            <a:ext cx="61595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Requirements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Use cases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meet high performance of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forwarding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high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 rate, end to end latency related to immersive communication.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Use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cases to support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awareness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meet the multi-dimensional service requirements.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Use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cases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 network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protocol enhancement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brought by immersive communication.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505528" y="4490754"/>
            <a:ext cx="5189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Gap: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5G networks and applications are deeply decoupled, only providing connectivity function.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services in 6G networks have differentiated service requirements.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awareness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end-to-end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high-performance data forwarding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should be supported.</a:t>
            </a:r>
          </a:p>
        </p:txBody>
      </p:sp>
    </p:spTree>
    <p:extLst>
      <p:ext uri="{BB962C8B-B14F-4D97-AF65-F5344CB8AC3E}">
        <p14:creationId xmlns:p14="http://schemas.microsoft.com/office/powerpoint/2010/main" val="79146091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</Template>
  <TotalTime>10942</TotalTime>
  <Words>1639</Words>
  <Application>Microsoft Office PowerPoint</Application>
  <PresentationFormat>宽屏</PresentationFormat>
  <Paragraphs>207</Paragraphs>
  <Slides>11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Helvetica Neue</vt:lpstr>
      <vt:lpstr>Helvetica Neue Medium</vt:lpstr>
      <vt:lpstr>MS PGothic</vt:lpstr>
      <vt:lpstr>等线</vt:lpstr>
      <vt:lpstr>宋体</vt:lpstr>
      <vt:lpstr>微软雅黑</vt:lpstr>
      <vt:lpstr>Arial</vt:lpstr>
      <vt:lpstr>Calibri</vt:lpstr>
      <vt:lpstr>Times New Roman</vt:lpstr>
      <vt:lpstr>Wingdings</vt:lpstr>
      <vt:lpstr>33</vt:lpstr>
      <vt:lpstr>1_Office Theme</vt:lpstr>
      <vt:lpstr>3_Office Theme</vt:lpstr>
      <vt:lpstr>Visio</vt:lpstr>
      <vt:lpstr>PowerPoint 演示文稿</vt:lpstr>
      <vt:lpstr>PowerPoint 演示文稿</vt:lpstr>
      <vt:lpstr>Key R20 6G Day-1 features</vt:lpstr>
      <vt:lpstr>PowerPoint 演示文稿</vt:lpstr>
      <vt:lpstr>New Operation – Distributed Network</vt:lpstr>
      <vt:lpstr>New User Experience - Satellite</vt:lpstr>
      <vt:lpstr>New User Experience – Multi-parties Network</vt:lpstr>
      <vt:lpstr>PowerPoint 演示文稿</vt:lpstr>
      <vt:lpstr>New Services - Immersive Communication</vt:lpstr>
      <vt:lpstr>Considerations on SID Approach 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xiaonan11</dc:creator>
  <cp:lastModifiedBy>xiaxu/toni</cp:lastModifiedBy>
  <cp:revision>383</cp:revision>
  <dcterms:created xsi:type="dcterms:W3CDTF">2021-10-27T15:05:00Z</dcterms:created>
  <dcterms:modified xsi:type="dcterms:W3CDTF">2024-05-17T15:53:53Z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D9DE94B3F61F4AE9A4CA7C7D3FE95219</vt:lpwstr>
  </property>
  <property fmtid="{D5CDD505-2E9C-101B-9397-08002B2CF9AE}" pid="3" name="KSOProductBuildVer">
    <vt:lpwstr>2052-11.8.2.12085</vt:lpwstr>
  </property>
</Properties>
</file>