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8"/>
  </p:handoutMasterIdLst>
  <p:sldIdLst>
    <p:sldId id="257" r:id="rId3"/>
    <p:sldId id="256" r:id="rId5"/>
    <p:sldId id="261" r:id="rId6"/>
    <p:sldId id="264" r:id="rId7"/>
  </p:sldIdLst>
  <p:sldSz cx="9144000" cy="6858000" type="screen4x3"/>
  <p:notesSz cx="6732270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70" d="100"/>
          <a:sy n="70" d="100"/>
        </p:scale>
        <p:origin x="1144" y="64"/>
      </p:cViewPr>
      <p:guideLst>
        <p:guide orient="horz" pos="754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/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anose="02050604050505020204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  <a:endParaRPr lang="en-GB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/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/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/>
          <a:lstStyle/>
          <a:p>
            <a:pPr lvl="0"/>
            <a:r>
              <a:rPr lang="en-GB" noProof="0"/>
              <a:t>Click to edit Master text styles</a:t>
            </a:r>
            <a:endParaRPr lang="en-GB" noProof="0"/>
          </a:p>
          <a:p>
            <a:pPr lvl="1"/>
            <a:r>
              <a:rPr lang="en-GB" noProof="0"/>
              <a:t>Second level</a:t>
            </a:r>
            <a:endParaRPr lang="en-GB" noProof="0"/>
          </a:p>
          <a:p>
            <a:pPr lvl="2"/>
            <a:r>
              <a:rPr lang="en-GB" noProof="0"/>
              <a:t>Third level</a:t>
            </a:r>
            <a:endParaRPr lang="en-GB" noProof="0"/>
          </a:p>
          <a:p>
            <a:pPr lvl="3"/>
            <a:r>
              <a:rPr lang="en-GB" noProof="0"/>
              <a:t>Fourth level</a:t>
            </a:r>
            <a:endParaRPr lang="en-GB" noProof="0"/>
          </a:p>
          <a:p>
            <a:pPr lvl="4"/>
            <a:r>
              <a:rPr lang="en-GB" noProof="0"/>
              <a:t>Fifth level</a:t>
            </a:r>
            <a:endParaRPr lang="en-GB" noProof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anose="02020603050405020304" pitchFamily="18" charset="0"/>
              </a:rPr>
              <a:t>1</a:t>
            </a:r>
            <a:endParaRPr lang="en-GB" sz="1200">
              <a:latin typeface="Times New Roman" panose="02020603050405020304" pitchFamily="18" charset="0"/>
            </a:endParaRP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anose="02020603050405020304" pitchFamily="18" charset="0"/>
              </a:rPr>
              <a:t>1</a:t>
            </a:r>
            <a:endParaRPr lang="en-GB" sz="1200">
              <a:latin typeface="Times New Roman" panose="02020603050405020304" pitchFamily="18" charset="0"/>
            </a:endParaRP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anose="02020603050405020304" pitchFamily="18" charset="0"/>
              </a:rPr>
              <a:t>1</a:t>
            </a:r>
            <a:endParaRPr lang="en-GB" sz="1200">
              <a:latin typeface="Times New Roman" panose="02020603050405020304" pitchFamily="18" charset="0"/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anose="02020603050405020304" pitchFamily="18" charset="0"/>
              </a:rPr>
              <a:t>1</a:t>
            </a:r>
            <a:endParaRPr lang="en-GB" sz="1200">
              <a:latin typeface="Times New Roman" panose="02020603050405020304" pitchFamily="18" charset="0"/>
            </a:endParaRP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</a:fld>
            <a:endParaRPr lang="en-GB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  <a:endParaRPr lang="en-GB" noProof="0" dirty="0"/>
          </a:p>
          <a:p>
            <a:pPr lvl="1"/>
            <a:r>
              <a:rPr lang="en-GB" noProof="0" dirty="0"/>
              <a:t>Second level</a:t>
            </a:r>
            <a:endParaRPr lang="en-GB" noProof="0" dirty="0"/>
          </a:p>
          <a:p>
            <a:pPr lvl="2"/>
            <a:r>
              <a:rPr lang="en-GB" noProof="0" dirty="0"/>
              <a:t>Third level</a:t>
            </a:r>
            <a:endParaRPr lang="en-GB" noProof="0" dirty="0"/>
          </a:p>
          <a:p>
            <a:pPr lvl="3"/>
            <a:r>
              <a:rPr lang="en-GB" noProof="0" dirty="0"/>
              <a:t>Fourth level</a:t>
            </a:r>
            <a:endParaRPr lang="en-GB" noProof="0" dirty="0"/>
          </a:p>
          <a:p>
            <a:pPr lvl="4"/>
            <a:r>
              <a:rPr lang="en-GB" noProof="0" dirty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</a:fld>
            <a:endParaRPr lang="en-GB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2.jpe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/>
          <a:lstStyle/>
          <a:p>
            <a:pPr lvl="0"/>
            <a:r>
              <a:rPr lang="en-GB"/>
              <a:t>Click to edit Master text styles</a:t>
            </a:r>
            <a:endParaRPr lang="en-GB"/>
          </a:p>
          <a:p>
            <a:pPr lvl="1"/>
            <a:r>
              <a:rPr lang="en-GB"/>
              <a:t>Second level</a:t>
            </a:r>
            <a:endParaRPr lang="en-GB"/>
          </a:p>
          <a:p>
            <a:pPr lvl="2"/>
            <a:r>
              <a:rPr lang="en-GB"/>
              <a:t>Third level</a:t>
            </a:r>
            <a:endParaRPr lang="en-GB"/>
          </a:p>
          <a:p>
            <a:pPr lvl="3"/>
            <a:r>
              <a:rPr lang="en-GB"/>
              <a:t>Fourth level</a:t>
            </a:r>
            <a:endParaRPr lang="en-GB"/>
          </a:p>
          <a:p>
            <a:pPr lvl="4"/>
            <a:r>
              <a:rPr lang="en-GB"/>
              <a:t>Fifth level</a:t>
            </a:r>
            <a:endParaRPr lang="en-GB"/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/>
          <a:lstStyle/>
          <a:p>
            <a:pPr lvl="0"/>
            <a:r>
              <a:rPr lang="en-GB"/>
              <a:t>Click to edit Master title style</a:t>
            </a:r>
            <a:endParaRPr lang="en-GB"/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400" smtClean="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panose="020B0604020202020204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panose="020B0604020202020204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panose="020B0604020202020204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panose="020B0604020202020204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756872"/>
            <a:ext cx="7772400" cy="1470025"/>
          </a:xfrm>
        </p:spPr>
        <p:txBody>
          <a:bodyPr/>
          <a:lstStyle/>
          <a:p>
            <a:r>
              <a:rPr lang="en-US" dirty="0" smtClean="0"/>
              <a:t>MeasureData </a:t>
            </a:r>
            <a:r>
              <a:rPr lang="en-US" dirty="0"/>
              <a:t>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Measurement Data Collection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Yingjun Zhou</a:t>
            </a:r>
            <a:endParaRPr lang="en-US" dirty="0"/>
          </a:p>
          <a:p>
            <a:r>
              <a:rPr lang="en-US" dirty="0" smtClean="0"/>
              <a:t>ZTE Corporation</a:t>
            </a:r>
            <a:endParaRPr lang="en-US" dirty="0" smtClean="0"/>
          </a:p>
          <a:p>
            <a:r>
              <a:rPr lang="en-US" dirty="0" smtClean="0"/>
              <a:t>MeasureData </a:t>
            </a:r>
            <a:r>
              <a:rPr lang="en-US" dirty="0"/>
              <a:t>Rapporteur</a:t>
            </a:r>
            <a:endParaRPr lang="en-US" dirty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b="1" dirty="0" smtClean="0"/>
              <a:t>S1-22</a:t>
            </a:r>
            <a:r>
              <a:rPr lang="en-US" altLang="en-GB" b="1" dirty="0" smtClean="0"/>
              <a:t>3735</a:t>
            </a:r>
            <a:endParaRPr lang="en-US" alt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7A434E9-7D68-4B96-8CAA-B87DD52A2F43}" type="slidenum">
              <a:rPr lang="en-GB" sz="1600"/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030855" cy="534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US" altLang="en-GB" sz="1200" b="1" dirty="0" smtClean="0"/>
              <a:t>100</a:t>
            </a:r>
            <a:endParaRPr lang="en-GB" sz="1200" b="1" dirty="0"/>
          </a:p>
          <a:p>
            <a:pPr algn="l" eaLnBrk="1" hangingPunct="1"/>
            <a:r>
              <a:rPr lang="en-GB" sz="1200" b="1" dirty="0"/>
              <a:t>Toulouse, France, 14 Nov - 18 Nov 2022</a:t>
            </a:r>
            <a:endParaRPr lang="en-GB" sz="1200" b="1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MeasureData </a:t>
            </a:r>
            <a:r>
              <a:rPr lang="en-GB" dirty="0"/>
              <a:t>Progress</a:t>
            </a:r>
            <a:endParaRPr lang="en-GB" dirty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  <a:endParaRPr lang="en-GB" dirty="0"/>
          </a:p>
          <a:p>
            <a:pPr lvl="1">
              <a:defRPr/>
            </a:pPr>
            <a:r>
              <a:rPr lang="en-US" sz="1800" dirty="0"/>
              <a:t>New WID on Measurement Data Collection</a:t>
            </a:r>
            <a:endParaRPr lang="en-US" sz="1800" dirty="0"/>
          </a:p>
          <a:p>
            <a:pPr marL="857250" lvl="2" indent="0">
              <a:buNone/>
              <a:defRPr/>
            </a:pPr>
            <a:r>
              <a:rPr lang="en-US" sz="1200" dirty="0" smtClean="0"/>
              <a:t>Agreed to update the stage 1 specifications to support QoS monitoring with per packet granularity.</a:t>
            </a:r>
            <a:endParaRPr lang="en-US" sz="1200" dirty="0" smtClean="0"/>
          </a:p>
          <a:p>
            <a:pPr lvl="1">
              <a:defRPr/>
            </a:pPr>
            <a:r>
              <a:rPr lang="en-US" altLang="zh-CN" sz="1800" dirty="0" smtClean="0"/>
              <a:t>22.261v19.0.0 New requirements on MeasureData</a:t>
            </a:r>
            <a:endParaRPr lang="en-US" altLang="zh-CN" sz="1800" dirty="0" smtClean="0"/>
          </a:p>
          <a:p>
            <a:pPr marL="857250" lvl="2" indent="0">
              <a:buNone/>
              <a:defRPr/>
            </a:pPr>
            <a:r>
              <a:rPr lang="en-US" altLang="zh-CN" sz="1200" dirty="0"/>
              <a:t>Agreed </a:t>
            </a:r>
            <a:r>
              <a:rPr lang="en-US" altLang="zh-CN" sz="1200" dirty="0" smtClean="0"/>
              <a:t>a CR on 22.261v19.0.0 for supporting </a:t>
            </a:r>
            <a:r>
              <a:rPr lang="en-US" altLang="zh-CN" sz="1200" dirty="0"/>
              <a:t>QoS monitoring with per packet granularity</a:t>
            </a:r>
            <a:r>
              <a:rPr lang="en-US" altLang="zh-CN" sz="1200" dirty="0"/>
              <a:t>.</a:t>
            </a:r>
            <a:endParaRPr lang="en-GB" altLang="zh-CN" sz="1200" dirty="0"/>
          </a:p>
          <a:p>
            <a:pPr lvl="1">
              <a:defRPr/>
            </a:pPr>
            <a:endParaRPr lang="en-GB" sz="1400" dirty="0"/>
          </a:p>
          <a:p>
            <a:pPr>
              <a:defRPr/>
            </a:pPr>
            <a:r>
              <a:rPr lang="en-GB" dirty="0" smtClean="0"/>
              <a:t>Work/Study </a:t>
            </a:r>
            <a:r>
              <a:rPr lang="en-GB" dirty="0"/>
              <a:t>Item Completion: </a:t>
            </a:r>
            <a:r>
              <a:rPr lang="en-GB" dirty="0" smtClean="0"/>
              <a:t>100%</a:t>
            </a:r>
            <a:endParaRPr lang="en-GB" dirty="0" smtClean="0"/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None</a:t>
            </a: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B979FB2-E865-41B4-9B75-70EFBA89516F}" type="slidenum">
              <a:rPr lang="en-GB" sz="1600"/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 smtClean="0"/>
              <a:t>MeasureData Completion </a:t>
            </a:r>
            <a:r>
              <a:rPr lang="en-GB" dirty="0"/>
              <a:t>Date</a:t>
            </a:r>
            <a:endParaRPr lang="en-GB" dirty="0"/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  <a:endParaRPr lang="en-GB" sz="2400" dirty="0"/>
          </a:p>
          <a:p>
            <a:pPr lvl="1">
              <a:defRPr/>
            </a:pPr>
            <a:r>
              <a:rPr lang="en-GB" sz="2000" dirty="0" smtClean="0"/>
              <a:t>For </a:t>
            </a:r>
            <a:r>
              <a:rPr lang="en-GB" sz="2000" dirty="0"/>
              <a:t>approval: </a:t>
            </a:r>
            <a:r>
              <a:rPr lang="en-GB" sz="2000" dirty="0" smtClean="0"/>
              <a:t>SA#9</a:t>
            </a:r>
            <a:r>
              <a:rPr lang="en-US" altLang="en-GB" sz="2000" dirty="0" smtClean="0"/>
              <a:t>8</a:t>
            </a:r>
            <a:r>
              <a:rPr lang="en-GB" sz="2000" dirty="0" smtClean="0"/>
              <a:t> (</a:t>
            </a:r>
            <a:r>
              <a:rPr lang="en-US" altLang="en-GB" sz="2000" dirty="0" smtClean="0"/>
              <a:t>12</a:t>
            </a:r>
            <a:r>
              <a:rPr lang="en-GB" sz="2000" dirty="0" smtClean="0"/>
              <a:t>/2022)</a:t>
            </a:r>
            <a:endParaRPr lang="en-GB" sz="2000" dirty="0" smtClean="0"/>
          </a:p>
          <a:p>
            <a:pPr marL="457200" lvl="1" indent="0">
              <a:buNone/>
              <a:defRPr/>
            </a:pPr>
            <a:endParaRPr lang="en-GB" sz="2000" dirty="0"/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Have </a:t>
            </a:r>
            <a:r>
              <a:rPr lang="en-GB" sz="2400" dirty="0">
                <a:solidFill>
                  <a:srgbClr val="FF0000"/>
                </a:solidFill>
              </a:rPr>
              <a:t>these dates been changed at this meeting? </a:t>
            </a:r>
            <a:r>
              <a:rPr lang="en-GB" sz="2400" dirty="0" smtClean="0">
                <a:solidFill>
                  <a:srgbClr val="FF0000"/>
                </a:solidFill>
              </a:rPr>
              <a:t>No</a:t>
            </a:r>
            <a:endParaRPr lang="en-GB" sz="2400" dirty="0">
              <a:solidFill>
                <a:srgbClr val="FF0000"/>
              </a:solidFill>
            </a:endParaRP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63CB76B-8874-4CC6-A3E4-9AAE09917743}" type="slidenum">
              <a:rPr lang="en-GB" sz="1600"/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MeasureData </a:t>
            </a:r>
            <a:r>
              <a:rPr lang="en-GB" dirty="0" smtClean="0"/>
              <a:t>History</a:t>
            </a:r>
            <a:endParaRPr lang="en-GB" dirty="0"/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</a:t>
            </a:r>
            <a:r>
              <a:rPr lang="en-US" altLang="en-GB" sz="2400" dirty="0" smtClean="0"/>
              <a:t>endorsed</a:t>
            </a:r>
            <a:r>
              <a:rPr lang="en-GB" sz="2400" dirty="0" smtClean="0"/>
              <a:t> at SA1#99e</a:t>
            </a:r>
            <a:r>
              <a:rPr lang="en-US" altLang="en-GB" sz="2400" dirty="0" smtClean="0"/>
              <a:t>, agreed at SA1#100</a:t>
            </a:r>
            <a:endParaRPr lang="en-GB" sz="2400" dirty="0" smtClean="0"/>
          </a:p>
          <a:p>
            <a:pPr lvl="1">
              <a:defRPr/>
            </a:pPr>
            <a:r>
              <a:rPr lang="en-GB" sz="2000" dirty="0" smtClean="0"/>
              <a:t>Agreed WID is in </a:t>
            </a:r>
            <a:r>
              <a:rPr lang="en-GB" sz="2000" dirty="0" err="1" smtClean="0"/>
              <a:t>tdoc</a:t>
            </a:r>
            <a:r>
              <a:rPr lang="en-GB" sz="2000" dirty="0" smtClean="0"/>
              <a:t> S1-223729</a:t>
            </a:r>
            <a:endParaRPr lang="en-GB" sz="2000" dirty="0" smtClean="0"/>
          </a:p>
          <a:p>
            <a:pPr lvl="1">
              <a:defRPr/>
            </a:pPr>
            <a:r>
              <a:rPr lang="en-US" altLang="en-GB" sz="2000" dirty="0" smtClean="0"/>
              <a:t>Agreed CR is in tdoc </a:t>
            </a:r>
            <a:r>
              <a:rPr lang="en-GB" sz="2000" dirty="0" smtClean="0">
                <a:sym typeface="+mn-ea"/>
              </a:rPr>
              <a:t>S1-22372</a:t>
            </a:r>
            <a:r>
              <a:rPr lang="en-US" altLang="en-GB" sz="2000" dirty="0" smtClean="0">
                <a:sym typeface="+mn-ea"/>
              </a:rPr>
              <a:t>8</a:t>
            </a:r>
            <a:endParaRPr lang="en-GB" sz="2000" dirty="0" smtClean="0"/>
          </a:p>
          <a:p>
            <a:pPr lvl="0"/>
            <a:endParaRPr lang="en-GB" sz="24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2070167-8E31-47AD-9E1B-DF36A84C151B}" type="slidenum">
              <a:rPr lang="en-GB" sz="1600"/>
            </a:fld>
            <a:endParaRPr lang="en-GB" sz="160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0488" tIns="44450" rIns="90488" bIns="4445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0488" tIns="44450" rIns="90488" bIns="4445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828</Words>
  <Application>WPS 演示</Application>
  <PresentationFormat>全屏显示(4:3)</PresentationFormat>
  <Paragraphs>47</Paragraphs>
  <Slides>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Times New Roman</vt:lpstr>
      <vt:lpstr>Bookman Old Style</vt:lpstr>
      <vt:lpstr>微软雅黑</vt:lpstr>
      <vt:lpstr>Arial Unicode MS</vt:lpstr>
      <vt:lpstr>Calibri</vt:lpstr>
      <vt:lpstr>Blank Presentation</vt:lpstr>
      <vt:lpstr>MINT_Ph2 Status Update Minimization of Service Interruption During Core Network Failure Phase 2</vt:lpstr>
      <vt:lpstr>MINT_Ph2 Progress</vt:lpstr>
      <vt:lpstr>MINT_Ph2 Completion Date</vt:lpstr>
      <vt:lpstr>MINT_Ph2 History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category>Presentation</cp:category>
  <cp:lastModifiedBy>ZTE</cp:lastModifiedBy>
  <cp:revision>358</cp:revision>
  <cp:lastPrinted>2000-01-14T10:02:00Z</cp:lastPrinted>
  <dcterms:created xsi:type="dcterms:W3CDTF">1999-11-22T09:19:00Z</dcterms:created>
  <dcterms:modified xsi:type="dcterms:W3CDTF">2022-11-18T14:39:06Z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2052-11.8.2.9022</vt:lpwstr>
  </property>
</Properties>
</file>