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2"/>
  </p:notesMasterIdLst>
  <p:handoutMasterIdLst>
    <p:handoutMasterId r:id="rId13"/>
  </p:handoutMasterIdLst>
  <p:sldIdLst>
    <p:sldId id="341" r:id="rId5"/>
    <p:sldId id="363" r:id="rId6"/>
    <p:sldId id="380" r:id="rId7"/>
    <p:sldId id="379" r:id="rId8"/>
    <p:sldId id="376" r:id="rId9"/>
    <p:sldId id="377" r:id="rId10"/>
    <p:sldId id="378" r:id="rId11"/>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27" autoAdjust="0"/>
    <p:restoredTop sz="91908" autoAdjust="0"/>
  </p:normalViewPr>
  <p:slideViewPr>
    <p:cSldViewPr snapToGrid="0">
      <p:cViewPr varScale="1">
        <p:scale>
          <a:sx n="70" d="100"/>
          <a:sy n="70" d="100"/>
        </p:scale>
        <p:origin x="436" y="6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9" d="100"/>
          <a:sy n="79" d="100"/>
        </p:scale>
        <p:origin x="3926" y="82"/>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extLst>
      <p:ext uri="{BB962C8B-B14F-4D97-AF65-F5344CB8AC3E}">
        <p14:creationId xmlns:p14="http://schemas.microsoft.com/office/powerpoint/2010/main" val="26717882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2023</a:t>
            </a: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
        <p:nvSpPr>
          <p:cNvPr id="11" name="Text Box 14">
            <a:extLst>
              <a:ext uri="{FF2B5EF4-FFF2-40B4-BE49-F238E27FC236}">
                <a16:creationId xmlns:a16="http://schemas.microsoft.com/office/drawing/2014/main" id="{AA2802BD-1B72-4AD1-8184-0FD099607084}"/>
              </a:ext>
            </a:extLst>
          </p:cNvPr>
          <p:cNvSpPr txBox="1">
            <a:spLocks noChangeArrowheads="1"/>
          </p:cNvSpPr>
          <p:nvPr userDrawn="1"/>
        </p:nvSpPr>
        <p:spPr bwMode="auto">
          <a:xfrm>
            <a:off x="133350" y="36513"/>
            <a:ext cx="371475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sz="1000" b="1" kern="1200" dirty="0">
                <a:solidFill>
                  <a:schemeClr val="tx1"/>
                </a:solidFill>
                <a:effectLst/>
                <a:latin typeface="Arial" panose="020B0604020202020204" pitchFamily="34" charset="0"/>
                <a:ea typeface="+mn-ea"/>
                <a:cs typeface="Arial" panose="020B0604020202020204" pitchFamily="34" charset="0"/>
              </a:rPr>
              <a:t>3GPP TSG-SA Meeting #101</a:t>
            </a:r>
            <a:r>
              <a:rPr lang="sv-SE" altLang="en-US" sz="1200" b="1" dirty="0">
                <a:latin typeface="Arial "/>
              </a:rPr>
              <a:t>	</a:t>
            </a:r>
          </a:p>
          <a:p>
            <a:r>
              <a:rPr lang="en-GB" sz="1000" b="1" kern="1200" dirty="0">
                <a:solidFill>
                  <a:schemeClr val="tx1"/>
                </a:solidFill>
                <a:effectLst/>
                <a:latin typeface="Arial" panose="020B0604020202020204" pitchFamily="34" charset="0"/>
                <a:ea typeface="+mn-ea"/>
                <a:cs typeface="Arial" panose="020B0604020202020204" pitchFamily="34" charset="0"/>
              </a:rPr>
              <a:t>Bangalore, India, 11-15 Sep 2023</a:t>
            </a:r>
            <a:endParaRPr lang="en-US" sz="1000" kern="1200" dirty="0">
              <a:solidFill>
                <a:schemeClr val="tx1"/>
              </a:solidFill>
              <a:effectLst/>
              <a:latin typeface="Arial" panose="020B0604020202020204" pitchFamily="34" charset="0"/>
              <a:ea typeface="+mn-ea"/>
              <a:cs typeface="Arial" panose="020B0604020202020204" pitchFamily="34" charset="0"/>
            </a:endParaRPr>
          </a:p>
        </p:txBody>
      </p:sp>
      <p:sp>
        <p:nvSpPr>
          <p:cNvPr id="13" name="Text Box 14">
            <a:extLst>
              <a:ext uri="{FF2B5EF4-FFF2-40B4-BE49-F238E27FC236}">
                <a16:creationId xmlns:a16="http://schemas.microsoft.com/office/drawing/2014/main" id="{AF4006C6-1A95-4284-A498-917EA49F0F95}"/>
              </a:ext>
            </a:extLst>
          </p:cNvPr>
          <p:cNvSpPr txBox="1">
            <a:spLocks noChangeArrowheads="1"/>
          </p:cNvSpPr>
          <p:nvPr userDrawn="1"/>
        </p:nvSpPr>
        <p:spPr bwMode="auto">
          <a:xfrm>
            <a:off x="9163050" y="133350"/>
            <a:ext cx="26003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200" b="1" dirty="0">
                <a:latin typeface="Arial "/>
              </a:rPr>
              <a:t>SP-231130	</a:t>
            </a: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499610" y="2315028"/>
            <a:ext cx="10291761" cy="1079047"/>
          </a:xfrm>
        </p:spPr>
        <p:txBody>
          <a:bodyPr/>
          <a:lstStyle/>
          <a:p>
            <a:pPr eaLnBrk="1" hangingPunct="1"/>
            <a:r>
              <a:rPr lang="en-US" sz="4000" dirty="0">
                <a:effectLst/>
                <a:latin typeface="Calibri" panose="020F0502020204030204" pitchFamily="34" charset="0"/>
                <a:ea typeface="Calibri" panose="020F0502020204030204" pitchFamily="34" charset="0"/>
                <a:cs typeface="Times New Roman" panose="02020603050405020304" pitchFamily="18" charset="0"/>
              </a:rPr>
              <a:t>Compromise for the Working Agreement WA#56</a:t>
            </a:r>
            <a:endParaRPr lang="en-GB" altLang="en-US" sz="9600" dirty="0"/>
          </a:p>
        </p:txBody>
      </p:sp>
      <p:sp>
        <p:nvSpPr>
          <p:cNvPr id="5123" name="Text Placeholder 2">
            <a:extLst>
              <a:ext uri="{FF2B5EF4-FFF2-40B4-BE49-F238E27FC236}">
                <a16:creationId xmlns:a16="http://schemas.microsoft.com/office/drawing/2014/main" id="{9FAD3684-801E-4E1E-85EB-F5F3E5D37277}"/>
              </a:ext>
            </a:extLst>
          </p:cNvPr>
          <p:cNvSpPr>
            <a:spLocks noGrp="1"/>
          </p:cNvSpPr>
          <p:nvPr>
            <p:ph type="body" idx="4294967295"/>
          </p:nvPr>
        </p:nvSpPr>
        <p:spPr>
          <a:xfrm>
            <a:off x="2075884" y="3624263"/>
            <a:ext cx="7886700" cy="1500187"/>
          </a:xfrm>
        </p:spPr>
        <p:txBody>
          <a:bodyPr/>
          <a:lstStyle/>
          <a:p>
            <a:pPr marL="0" indent="0" eaLnBrk="1" hangingPunct="1">
              <a:buFontTx/>
              <a:buNone/>
            </a:pPr>
            <a:endParaRPr lang="en-GB" altLang="en-US" dirty="0"/>
          </a:p>
          <a:p>
            <a:pPr marL="0" indent="0" eaLnBrk="1" hangingPunct="1">
              <a:buFontTx/>
              <a:buNone/>
            </a:pPr>
            <a:r>
              <a:rPr lang="en-US" altLang="en-US" dirty="0"/>
              <a:t>Intel (Moderator)</a:t>
            </a:r>
            <a:endParaRPr lang="en-GB" altLang="en-US"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221343" y="423182"/>
            <a:ext cx="10515600" cy="1325563"/>
          </a:xfrm>
        </p:spPr>
        <p:txBody>
          <a:bodyPr/>
          <a:lstStyle/>
          <a:p>
            <a:r>
              <a:rPr lang="en-US" altLang="zh-CN" dirty="0"/>
              <a:t>Proposal for compromise (high level)</a:t>
            </a:r>
            <a:endParaRPr lang="zh-CN" altLang="en-US" dirty="0"/>
          </a:p>
        </p:txBody>
      </p:sp>
      <p:sp>
        <p:nvSpPr>
          <p:cNvPr id="5" name="矩形 2"/>
          <p:cNvSpPr/>
          <p:nvPr/>
        </p:nvSpPr>
        <p:spPr>
          <a:xfrm>
            <a:off x="413659" y="1959863"/>
            <a:ext cx="11263084" cy="2900794"/>
          </a:xfrm>
          <a:prstGeom prst="rect">
            <a:avLst/>
          </a:prstGeom>
        </p:spPr>
        <p:txBody>
          <a:bodyPr wrap="square">
            <a:spAutoFit/>
          </a:bodyPr>
          <a:lstStyle/>
          <a:p>
            <a:pPr marL="228600" indent="-228600">
              <a:spcAft>
                <a:spcPts val="900"/>
              </a:spcAft>
              <a:buFont typeface="+mj-lt"/>
              <a:buAutoNum type="arabicPeriod"/>
            </a:pPr>
            <a:r>
              <a:rPr lang="en-US" altLang="zh-CN" sz="2800" dirty="0">
                <a:latin typeface="Times New Roman" panose="02020603050405020304" pitchFamily="18" charset="0"/>
              </a:rPr>
              <a:t> Remove the consolidated service requirements related to Single PLMN use cases from the study scope in Rel-19</a:t>
            </a:r>
          </a:p>
          <a:p>
            <a:pPr marL="1028700" lvl="1" indent="-571500">
              <a:spcAft>
                <a:spcPts val="900"/>
              </a:spcAft>
              <a:buFont typeface="Arial" panose="020B0604020202020204" pitchFamily="34" charset="0"/>
              <a:buChar char="•"/>
            </a:pPr>
            <a:r>
              <a:rPr lang="en-US" altLang="zh-CN" sz="2400" dirty="0">
                <a:latin typeface="Times New Roman" panose="02020603050405020304" pitchFamily="18" charset="0"/>
              </a:rPr>
              <a:t>Refers to the following use cases: UC1, UC5, UC7, UC8, UC9, UC12</a:t>
            </a:r>
            <a:endParaRPr lang="zh-CN" altLang="en-US" sz="2400" dirty="0">
              <a:solidFill>
                <a:srgbClr val="0000FF"/>
              </a:solidFill>
            </a:endParaRPr>
          </a:p>
          <a:p>
            <a:pPr marL="228600" indent="-228600">
              <a:spcAft>
                <a:spcPts val="900"/>
              </a:spcAft>
              <a:buFont typeface="+mj-lt"/>
              <a:buAutoNum type="arabicPeriod"/>
            </a:pPr>
            <a:r>
              <a:rPr lang="en-US" altLang="zh-CN" sz="2800" dirty="0">
                <a:latin typeface="Times New Roman" panose="02020603050405020304" pitchFamily="18" charset="0"/>
              </a:rPr>
              <a:t> Remove the consolidated service requirements related to traffic splitting in the TN-NTN scenarios</a:t>
            </a:r>
          </a:p>
          <a:p>
            <a:pPr marL="1028700" lvl="1" indent="-571500">
              <a:spcAft>
                <a:spcPts val="900"/>
              </a:spcAft>
              <a:buFont typeface="Arial" panose="020B0604020202020204" pitchFamily="34" charset="0"/>
              <a:buChar char="•"/>
            </a:pPr>
            <a:r>
              <a:rPr lang="en-US" altLang="zh-CN" sz="2400" dirty="0">
                <a:latin typeface="Times New Roman" panose="02020603050405020304" pitchFamily="18" charset="0"/>
              </a:rPr>
              <a:t>Refers to the following use case: UC4, UC5, UC6, UC10, UC14, UC17, UC18</a:t>
            </a: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221343" y="359174"/>
            <a:ext cx="9260985" cy="1325563"/>
          </a:xfrm>
        </p:spPr>
        <p:txBody>
          <a:bodyPr/>
          <a:lstStyle/>
          <a:p>
            <a:r>
              <a:rPr lang="en-US" altLang="zh-CN" sz="4000" dirty="0"/>
              <a:t>Proposal for compromise (details)</a:t>
            </a:r>
            <a:br>
              <a:rPr lang="en-US" altLang="zh-CN" sz="4000" dirty="0"/>
            </a:br>
            <a:r>
              <a:rPr lang="en-US" altLang="zh-CN" sz="2800" b="1" i="1" dirty="0">
                <a:solidFill>
                  <a:srgbClr val="00B0F0"/>
                </a:solidFill>
              </a:rPr>
              <a:t>Possible implementation of the compromise during SA#101</a:t>
            </a:r>
            <a:endParaRPr lang="zh-CN" altLang="en-US" sz="2800" b="1" i="1" dirty="0">
              <a:solidFill>
                <a:srgbClr val="00B0F0"/>
              </a:solidFill>
            </a:endParaRPr>
          </a:p>
        </p:txBody>
      </p:sp>
      <p:sp>
        <p:nvSpPr>
          <p:cNvPr id="5" name="矩形 2"/>
          <p:cNvSpPr/>
          <p:nvPr/>
        </p:nvSpPr>
        <p:spPr>
          <a:xfrm>
            <a:off x="413659" y="1959863"/>
            <a:ext cx="11263084" cy="4447371"/>
          </a:xfrm>
          <a:prstGeom prst="rect">
            <a:avLst/>
          </a:prstGeom>
        </p:spPr>
        <p:txBody>
          <a:bodyPr wrap="square">
            <a:spAutoFit/>
          </a:bodyPr>
          <a:lstStyle/>
          <a:p>
            <a:pPr marL="228600" indent="-228600">
              <a:spcAft>
                <a:spcPts val="900"/>
              </a:spcAft>
              <a:buFont typeface="+mj-lt"/>
              <a:buAutoNum type="arabicPeriod"/>
            </a:pPr>
            <a:r>
              <a:rPr lang="en-US" altLang="zh-CN" sz="2400" dirty="0">
                <a:latin typeface="Times New Roman" panose="02020603050405020304" pitchFamily="18" charset="0"/>
              </a:rPr>
              <a:t> </a:t>
            </a:r>
            <a:r>
              <a:rPr lang="en-US" altLang="zh-CN" sz="2000" b="1" dirty="0">
                <a:solidFill>
                  <a:srgbClr val="00B0F0"/>
                </a:solidFill>
                <a:latin typeface="Times New Roman" panose="02020603050405020304" pitchFamily="18" charset="0"/>
              </a:rPr>
              <a:t>TR 22.841 </a:t>
            </a:r>
            <a:r>
              <a:rPr lang="en-US" altLang="zh-CN" sz="2000" b="1" dirty="0" err="1">
                <a:solidFill>
                  <a:srgbClr val="00B0F0"/>
                </a:solidFill>
                <a:latin typeface="Times New Roman" panose="02020603050405020304" pitchFamily="18" charset="0"/>
              </a:rPr>
              <a:t>pCR</a:t>
            </a:r>
            <a:r>
              <a:rPr lang="en-US" altLang="zh-CN" sz="2000" dirty="0">
                <a:latin typeface="Times New Roman" panose="02020603050405020304" pitchFamily="18" charset="0"/>
              </a:rPr>
              <a:t> on consolidated requirements (SP-232633)</a:t>
            </a:r>
          </a:p>
          <a:p>
            <a:pPr marL="1028700" lvl="1" indent="-571500">
              <a:spcAft>
                <a:spcPts val="900"/>
              </a:spcAft>
              <a:buFont typeface="Arial" panose="020B0604020202020204" pitchFamily="34" charset="0"/>
              <a:buChar char="•"/>
            </a:pPr>
            <a:r>
              <a:rPr lang="en-US" altLang="zh-CN" sz="1600" dirty="0">
                <a:latin typeface="Times New Roman" panose="02020603050405020304" pitchFamily="18" charset="0"/>
              </a:rPr>
              <a:t>Remove all text related to “the same PLMN” from the consolidated requirements</a:t>
            </a:r>
          </a:p>
          <a:p>
            <a:pPr marL="1028700" lvl="1" indent="-571500">
              <a:spcAft>
                <a:spcPts val="900"/>
              </a:spcAft>
              <a:buFont typeface="Arial" panose="020B0604020202020204" pitchFamily="34" charset="0"/>
              <a:buChar char="•"/>
            </a:pPr>
            <a:r>
              <a:rPr lang="en-US" altLang="zh-CN" sz="1600" dirty="0">
                <a:latin typeface="Times New Roman" panose="02020603050405020304" pitchFamily="18" charset="0"/>
              </a:rPr>
              <a:t>Add a NOTE that splitting is not supported for TN-NTN “in this release” under the related CPR</a:t>
            </a:r>
          </a:p>
          <a:p>
            <a:pPr marL="228600" indent="-228600">
              <a:spcAft>
                <a:spcPts val="900"/>
              </a:spcAft>
              <a:buFont typeface="+mj-lt"/>
              <a:buAutoNum type="arabicPeriod"/>
            </a:pPr>
            <a:r>
              <a:rPr lang="en-US" altLang="zh-CN" sz="2400" dirty="0">
                <a:latin typeface="Times New Roman" panose="02020603050405020304" pitchFamily="18" charset="0"/>
              </a:rPr>
              <a:t> </a:t>
            </a:r>
            <a:r>
              <a:rPr lang="en-US" altLang="zh-CN" sz="2000" b="1" dirty="0">
                <a:solidFill>
                  <a:srgbClr val="00B0F0"/>
                </a:solidFill>
                <a:latin typeface="Times New Roman" panose="02020603050405020304" pitchFamily="18" charset="0"/>
              </a:rPr>
              <a:t>TR 22.841</a:t>
            </a:r>
            <a:r>
              <a:rPr lang="en-US" altLang="zh-CN" sz="2000" dirty="0">
                <a:latin typeface="Times New Roman" panose="02020603050405020304" pitchFamily="18" charset="0"/>
              </a:rPr>
              <a:t> (SP-232595)</a:t>
            </a:r>
            <a:endParaRPr lang="en-US" altLang="zh-CN" sz="2400" dirty="0">
              <a:latin typeface="Times New Roman" panose="02020603050405020304" pitchFamily="18" charset="0"/>
            </a:endParaRPr>
          </a:p>
          <a:p>
            <a:pPr marL="914400" lvl="1" indent="-457200">
              <a:spcAft>
                <a:spcPts val="900"/>
              </a:spcAft>
              <a:buFont typeface="Arial" panose="020B0604020202020204" pitchFamily="34" charset="0"/>
              <a:buChar char="•"/>
            </a:pPr>
            <a:r>
              <a:rPr lang="en-US" altLang="zh-CN" sz="1600" dirty="0">
                <a:latin typeface="Times New Roman" panose="02020603050405020304" pitchFamily="18" charset="0"/>
              </a:rPr>
              <a:t>Update the TR according to the agreed changes in the </a:t>
            </a:r>
            <a:r>
              <a:rPr lang="en-US" altLang="zh-CN" sz="1600" dirty="0" err="1">
                <a:latin typeface="Times New Roman" panose="02020603050405020304" pitchFamily="18" charset="0"/>
              </a:rPr>
              <a:t>pCR</a:t>
            </a:r>
            <a:r>
              <a:rPr lang="en-US" altLang="zh-CN" sz="1600" dirty="0">
                <a:latin typeface="Times New Roman" panose="02020603050405020304" pitchFamily="18" charset="0"/>
              </a:rPr>
              <a:t> (revision of SP-232633)</a:t>
            </a:r>
          </a:p>
          <a:p>
            <a:pPr marL="228600" indent="-228600">
              <a:spcAft>
                <a:spcPts val="900"/>
              </a:spcAft>
              <a:buFont typeface="+mj-lt"/>
              <a:buAutoNum type="arabicPeriod"/>
            </a:pPr>
            <a:r>
              <a:rPr lang="en-US" altLang="zh-CN" sz="2000" dirty="0">
                <a:latin typeface="Times New Roman" panose="02020603050405020304" pitchFamily="18" charset="0"/>
              </a:rPr>
              <a:t> </a:t>
            </a:r>
            <a:r>
              <a:rPr lang="en-US" altLang="zh-CN" sz="2000" b="1" dirty="0" err="1">
                <a:solidFill>
                  <a:srgbClr val="00B0F0"/>
                </a:solidFill>
                <a:latin typeface="Times New Roman" panose="02020603050405020304" pitchFamily="18" charset="0"/>
              </a:rPr>
              <a:t>DualSteer</a:t>
            </a:r>
            <a:r>
              <a:rPr lang="en-US" altLang="zh-CN" sz="2000" b="1" dirty="0">
                <a:solidFill>
                  <a:srgbClr val="00B0F0"/>
                </a:solidFill>
                <a:latin typeface="Times New Roman" panose="02020603050405020304" pitchFamily="18" charset="0"/>
              </a:rPr>
              <a:t> WID</a:t>
            </a:r>
            <a:r>
              <a:rPr lang="en-US" altLang="zh-CN" sz="2000" dirty="0">
                <a:latin typeface="Times New Roman" panose="02020603050405020304" pitchFamily="18" charset="0"/>
              </a:rPr>
              <a:t> (SP-232289)</a:t>
            </a:r>
          </a:p>
          <a:p>
            <a:pPr marL="1028700" lvl="1" indent="-571500">
              <a:spcAft>
                <a:spcPts val="900"/>
              </a:spcAft>
              <a:buFont typeface="Arial" panose="020B0604020202020204" pitchFamily="34" charset="0"/>
              <a:buChar char="•"/>
            </a:pPr>
            <a:r>
              <a:rPr lang="en-US" altLang="zh-CN" sz="1600" dirty="0">
                <a:latin typeface="Times New Roman" panose="02020603050405020304" pitchFamily="18" charset="0"/>
              </a:rPr>
              <a:t>Remove all text related to “the same PLMN” from the WID objectives</a:t>
            </a:r>
          </a:p>
          <a:p>
            <a:pPr marL="1028700" lvl="1" indent="-571500">
              <a:spcAft>
                <a:spcPts val="900"/>
              </a:spcAft>
              <a:buFont typeface="Arial" panose="020B0604020202020204" pitchFamily="34" charset="0"/>
              <a:buChar char="•"/>
            </a:pPr>
            <a:r>
              <a:rPr lang="en-US" altLang="zh-CN" sz="1600" dirty="0">
                <a:latin typeface="Times New Roman" panose="02020603050405020304" pitchFamily="18" charset="0"/>
              </a:rPr>
              <a:t>Add a NOTE that splitting is not supported for TN-NTN “in this release” under the related WID objective</a:t>
            </a:r>
          </a:p>
          <a:p>
            <a:pPr marL="228600" indent="-228600">
              <a:spcAft>
                <a:spcPts val="900"/>
              </a:spcAft>
              <a:buFont typeface="+mj-lt"/>
              <a:buAutoNum type="arabicPeriod"/>
            </a:pPr>
            <a:r>
              <a:rPr lang="en-US" altLang="zh-CN" sz="2000" dirty="0">
                <a:latin typeface="Times New Roman" panose="02020603050405020304" pitchFamily="18" charset="0"/>
              </a:rPr>
              <a:t> </a:t>
            </a:r>
            <a:r>
              <a:rPr lang="en-US" altLang="zh-CN" sz="2000" b="1" dirty="0">
                <a:solidFill>
                  <a:srgbClr val="00B0F0"/>
                </a:solidFill>
                <a:latin typeface="Times New Roman" panose="02020603050405020304" pitchFamily="18" charset="0"/>
              </a:rPr>
              <a:t>TS 22.261 CR</a:t>
            </a:r>
            <a:r>
              <a:rPr lang="en-US" altLang="zh-CN" sz="2000" dirty="0">
                <a:latin typeface="Times New Roman" panose="02020603050405020304" pitchFamily="18" charset="0"/>
              </a:rPr>
              <a:t> (SP-232371)</a:t>
            </a:r>
          </a:p>
          <a:p>
            <a:pPr marL="1028700" lvl="1" indent="-571500">
              <a:spcAft>
                <a:spcPts val="900"/>
              </a:spcAft>
              <a:buFont typeface="Arial" panose="020B0604020202020204" pitchFamily="34" charset="0"/>
              <a:buChar char="•"/>
            </a:pPr>
            <a:r>
              <a:rPr lang="en-US" altLang="zh-CN" sz="1600" dirty="0">
                <a:latin typeface="Times New Roman" panose="02020603050405020304" pitchFamily="18" charset="0"/>
              </a:rPr>
              <a:t>Remove all text related to “the same PLMN” from the normative requirements</a:t>
            </a:r>
          </a:p>
          <a:p>
            <a:pPr marL="1028700" lvl="1" indent="-571500">
              <a:spcAft>
                <a:spcPts val="900"/>
              </a:spcAft>
              <a:buFont typeface="Arial" panose="020B0604020202020204" pitchFamily="34" charset="0"/>
              <a:buChar char="•"/>
            </a:pPr>
            <a:r>
              <a:rPr lang="en-US" altLang="zh-CN" sz="1600" dirty="0">
                <a:latin typeface="Times New Roman" panose="02020603050405020304" pitchFamily="18" charset="0"/>
              </a:rPr>
              <a:t>Add a NOTE that splitting is not supported for TN-NTN “in this release” under the related normative requirement</a:t>
            </a:r>
          </a:p>
        </p:txBody>
      </p:sp>
    </p:spTree>
    <p:extLst>
      <p:ext uri="{BB962C8B-B14F-4D97-AF65-F5344CB8AC3E}">
        <p14:creationId xmlns:p14="http://schemas.microsoft.com/office/powerpoint/2010/main" val="2763689980"/>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499610" y="2315028"/>
            <a:ext cx="10291761" cy="1079047"/>
          </a:xfrm>
        </p:spPr>
        <p:txBody>
          <a:bodyPr/>
          <a:lstStyle/>
          <a:p>
            <a:pPr eaLnBrk="1" hangingPunct="1"/>
            <a:r>
              <a:rPr lang="en-US" sz="4000" dirty="0">
                <a:effectLst/>
                <a:latin typeface="Calibri" panose="020F0502020204030204" pitchFamily="34" charset="0"/>
                <a:ea typeface="Calibri" panose="020F0502020204030204" pitchFamily="34" charset="0"/>
                <a:cs typeface="Times New Roman" panose="02020603050405020304" pitchFamily="18" charset="0"/>
              </a:rPr>
              <a:t>BACKUP</a:t>
            </a:r>
            <a:endParaRPr lang="en-GB" altLang="en-US" sz="9600" dirty="0"/>
          </a:p>
        </p:txBody>
      </p:sp>
      <p:sp>
        <p:nvSpPr>
          <p:cNvPr id="5123" name="Text Placeholder 2">
            <a:extLst>
              <a:ext uri="{FF2B5EF4-FFF2-40B4-BE49-F238E27FC236}">
                <a16:creationId xmlns:a16="http://schemas.microsoft.com/office/drawing/2014/main" id="{9FAD3684-801E-4E1E-85EB-F5F3E5D37277}"/>
              </a:ext>
            </a:extLst>
          </p:cNvPr>
          <p:cNvSpPr>
            <a:spLocks noGrp="1"/>
          </p:cNvSpPr>
          <p:nvPr>
            <p:ph type="body" idx="4294967295"/>
          </p:nvPr>
        </p:nvSpPr>
        <p:spPr>
          <a:xfrm>
            <a:off x="2075884" y="3624263"/>
            <a:ext cx="7886700" cy="1500187"/>
          </a:xfrm>
        </p:spPr>
        <p:txBody>
          <a:bodyPr/>
          <a:lstStyle/>
          <a:p>
            <a:pPr marL="0" indent="0" eaLnBrk="1" hangingPunct="1">
              <a:buFontTx/>
              <a:buNone/>
            </a:pPr>
            <a:endParaRPr lang="en-GB" altLang="en-US" dirty="0"/>
          </a:p>
          <a:p>
            <a:pPr marL="0" indent="0" eaLnBrk="1" hangingPunct="1">
              <a:buFontTx/>
              <a:buNone/>
            </a:pPr>
            <a:r>
              <a:rPr lang="en-US" altLang="en-US" dirty="0">
                <a:solidFill>
                  <a:srgbClr val="FF0000"/>
                </a:solidFill>
              </a:rPr>
              <a:t>For reference only; copied from SP-231072; to be removed before any endorsement</a:t>
            </a:r>
            <a:endParaRPr lang="en-GB" altLang="en-US" dirty="0">
              <a:solidFill>
                <a:srgbClr val="FF0000"/>
              </a:solidFill>
            </a:endParaRPr>
          </a:p>
        </p:txBody>
      </p:sp>
    </p:spTree>
    <p:extLst>
      <p:ext uri="{BB962C8B-B14F-4D97-AF65-F5344CB8AC3E}">
        <p14:creationId xmlns:p14="http://schemas.microsoft.com/office/powerpoint/2010/main" val="3646375913"/>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999" y="435833"/>
            <a:ext cx="10515600" cy="1325563"/>
          </a:xfrm>
        </p:spPr>
        <p:txBody>
          <a:bodyPr/>
          <a:lstStyle/>
          <a:p>
            <a:r>
              <a:rPr lang="en-US" altLang="zh-CN" sz="3600" dirty="0"/>
              <a:t>Definition from SA1 </a:t>
            </a:r>
            <a:r>
              <a:rPr lang="en-US" altLang="zh-CN" sz="3600" dirty="0" err="1"/>
              <a:t>Dualsteer</a:t>
            </a:r>
            <a:r>
              <a:rPr lang="en-US" altLang="zh-CN" sz="3600" dirty="0"/>
              <a:t> study</a:t>
            </a:r>
            <a:endParaRPr lang="en-US" sz="3600" dirty="0"/>
          </a:p>
        </p:txBody>
      </p:sp>
      <p:sp>
        <p:nvSpPr>
          <p:cNvPr id="4" name="矩形 2"/>
          <p:cNvSpPr/>
          <p:nvPr/>
        </p:nvSpPr>
        <p:spPr>
          <a:xfrm>
            <a:off x="691775" y="1971853"/>
            <a:ext cx="10515600" cy="3123932"/>
          </a:xfrm>
          <a:prstGeom prst="rect">
            <a:avLst/>
          </a:prstGeom>
        </p:spPr>
        <p:txBody>
          <a:bodyPr wrap="square">
            <a:spAutoFit/>
          </a:bodyPr>
          <a:lstStyle/>
          <a:p>
            <a:pPr hangingPunct="0"/>
            <a:r>
              <a:rPr lang="en-GB" altLang="zh-CN" sz="1600" b="1" dirty="0"/>
              <a:t>Traffic steering: </a:t>
            </a:r>
            <a:r>
              <a:rPr lang="en-GB" altLang="zh-CN" sz="1600" dirty="0"/>
              <a:t>the procedure that selects an access network for a new data flow and transfers the traffic of this data flow over the selected access network. This can apply to two 3GPP access networks, when available.</a:t>
            </a:r>
          </a:p>
          <a:p>
            <a:pPr hangingPunct="0"/>
            <a:endParaRPr lang="en-US" altLang="zh-CN" sz="1600" dirty="0"/>
          </a:p>
          <a:p>
            <a:pPr hangingPunct="0"/>
            <a:r>
              <a:rPr lang="en-GB" altLang="zh-CN" sz="1600" b="1" dirty="0">
                <a:solidFill>
                  <a:srgbClr val="FF0000"/>
                </a:solidFill>
              </a:rPr>
              <a:t>Traffic splitting</a:t>
            </a:r>
            <a:r>
              <a:rPr lang="en-GB" altLang="zh-CN" sz="1600" b="1" dirty="0"/>
              <a:t>: </a:t>
            </a:r>
            <a:r>
              <a:rPr lang="en-GB" altLang="zh-CN" sz="1600" dirty="0"/>
              <a:t>the procedure that </a:t>
            </a:r>
            <a:r>
              <a:rPr lang="en-GB" altLang="zh-CN" sz="1600" dirty="0">
                <a:solidFill>
                  <a:srgbClr val="FF0000"/>
                </a:solidFill>
              </a:rPr>
              <a:t>splits the traffic of a data flow</a:t>
            </a:r>
            <a:r>
              <a:rPr lang="en-GB" altLang="zh-CN" sz="1600" dirty="0"/>
              <a:t> across multiple access networks. When traffic splitting is applied to a data flow, some traffic of the data flow is transferred via one access and some other traffic of the same data flow is transferred via another access. This can apply to two 3GPP access networks, when available.</a:t>
            </a:r>
          </a:p>
          <a:p>
            <a:pPr hangingPunct="0"/>
            <a:endParaRPr lang="en-US" altLang="zh-CN" sz="1600" dirty="0"/>
          </a:p>
          <a:p>
            <a:pPr hangingPunct="0">
              <a:spcAft>
                <a:spcPts val="600"/>
              </a:spcAft>
            </a:pPr>
            <a:r>
              <a:rPr lang="en-GB" altLang="zh-CN" sz="1600" b="1" dirty="0"/>
              <a:t>Traffic switching: </a:t>
            </a:r>
            <a:r>
              <a:rPr lang="en-GB" altLang="zh-CN" sz="1600" dirty="0"/>
              <a:t>the procedure that moves all traffic of an ongoing data flow from one access network to another access network in a way that maintains the continuity of the data flow. This can apply to two 3GPP access networks, when available.</a:t>
            </a:r>
            <a:endParaRPr lang="en-US" altLang="zh-CN" sz="1600" dirty="0"/>
          </a:p>
          <a:p>
            <a:r>
              <a:rPr lang="en-GB" altLang="zh-CN" sz="1600" dirty="0"/>
              <a:t>          NOTE:   Traffic switching can also apply to multiple/all UE data flows.</a:t>
            </a:r>
          </a:p>
        </p:txBody>
      </p:sp>
    </p:spTree>
    <p:extLst>
      <p:ext uri="{BB962C8B-B14F-4D97-AF65-F5344CB8AC3E}">
        <p14:creationId xmlns:p14="http://schemas.microsoft.com/office/powerpoint/2010/main" val="3176177017"/>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743" y="379639"/>
            <a:ext cx="10515600" cy="1325563"/>
          </a:xfrm>
        </p:spPr>
        <p:txBody>
          <a:bodyPr/>
          <a:lstStyle/>
          <a:p>
            <a:r>
              <a:rPr lang="en-US" altLang="zh-CN" sz="3600" dirty="0"/>
              <a:t>Use cases captured in TR22.841</a:t>
            </a:r>
            <a:endParaRPr lang="en-US" sz="3600" dirty="0"/>
          </a:p>
        </p:txBody>
      </p:sp>
      <p:sp>
        <p:nvSpPr>
          <p:cNvPr id="4" name="矩形 2"/>
          <p:cNvSpPr/>
          <p:nvPr/>
        </p:nvSpPr>
        <p:spPr>
          <a:xfrm>
            <a:off x="373743" y="1816015"/>
            <a:ext cx="10952969" cy="4647426"/>
          </a:xfrm>
          <a:prstGeom prst="rect">
            <a:avLst/>
          </a:prstGeom>
        </p:spPr>
        <p:txBody>
          <a:bodyPr wrap="square">
            <a:spAutoFit/>
          </a:bodyPr>
          <a:lstStyle/>
          <a:p>
            <a:pPr marL="342900" indent="-342900">
              <a:buFont typeface="Arial" panose="020B0604020202020204" pitchFamily="34" charset="0"/>
              <a:buChar char="•"/>
            </a:pPr>
            <a:r>
              <a:rPr lang="en-GB" altLang="zh-CN" sz="1600" dirty="0">
                <a:latin typeface="Arial" panose="020B0604020202020204" pitchFamily="34" charset="0"/>
                <a:cs typeface="Arial" panose="020B0604020202020204" pitchFamily="34" charset="0"/>
              </a:rPr>
              <a:t>UC1: Use case on dual 5G satellite access in maritime scenario</a:t>
            </a:r>
          </a:p>
          <a:p>
            <a:pPr marL="342900" indent="-342900">
              <a:buFont typeface="Arial" panose="020B0604020202020204" pitchFamily="34" charset="0"/>
              <a:buChar char="•"/>
            </a:pPr>
            <a:r>
              <a:rPr lang="en-US" altLang="zh-CN" sz="1600" dirty="0">
                <a:latin typeface="Arial" panose="020B0604020202020204" pitchFamily="34" charset="0"/>
                <a:cs typeface="Arial" panose="020B0604020202020204" pitchFamily="34" charset="0"/>
              </a:rPr>
              <a:t>UC2: Use case on Inter PLMN Mobility Scenario</a:t>
            </a:r>
          </a:p>
          <a:p>
            <a:pPr marL="342900" indent="-342900">
              <a:buFont typeface="Arial" panose="020B0604020202020204" pitchFamily="34" charset="0"/>
              <a:buChar char="•"/>
            </a:pPr>
            <a:r>
              <a:rPr lang="en-US" altLang="zh-CN" sz="1600" dirty="0">
                <a:latin typeface="Arial" panose="020B0604020202020204" pitchFamily="34" charset="0"/>
                <a:cs typeface="Arial" panose="020B0604020202020204" pitchFamily="34" charset="0"/>
              </a:rPr>
              <a:t>UC3: Use case on Inter-PLMN or PLMN-SNPN scenario</a:t>
            </a:r>
          </a:p>
          <a:p>
            <a:pPr marL="342900" indent="-342900">
              <a:buFont typeface="Arial" panose="020B0604020202020204" pitchFamily="34" charset="0"/>
              <a:buChar char="•"/>
            </a:pPr>
            <a:r>
              <a:rPr lang="en-GB" altLang="zh-CN" sz="1600" dirty="0">
                <a:latin typeface="Arial" panose="020B0604020202020204" pitchFamily="34" charset="0"/>
                <a:cs typeface="Arial" panose="020B0604020202020204" pitchFamily="34" charset="0"/>
              </a:rPr>
              <a:t>UC4: Use case on Inter-PLMN scenario - TN and NTN</a:t>
            </a:r>
          </a:p>
          <a:p>
            <a:pPr marL="342900" indent="-342900">
              <a:buFont typeface="Arial" panose="020B0604020202020204" pitchFamily="34" charset="0"/>
              <a:buChar char="•"/>
            </a:pPr>
            <a:r>
              <a:rPr lang="en-US" altLang="zh-CN" sz="1600" dirty="0">
                <a:latin typeface="Arial" panose="020B0604020202020204" pitchFamily="34" charset="0"/>
                <a:cs typeface="Arial" panose="020B0604020202020204" pitchFamily="34" charset="0"/>
              </a:rPr>
              <a:t>UC5: Use case on NTN-based dual 3GPP access</a:t>
            </a:r>
          </a:p>
          <a:p>
            <a:pPr marL="342900" indent="-342900">
              <a:buFont typeface="Arial" panose="020B0604020202020204" pitchFamily="34" charset="0"/>
              <a:buChar char="•"/>
            </a:pPr>
            <a:r>
              <a:rPr lang="en-US" altLang="zh-CN" sz="1600" dirty="0">
                <a:latin typeface="Arial" panose="020B0604020202020204" pitchFamily="34" charset="0"/>
                <a:cs typeface="Arial" panose="020B0604020202020204" pitchFamily="34" charset="0"/>
              </a:rPr>
              <a:t>UC6: Use case on UE using Terrestrial and Satellite Access</a:t>
            </a:r>
          </a:p>
          <a:p>
            <a:pPr marL="342900" indent="-342900">
              <a:buFont typeface="Arial" panose="020B0604020202020204" pitchFamily="34" charset="0"/>
              <a:buChar char="•"/>
            </a:pPr>
            <a:r>
              <a:rPr lang="en-US" altLang="zh-CN" sz="1600" dirty="0">
                <a:latin typeface="Arial" panose="020B0604020202020204" pitchFamily="34" charset="0"/>
                <a:cs typeface="Arial" panose="020B0604020202020204" pitchFamily="34" charset="0"/>
              </a:rPr>
              <a:t>UC7: Use case on intra-PLMN scenario for XR gaming</a:t>
            </a:r>
          </a:p>
          <a:p>
            <a:pPr marL="342900" indent="-342900">
              <a:buFont typeface="Arial" panose="020B0604020202020204" pitchFamily="34" charset="0"/>
              <a:buChar char="•"/>
            </a:pPr>
            <a:r>
              <a:rPr lang="en-US" altLang="zh-CN" sz="1600" dirty="0">
                <a:latin typeface="Arial" panose="020B0604020202020204" pitchFamily="34" charset="0"/>
                <a:cs typeface="Arial" panose="020B0604020202020204" pitchFamily="34" charset="0"/>
              </a:rPr>
              <a:t>UC8: Use Case on intra-PLMN traffic redundancy</a:t>
            </a:r>
          </a:p>
          <a:p>
            <a:pPr marL="342900" indent="-342900">
              <a:buFont typeface="Arial" panose="020B0604020202020204" pitchFamily="34" charset="0"/>
              <a:buChar char="•"/>
            </a:pPr>
            <a:r>
              <a:rPr lang="en-US" altLang="zh-CN" sz="1600" dirty="0">
                <a:latin typeface="Arial" panose="020B0604020202020204" pitchFamily="34" charset="0"/>
                <a:cs typeface="Arial" panose="020B0604020202020204" pitchFamily="34" charset="0"/>
              </a:rPr>
              <a:t>UC9: Use case on dual steering through Satellite and UAV</a:t>
            </a:r>
          </a:p>
          <a:p>
            <a:pPr marL="342900" indent="-342900">
              <a:buFont typeface="Arial" panose="020B0604020202020204" pitchFamily="34" charset="0"/>
              <a:buChar char="•"/>
            </a:pPr>
            <a:r>
              <a:rPr lang="en-US" altLang="zh-CN" sz="1600" dirty="0">
                <a:latin typeface="Arial" panose="020B0604020202020204" pitchFamily="34" charset="0"/>
                <a:cs typeface="Arial" panose="020B0604020202020204" pitchFamily="34" charset="0"/>
              </a:rPr>
              <a:t>UC10: Use case on NTN and TN Inter-PLMN Multi-access in a Maritime scenario</a:t>
            </a:r>
          </a:p>
          <a:p>
            <a:pPr marL="342900" indent="-342900">
              <a:buFont typeface="Arial" panose="020B0604020202020204" pitchFamily="34" charset="0"/>
              <a:buChar char="•"/>
            </a:pPr>
            <a:r>
              <a:rPr lang="en-US" altLang="zh-CN" sz="1600" dirty="0">
                <a:latin typeface="Arial" panose="020B0604020202020204" pitchFamily="34" charset="0"/>
                <a:cs typeface="Arial" panose="020B0604020202020204" pitchFamily="34" charset="0"/>
              </a:rPr>
              <a:t>UC11: Use case on inter PLMN scenario for XR service</a:t>
            </a:r>
          </a:p>
          <a:p>
            <a:pPr marL="342900" indent="-342900">
              <a:buFont typeface="Arial" panose="020B0604020202020204" pitchFamily="34" charset="0"/>
              <a:buChar char="•"/>
            </a:pPr>
            <a:r>
              <a:rPr lang="en-US" altLang="zh-CN" sz="1600" dirty="0">
                <a:latin typeface="Arial" panose="020B0604020202020204" pitchFamily="34" charset="0"/>
                <a:cs typeface="Arial" panose="020B0604020202020204" pitchFamily="34" charset="0"/>
              </a:rPr>
              <a:t>UC12: Use case on different VPLMN scenarios</a:t>
            </a:r>
          </a:p>
          <a:p>
            <a:pPr marL="342900" indent="-342900">
              <a:buFont typeface="Arial" panose="020B0604020202020204" pitchFamily="34" charset="0"/>
              <a:buChar char="•"/>
            </a:pPr>
            <a:r>
              <a:rPr lang="en-US" altLang="zh-CN" sz="1600" dirty="0">
                <a:latin typeface="Arial" panose="020B0604020202020204" pitchFamily="34" charset="0"/>
                <a:cs typeface="Arial" panose="020B0604020202020204" pitchFamily="34" charset="0"/>
              </a:rPr>
              <a:t>UC13: Use case on Interworking with non-3GPP access</a:t>
            </a:r>
          </a:p>
          <a:p>
            <a:pPr marL="342900" indent="-342900">
              <a:buFont typeface="Arial" panose="020B0604020202020204" pitchFamily="34" charset="0"/>
              <a:buChar char="•"/>
            </a:pPr>
            <a:r>
              <a:rPr lang="en-US" altLang="zh-CN" sz="1600" dirty="0">
                <a:latin typeface="Arial" panose="020B0604020202020204" pitchFamily="34" charset="0"/>
                <a:cs typeface="Arial" panose="020B0604020202020204" pitchFamily="34" charset="0"/>
              </a:rPr>
              <a:t>UC14: Use Case on Inter-PLMN scenario - TN and multiple NTN</a:t>
            </a:r>
          </a:p>
          <a:p>
            <a:pPr marL="342900" indent="-342900">
              <a:buFont typeface="Arial" panose="020B0604020202020204" pitchFamily="34" charset="0"/>
              <a:buChar char="•"/>
            </a:pPr>
            <a:r>
              <a:rPr lang="en-US" altLang="zh-CN" sz="1600" dirty="0">
                <a:latin typeface="Arial" panose="020B0604020202020204" pitchFamily="34" charset="0"/>
                <a:cs typeface="Arial" panose="020B0604020202020204" pitchFamily="34" charset="0"/>
              </a:rPr>
              <a:t>UC15: Use Case on access to local NPN services (inter NPN – PLMN scenario)</a:t>
            </a:r>
          </a:p>
          <a:p>
            <a:pPr marL="342900" indent="-342900">
              <a:buFont typeface="Arial" panose="020B0604020202020204" pitchFamily="34" charset="0"/>
              <a:buChar char="•"/>
            </a:pPr>
            <a:r>
              <a:rPr lang="en-US" altLang="zh-CN" sz="1600" dirty="0">
                <a:latin typeface="Arial" panose="020B0604020202020204" pitchFamily="34" charset="0"/>
                <a:cs typeface="Arial" panose="020B0604020202020204" pitchFamily="34" charset="0"/>
              </a:rPr>
              <a:t>UC16: Use Case on set of devices accessing local NPN services (inter NPN – PLMN scenario)</a:t>
            </a:r>
          </a:p>
          <a:p>
            <a:pPr marL="342900" indent="-342900">
              <a:buFont typeface="Arial" panose="020B0604020202020204" pitchFamily="34" charset="0"/>
              <a:buChar char="•"/>
            </a:pPr>
            <a:r>
              <a:rPr lang="en-US" altLang="zh-CN" sz="1600" dirty="0">
                <a:latin typeface="Arial" panose="020B0604020202020204" pitchFamily="34" charset="0"/>
                <a:cs typeface="Arial" panose="020B0604020202020204" pitchFamily="34" charset="0"/>
              </a:rPr>
              <a:t>UC17: Use Case on Vehicle </a:t>
            </a:r>
            <a:r>
              <a:rPr lang="en-US" altLang="zh-CN" sz="1600" dirty="0" err="1">
                <a:latin typeface="Arial" panose="020B0604020202020204" pitchFamily="34" charset="0"/>
                <a:cs typeface="Arial" panose="020B0604020202020204" pitchFamily="34" charset="0"/>
              </a:rPr>
              <a:t>IoT</a:t>
            </a:r>
            <a:r>
              <a:rPr lang="en-US" altLang="zh-CN" sz="1600" dirty="0">
                <a:latin typeface="Arial" panose="020B0604020202020204" pitchFamily="34" charset="0"/>
                <a:cs typeface="Arial" panose="020B0604020202020204" pitchFamily="34" charset="0"/>
              </a:rPr>
              <a:t> devices steering via NTN and TN</a:t>
            </a:r>
          </a:p>
          <a:p>
            <a:pPr marL="342900" indent="-342900">
              <a:buFont typeface="Arial" panose="020B0604020202020204" pitchFamily="34" charset="0"/>
              <a:buChar char="•"/>
            </a:pPr>
            <a:r>
              <a:rPr lang="en-US" altLang="zh-CN" sz="1600" dirty="0">
                <a:latin typeface="Arial" panose="020B0604020202020204" pitchFamily="34" charset="0"/>
                <a:cs typeface="Arial" panose="020B0604020202020204" pitchFamily="34" charset="0"/>
              </a:rPr>
              <a:t>UC18: Use Case on UAV UE connecting to 3GPP TN and NTN  access networks</a:t>
            </a:r>
            <a:endParaRPr lang="en-GB" altLang="zh-CN"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5630291"/>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457" y="500062"/>
            <a:ext cx="10515600" cy="1325563"/>
          </a:xfrm>
        </p:spPr>
        <p:txBody>
          <a:bodyPr/>
          <a:lstStyle/>
          <a:p>
            <a:r>
              <a:rPr lang="en-US" altLang="zh-CN" sz="3600" dirty="0"/>
              <a:t>Categorization of the use cases in TR22.841</a:t>
            </a:r>
            <a:endParaRPr lang="en-US" sz="3600" dirty="0"/>
          </a:p>
        </p:txBody>
      </p:sp>
      <p:graphicFrame>
        <p:nvGraphicFramePr>
          <p:cNvPr id="7" name="表格 3"/>
          <p:cNvGraphicFramePr>
            <a:graphicFrameLocks noGrp="1"/>
          </p:cNvGraphicFramePr>
          <p:nvPr>
            <p:extLst>
              <p:ext uri="{D42A27DB-BD31-4B8C-83A1-F6EECF244321}">
                <p14:modId xmlns:p14="http://schemas.microsoft.com/office/powerpoint/2010/main" val="3925308755"/>
              </p:ext>
            </p:extLst>
          </p:nvPr>
        </p:nvGraphicFramePr>
        <p:xfrm>
          <a:off x="239384" y="2293400"/>
          <a:ext cx="11293380" cy="1778000"/>
        </p:xfrm>
        <a:graphic>
          <a:graphicData uri="http://schemas.openxmlformats.org/drawingml/2006/table">
            <a:tbl>
              <a:tblPr firstRow="1" bandRow="1">
                <a:tableStyleId>{912C8C85-51F0-491E-9774-3900AFEF0FD7}</a:tableStyleId>
              </a:tblPr>
              <a:tblGrid>
                <a:gridCol w="2025649">
                  <a:extLst>
                    <a:ext uri="{9D8B030D-6E8A-4147-A177-3AD203B41FA5}">
                      <a16:colId xmlns:a16="http://schemas.microsoft.com/office/drawing/2014/main" val="20000"/>
                    </a:ext>
                  </a:extLst>
                </a:gridCol>
                <a:gridCol w="3434373">
                  <a:extLst>
                    <a:ext uri="{9D8B030D-6E8A-4147-A177-3AD203B41FA5}">
                      <a16:colId xmlns:a16="http://schemas.microsoft.com/office/drawing/2014/main" val="20001"/>
                    </a:ext>
                  </a:extLst>
                </a:gridCol>
                <a:gridCol w="3010013">
                  <a:extLst>
                    <a:ext uri="{9D8B030D-6E8A-4147-A177-3AD203B41FA5}">
                      <a16:colId xmlns:a16="http://schemas.microsoft.com/office/drawing/2014/main" val="20002"/>
                    </a:ext>
                  </a:extLst>
                </a:gridCol>
                <a:gridCol w="2823345">
                  <a:extLst>
                    <a:ext uri="{9D8B030D-6E8A-4147-A177-3AD203B41FA5}">
                      <a16:colId xmlns:a16="http://schemas.microsoft.com/office/drawing/2014/main" val="20003"/>
                    </a:ext>
                  </a:extLst>
                </a:gridCol>
              </a:tblGrid>
              <a:tr h="370840">
                <a:tc>
                  <a:txBody>
                    <a:bodyPr/>
                    <a:lstStyle>
                      <a:lvl1pPr marL="0" algn="l" defTabSz="914400" rtl="0" eaLnBrk="1" latinLnBrk="0" hangingPunct="1">
                        <a:defRPr sz="1800" b="1" kern="1200">
                          <a:solidFill>
                            <a:schemeClr val="bg1"/>
                          </a:solidFill>
                          <a:latin typeface="Calibri" panose="020F0502020204030204"/>
                        </a:defRPr>
                      </a:lvl1pPr>
                      <a:lvl2pPr marL="457200" algn="l" defTabSz="914400" rtl="0" eaLnBrk="1" latinLnBrk="0" hangingPunct="1">
                        <a:defRPr sz="1800" b="1" kern="1200">
                          <a:solidFill>
                            <a:schemeClr val="bg1"/>
                          </a:solidFill>
                          <a:latin typeface="Calibri" panose="020F0502020204030204"/>
                        </a:defRPr>
                      </a:lvl2pPr>
                      <a:lvl3pPr marL="914400" algn="l" defTabSz="914400" rtl="0" eaLnBrk="1" latinLnBrk="0" hangingPunct="1">
                        <a:defRPr sz="1800" b="1" kern="1200">
                          <a:solidFill>
                            <a:schemeClr val="bg1"/>
                          </a:solidFill>
                          <a:latin typeface="Calibri" panose="020F0502020204030204"/>
                        </a:defRPr>
                      </a:lvl3pPr>
                      <a:lvl4pPr marL="1371600" algn="l" defTabSz="914400" rtl="0" eaLnBrk="1" latinLnBrk="0" hangingPunct="1">
                        <a:defRPr sz="1800" b="1" kern="1200">
                          <a:solidFill>
                            <a:schemeClr val="bg1"/>
                          </a:solidFill>
                          <a:latin typeface="Calibri" panose="020F0502020204030204"/>
                        </a:defRPr>
                      </a:lvl4pPr>
                      <a:lvl5pPr marL="1828800" algn="l" defTabSz="914400" rtl="0" eaLnBrk="1" latinLnBrk="0" hangingPunct="1">
                        <a:defRPr sz="1800" b="1" kern="1200">
                          <a:solidFill>
                            <a:schemeClr val="bg1"/>
                          </a:solidFill>
                          <a:latin typeface="Calibri" panose="020F0502020204030204"/>
                        </a:defRPr>
                      </a:lvl5pPr>
                      <a:lvl6pPr marL="2286000" algn="l" defTabSz="914400" rtl="0" eaLnBrk="1" latinLnBrk="0" hangingPunct="1">
                        <a:defRPr sz="1800" b="1" kern="1200">
                          <a:solidFill>
                            <a:schemeClr val="bg1"/>
                          </a:solidFill>
                          <a:latin typeface="Calibri" panose="020F0502020204030204"/>
                        </a:defRPr>
                      </a:lvl6pPr>
                      <a:lvl7pPr marL="2743200" algn="l" defTabSz="914400" rtl="0" eaLnBrk="1" latinLnBrk="0" hangingPunct="1">
                        <a:defRPr sz="1800" b="1" kern="1200">
                          <a:solidFill>
                            <a:schemeClr val="bg1"/>
                          </a:solidFill>
                          <a:latin typeface="Calibri" panose="020F0502020204030204"/>
                        </a:defRPr>
                      </a:lvl7pPr>
                      <a:lvl8pPr marL="3200400" algn="l" defTabSz="914400" rtl="0" eaLnBrk="1" latinLnBrk="0" hangingPunct="1">
                        <a:defRPr sz="1800" b="1" kern="1200">
                          <a:solidFill>
                            <a:schemeClr val="bg1"/>
                          </a:solidFill>
                          <a:latin typeface="Calibri" panose="020F0502020204030204"/>
                        </a:defRPr>
                      </a:lvl8pPr>
                      <a:lvl9pPr marL="3657600" algn="l" defTabSz="914400" rtl="0" eaLnBrk="1" latinLnBrk="0" hangingPunct="1">
                        <a:defRPr sz="1800" b="1" kern="1200">
                          <a:solidFill>
                            <a:schemeClr val="bg1"/>
                          </a:solidFill>
                          <a:latin typeface="Calibri" panose="020F0502020204030204"/>
                        </a:defRPr>
                      </a:lvl9pPr>
                    </a:lstStyle>
                    <a:p>
                      <a:endParaRPr lang="zh-CN" altLang="en-US" sz="2400" dirty="0">
                        <a:solidFill>
                          <a:schemeClr val="tx2"/>
                        </a:solidFill>
                      </a:endParaRPr>
                    </a:p>
                  </a:txBody>
                  <a:tcPr anchor="ctr" anchorCtr="1"/>
                </a:tc>
                <a:tc>
                  <a:txBody>
                    <a:bodyPr/>
                    <a:lstStyle>
                      <a:lvl1pPr marL="0" algn="l" defTabSz="914400" rtl="0" eaLnBrk="1" latinLnBrk="0" hangingPunct="1">
                        <a:defRPr sz="1800" b="1" kern="1200">
                          <a:solidFill>
                            <a:schemeClr val="bg1"/>
                          </a:solidFill>
                          <a:latin typeface="Calibri" panose="020F0502020204030204"/>
                        </a:defRPr>
                      </a:lvl1pPr>
                      <a:lvl2pPr marL="457200" algn="l" defTabSz="914400" rtl="0" eaLnBrk="1" latinLnBrk="0" hangingPunct="1">
                        <a:defRPr sz="1800" b="1" kern="1200">
                          <a:solidFill>
                            <a:schemeClr val="bg1"/>
                          </a:solidFill>
                          <a:latin typeface="Calibri" panose="020F0502020204030204"/>
                        </a:defRPr>
                      </a:lvl2pPr>
                      <a:lvl3pPr marL="914400" algn="l" defTabSz="914400" rtl="0" eaLnBrk="1" latinLnBrk="0" hangingPunct="1">
                        <a:defRPr sz="1800" b="1" kern="1200">
                          <a:solidFill>
                            <a:schemeClr val="bg1"/>
                          </a:solidFill>
                          <a:latin typeface="Calibri" panose="020F0502020204030204"/>
                        </a:defRPr>
                      </a:lvl3pPr>
                      <a:lvl4pPr marL="1371600" algn="l" defTabSz="914400" rtl="0" eaLnBrk="1" latinLnBrk="0" hangingPunct="1">
                        <a:defRPr sz="1800" b="1" kern="1200">
                          <a:solidFill>
                            <a:schemeClr val="bg1"/>
                          </a:solidFill>
                          <a:latin typeface="Calibri" panose="020F0502020204030204"/>
                        </a:defRPr>
                      </a:lvl4pPr>
                      <a:lvl5pPr marL="1828800" algn="l" defTabSz="914400" rtl="0" eaLnBrk="1" latinLnBrk="0" hangingPunct="1">
                        <a:defRPr sz="1800" b="1" kern="1200">
                          <a:solidFill>
                            <a:schemeClr val="bg1"/>
                          </a:solidFill>
                          <a:latin typeface="Calibri" panose="020F0502020204030204"/>
                        </a:defRPr>
                      </a:lvl5pPr>
                      <a:lvl6pPr marL="2286000" algn="l" defTabSz="914400" rtl="0" eaLnBrk="1" latinLnBrk="0" hangingPunct="1">
                        <a:defRPr sz="1800" b="1" kern="1200">
                          <a:solidFill>
                            <a:schemeClr val="bg1"/>
                          </a:solidFill>
                          <a:latin typeface="Calibri" panose="020F0502020204030204"/>
                        </a:defRPr>
                      </a:lvl6pPr>
                      <a:lvl7pPr marL="2743200" algn="l" defTabSz="914400" rtl="0" eaLnBrk="1" latinLnBrk="0" hangingPunct="1">
                        <a:defRPr sz="1800" b="1" kern="1200">
                          <a:solidFill>
                            <a:schemeClr val="bg1"/>
                          </a:solidFill>
                          <a:latin typeface="Calibri" panose="020F0502020204030204"/>
                        </a:defRPr>
                      </a:lvl7pPr>
                      <a:lvl8pPr marL="3200400" algn="l" defTabSz="914400" rtl="0" eaLnBrk="1" latinLnBrk="0" hangingPunct="1">
                        <a:defRPr sz="1800" b="1" kern="1200">
                          <a:solidFill>
                            <a:schemeClr val="bg1"/>
                          </a:solidFill>
                          <a:latin typeface="Calibri" panose="020F0502020204030204"/>
                        </a:defRPr>
                      </a:lvl8pPr>
                      <a:lvl9pPr marL="3657600" algn="l" defTabSz="914400" rtl="0" eaLnBrk="1" latinLnBrk="0" hangingPunct="1">
                        <a:defRPr sz="1800" b="1" kern="1200">
                          <a:solidFill>
                            <a:schemeClr val="bg1"/>
                          </a:solidFill>
                          <a:latin typeface="Calibri" panose="020F0502020204030204"/>
                        </a:defRPr>
                      </a:lvl9pPr>
                    </a:lstStyle>
                    <a:p>
                      <a:r>
                        <a:rPr lang="en-US" altLang="zh-CN" sz="2400" dirty="0"/>
                        <a:t>TN-TN</a:t>
                      </a:r>
                      <a:endParaRPr lang="zh-CN" altLang="en-US" sz="2400" dirty="0">
                        <a:solidFill>
                          <a:schemeClr val="tx2"/>
                        </a:solidFill>
                      </a:endParaRPr>
                    </a:p>
                  </a:txBody>
                  <a:tcPr anchor="ctr" anchorCtr="1"/>
                </a:tc>
                <a:tc>
                  <a:txBody>
                    <a:bodyPr/>
                    <a:lstStyle>
                      <a:lvl1pPr marL="0" algn="l" defTabSz="914400" rtl="0" eaLnBrk="1" latinLnBrk="0" hangingPunct="1">
                        <a:defRPr sz="1800" b="1" kern="1200">
                          <a:solidFill>
                            <a:schemeClr val="bg1"/>
                          </a:solidFill>
                          <a:latin typeface="Calibri" panose="020F0502020204030204"/>
                        </a:defRPr>
                      </a:lvl1pPr>
                      <a:lvl2pPr marL="457200" algn="l" defTabSz="914400" rtl="0" eaLnBrk="1" latinLnBrk="0" hangingPunct="1">
                        <a:defRPr sz="1800" b="1" kern="1200">
                          <a:solidFill>
                            <a:schemeClr val="bg1"/>
                          </a:solidFill>
                          <a:latin typeface="Calibri" panose="020F0502020204030204"/>
                        </a:defRPr>
                      </a:lvl2pPr>
                      <a:lvl3pPr marL="914400" algn="l" defTabSz="914400" rtl="0" eaLnBrk="1" latinLnBrk="0" hangingPunct="1">
                        <a:defRPr sz="1800" b="1" kern="1200">
                          <a:solidFill>
                            <a:schemeClr val="bg1"/>
                          </a:solidFill>
                          <a:latin typeface="Calibri" panose="020F0502020204030204"/>
                        </a:defRPr>
                      </a:lvl3pPr>
                      <a:lvl4pPr marL="1371600" algn="l" defTabSz="914400" rtl="0" eaLnBrk="1" latinLnBrk="0" hangingPunct="1">
                        <a:defRPr sz="1800" b="1" kern="1200">
                          <a:solidFill>
                            <a:schemeClr val="bg1"/>
                          </a:solidFill>
                          <a:latin typeface="Calibri" panose="020F0502020204030204"/>
                        </a:defRPr>
                      </a:lvl4pPr>
                      <a:lvl5pPr marL="1828800" algn="l" defTabSz="914400" rtl="0" eaLnBrk="1" latinLnBrk="0" hangingPunct="1">
                        <a:defRPr sz="1800" b="1" kern="1200">
                          <a:solidFill>
                            <a:schemeClr val="bg1"/>
                          </a:solidFill>
                          <a:latin typeface="Calibri" panose="020F0502020204030204"/>
                        </a:defRPr>
                      </a:lvl5pPr>
                      <a:lvl6pPr marL="2286000" algn="l" defTabSz="914400" rtl="0" eaLnBrk="1" latinLnBrk="0" hangingPunct="1">
                        <a:defRPr sz="1800" b="1" kern="1200">
                          <a:solidFill>
                            <a:schemeClr val="bg1"/>
                          </a:solidFill>
                          <a:latin typeface="Calibri" panose="020F0502020204030204"/>
                        </a:defRPr>
                      </a:lvl6pPr>
                      <a:lvl7pPr marL="2743200" algn="l" defTabSz="914400" rtl="0" eaLnBrk="1" latinLnBrk="0" hangingPunct="1">
                        <a:defRPr sz="1800" b="1" kern="1200">
                          <a:solidFill>
                            <a:schemeClr val="bg1"/>
                          </a:solidFill>
                          <a:latin typeface="Calibri" panose="020F0502020204030204"/>
                        </a:defRPr>
                      </a:lvl7pPr>
                      <a:lvl8pPr marL="3200400" algn="l" defTabSz="914400" rtl="0" eaLnBrk="1" latinLnBrk="0" hangingPunct="1">
                        <a:defRPr sz="1800" b="1" kern="1200">
                          <a:solidFill>
                            <a:schemeClr val="bg1"/>
                          </a:solidFill>
                          <a:latin typeface="Calibri" panose="020F0502020204030204"/>
                        </a:defRPr>
                      </a:lvl8pPr>
                      <a:lvl9pPr marL="3657600" algn="l" defTabSz="914400" rtl="0" eaLnBrk="1" latinLnBrk="0" hangingPunct="1">
                        <a:defRPr sz="1800" b="1" kern="1200">
                          <a:solidFill>
                            <a:schemeClr val="bg1"/>
                          </a:solidFill>
                          <a:latin typeface="Calibri" panose="020F0502020204030204"/>
                        </a:defRPr>
                      </a:lvl9pPr>
                    </a:lstStyle>
                    <a:p>
                      <a:r>
                        <a:rPr lang="en-US" altLang="zh-CN" sz="2400" dirty="0"/>
                        <a:t>TN-NTN</a:t>
                      </a:r>
                      <a:endParaRPr lang="zh-CN" altLang="en-US" sz="2400" dirty="0">
                        <a:solidFill>
                          <a:schemeClr val="tx2"/>
                        </a:solidFill>
                      </a:endParaRPr>
                    </a:p>
                  </a:txBody>
                  <a:tcPr anchor="ctr" anchorCtr="1"/>
                </a:tc>
                <a:tc>
                  <a:txBody>
                    <a:bodyPr/>
                    <a:lstStyle>
                      <a:lvl1pPr marL="0" algn="l" defTabSz="914400" rtl="0" eaLnBrk="1" latinLnBrk="0" hangingPunct="1">
                        <a:defRPr sz="1800" b="1" kern="1200">
                          <a:solidFill>
                            <a:schemeClr val="bg1"/>
                          </a:solidFill>
                          <a:latin typeface="Calibri" panose="020F0502020204030204"/>
                        </a:defRPr>
                      </a:lvl1pPr>
                      <a:lvl2pPr marL="457200" algn="l" defTabSz="914400" rtl="0" eaLnBrk="1" latinLnBrk="0" hangingPunct="1">
                        <a:defRPr sz="1800" b="1" kern="1200">
                          <a:solidFill>
                            <a:schemeClr val="bg1"/>
                          </a:solidFill>
                          <a:latin typeface="Calibri" panose="020F0502020204030204"/>
                        </a:defRPr>
                      </a:lvl2pPr>
                      <a:lvl3pPr marL="914400" algn="l" defTabSz="914400" rtl="0" eaLnBrk="1" latinLnBrk="0" hangingPunct="1">
                        <a:defRPr sz="1800" b="1" kern="1200">
                          <a:solidFill>
                            <a:schemeClr val="bg1"/>
                          </a:solidFill>
                          <a:latin typeface="Calibri" panose="020F0502020204030204"/>
                        </a:defRPr>
                      </a:lvl3pPr>
                      <a:lvl4pPr marL="1371600" algn="l" defTabSz="914400" rtl="0" eaLnBrk="1" latinLnBrk="0" hangingPunct="1">
                        <a:defRPr sz="1800" b="1" kern="1200">
                          <a:solidFill>
                            <a:schemeClr val="bg1"/>
                          </a:solidFill>
                          <a:latin typeface="Calibri" panose="020F0502020204030204"/>
                        </a:defRPr>
                      </a:lvl4pPr>
                      <a:lvl5pPr marL="1828800" algn="l" defTabSz="914400" rtl="0" eaLnBrk="1" latinLnBrk="0" hangingPunct="1">
                        <a:defRPr sz="1800" b="1" kern="1200">
                          <a:solidFill>
                            <a:schemeClr val="bg1"/>
                          </a:solidFill>
                          <a:latin typeface="Calibri" panose="020F0502020204030204"/>
                        </a:defRPr>
                      </a:lvl5pPr>
                      <a:lvl6pPr marL="2286000" algn="l" defTabSz="914400" rtl="0" eaLnBrk="1" latinLnBrk="0" hangingPunct="1">
                        <a:defRPr sz="1800" b="1" kern="1200">
                          <a:solidFill>
                            <a:schemeClr val="bg1"/>
                          </a:solidFill>
                          <a:latin typeface="Calibri" panose="020F0502020204030204"/>
                        </a:defRPr>
                      </a:lvl6pPr>
                      <a:lvl7pPr marL="2743200" algn="l" defTabSz="914400" rtl="0" eaLnBrk="1" latinLnBrk="0" hangingPunct="1">
                        <a:defRPr sz="1800" b="1" kern="1200">
                          <a:solidFill>
                            <a:schemeClr val="bg1"/>
                          </a:solidFill>
                          <a:latin typeface="Calibri" panose="020F0502020204030204"/>
                        </a:defRPr>
                      </a:lvl7pPr>
                      <a:lvl8pPr marL="3200400" algn="l" defTabSz="914400" rtl="0" eaLnBrk="1" latinLnBrk="0" hangingPunct="1">
                        <a:defRPr sz="1800" b="1" kern="1200">
                          <a:solidFill>
                            <a:schemeClr val="bg1"/>
                          </a:solidFill>
                          <a:latin typeface="Calibri" panose="020F0502020204030204"/>
                        </a:defRPr>
                      </a:lvl8pPr>
                      <a:lvl9pPr marL="3657600" algn="l" defTabSz="914400" rtl="0" eaLnBrk="1" latinLnBrk="0" hangingPunct="1">
                        <a:defRPr sz="1800" b="1" kern="1200">
                          <a:solidFill>
                            <a:schemeClr val="bg1"/>
                          </a:solidFill>
                          <a:latin typeface="Calibri" panose="020F0502020204030204"/>
                        </a:defRPr>
                      </a:lvl9pPr>
                    </a:lstStyle>
                    <a:p>
                      <a:r>
                        <a:rPr lang="en-US" altLang="zh-CN" sz="2400" dirty="0"/>
                        <a:t>NTN-NTN</a:t>
                      </a:r>
                      <a:endParaRPr lang="zh-CN" altLang="en-US" sz="2400" dirty="0">
                        <a:solidFill>
                          <a:schemeClr val="tx2"/>
                        </a:solidFill>
                      </a:endParaRPr>
                    </a:p>
                  </a:txBody>
                  <a:tcPr anchor="ctr" anchorCtr="1"/>
                </a:tc>
                <a:extLst>
                  <a:ext uri="{0D108BD9-81ED-4DB2-BD59-A6C34878D82A}">
                    <a16:rowId xmlns:a16="http://schemas.microsoft.com/office/drawing/2014/main" val="10000"/>
                  </a:ext>
                </a:extLst>
              </a:tr>
              <a:tr h="37084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altLang="zh-CN" sz="1600" dirty="0"/>
                        <a:t>Intra-PLMN</a:t>
                      </a:r>
                      <a:endParaRPr lang="zh-CN" altLang="en-US" sz="1600" dirty="0"/>
                    </a:p>
                  </a:txBody>
                  <a:tcPr anchor="ctr" anchorCtr="1"/>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altLang="zh-CN" sz="1600" dirty="0"/>
                        <a:t>UC7/UC8/UC12</a:t>
                      </a:r>
                      <a:endParaRPr lang="zh-CN" altLang="en-US" sz="1600" dirty="0">
                        <a:solidFill>
                          <a:srgbClr val="0000FF"/>
                        </a:solidFill>
                      </a:endParaRPr>
                    </a:p>
                  </a:txBody>
                  <a:tcPr anchor="ctr" anchorCtr="1"/>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altLang="zh-CN" sz="1600" dirty="0"/>
                        <a:t>UC5/UC9</a:t>
                      </a:r>
                      <a:endParaRPr lang="zh-CN" altLang="en-US" sz="1600" dirty="0">
                        <a:solidFill>
                          <a:srgbClr val="0000FF"/>
                        </a:solidFill>
                      </a:endParaRPr>
                    </a:p>
                  </a:txBody>
                  <a:tcPr anchor="ctr" anchorCtr="1"/>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l" defTabSz="1187798" rtl="0" eaLnBrk="1" fontAlgn="auto" latinLnBrk="0" hangingPunct="1">
                        <a:lnSpc>
                          <a:spcPct val="100000"/>
                        </a:lnSpc>
                        <a:spcBef>
                          <a:spcPts val="0"/>
                        </a:spcBef>
                        <a:spcAft>
                          <a:spcPts val="0"/>
                        </a:spcAft>
                        <a:buClrTx/>
                        <a:buSzTx/>
                        <a:buFontTx/>
                        <a:buNone/>
                        <a:tabLst/>
                        <a:defRPr/>
                      </a:pPr>
                      <a:r>
                        <a:rPr lang="en-US" altLang="zh-CN" sz="1600" dirty="0"/>
                        <a:t>UC1/UC5</a:t>
                      </a:r>
                      <a:endParaRPr lang="zh-CN" altLang="en-US" sz="1600" dirty="0">
                        <a:solidFill>
                          <a:srgbClr val="0000FF"/>
                        </a:solidFill>
                      </a:endParaRPr>
                    </a:p>
                  </a:txBody>
                  <a:tcPr anchor="ctr" anchorCtr="1"/>
                </a:tc>
                <a:extLst>
                  <a:ext uri="{0D108BD9-81ED-4DB2-BD59-A6C34878D82A}">
                    <a16:rowId xmlns:a16="http://schemas.microsoft.com/office/drawing/2014/main" val="10001"/>
                  </a:ext>
                </a:extLst>
              </a:tr>
              <a:tr h="37084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altLang="zh-CN" sz="1600" dirty="0"/>
                        <a:t>Inter-PLMN</a:t>
                      </a:r>
                      <a:endParaRPr lang="zh-CN" altLang="en-US" sz="1600" dirty="0"/>
                    </a:p>
                  </a:txBody>
                  <a:tcPr anchor="ctr" anchorCtr="1"/>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altLang="zh-CN" sz="1600" dirty="0"/>
                        <a:t>UC2/UC3/UC11/UC12</a:t>
                      </a:r>
                      <a:endParaRPr lang="zh-CN" altLang="en-US" sz="1600" dirty="0">
                        <a:solidFill>
                          <a:srgbClr val="0000FF"/>
                        </a:solidFill>
                      </a:endParaRPr>
                    </a:p>
                  </a:txBody>
                  <a:tcPr anchor="ctr" anchorCtr="1"/>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altLang="zh-CN" sz="1600" dirty="0"/>
                        <a:t>UC4/UC5/UC6/UC10/UC14/UC17/UC18</a:t>
                      </a:r>
                      <a:endParaRPr lang="zh-CN" altLang="en-US" sz="1600" dirty="0"/>
                    </a:p>
                  </a:txBody>
                  <a:tcPr anchor="ctr" anchorCtr="1"/>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altLang="zh-CN" sz="1600" strike="noStrike" dirty="0"/>
                        <a:t>UC10</a:t>
                      </a:r>
                      <a:endParaRPr lang="zh-CN" altLang="en-US" sz="1600" strike="noStrike" dirty="0">
                        <a:solidFill>
                          <a:srgbClr val="3333FF"/>
                        </a:solidFill>
                      </a:endParaRPr>
                    </a:p>
                  </a:txBody>
                  <a:tcPr anchor="ctr" anchorCtr="1"/>
                </a:tc>
                <a:extLst>
                  <a:ext uri="{0D108BD9-81ED-4DB2-BD59-A6C34878D82A}">
                    <a16:rowId xmlns:a16="http://schemas.microsoft.com/office/drawing/2014/main" val="10002"/>
                  </a:ext>
                </a:extLst>
              </a:tr>
              <a:tr h="370840">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altLang="zh-CN" sz="1600" dirty="0"/>
                        <a:t>PLMN-NPN</a:t>
                      </a:r>
                      <a:endParaRPr lang="zh-CN" altLang="en-US" sz="1600" dirty="0"/>
                    </a:p>
                  </a:txBody>
                  <a:tcPr anchor="ctr" anchorCtr="1"/>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l" defTabSz="1187798" rtl="0" eaLnBrk="1" fontAlgn="auto" latinLnBrk="0" hangingPunct="1">
                        <a:lnSpc>
                          <a:spcPct val="100000"/>
                        </a:lnSpc>
                        <a:spcBef>
                          <a:spcPts val="0"/>
                        </a:spcBef>
                        <a:spcAft>
                          <a:spcPts val="0"/>
                        </a:spcAft>
                        <a:buClrTx/>
                        <a:buSzTx/>
                        <a:buFontTx/>
                        <a:buNone/>
                        <a:tabLst/>
                        <a:defRPr/>
                      </a:pPr>
                      <a:r>
                        <a:rPr lang="en-US" altLang="zh-CN" sz="1600" dirty="0"/>
                        <a:t>UC3/UC15/UC16/UC12</a:t>
                      </a:r>
                      <a:endParaRPr lang="zh-CN" altLang="en-US" sz="1600" dirty="0">
                        <a:solidFill>
                          <a:srgbClr val="0000FF"/>
                        </a:solidFill>
                      </a:endParaRPr>
                    </a:p>
                  </a:txBody>
                  <a:tcPr anchor="ctr" anchorCtr="1"/>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altLang="zh-CN" sz="1600" dirty="0"/>
                        <a:t>N/A</a:t>
                      </a:r>
                      <a:endParaRPr lang="zh-CN" altLang="en-US" sz="1600" dirty="0"/>
                    </a:p>
                  </a:txBody>
                  <a:tcPr anchor="ctr" anchorCtr="1"/>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altLang="zh-CN" sz="1600" dirty="0"/>
                        <a:t>N/A</a:t>
                      </a:r>
                      <a:endParaRPr lang="zh-CN" altLang="en-US" sz="1600" dirty="0"/>
                    </a:p>
                  </a:txBody>
                  <a:tcPr anchor="ctr" anchorCtr="1"/>
                </a:tc>
                <a:extLst>
                  <a:ext uri="{0D108BD9-81ED-4DB2-BD59-A6C34878D82A}">
                    <a16:rowId xmlns:a16="http://schemas.microsoft.com/office/drawing/2014/main" val="10003"/>
                  </a:ext>
                </a:extLst>
              </a:tr>
            </a:tbl>
          </a:graphicData>
        </a:graphic>
      </p:graphicFrame>
      <p:sp>
        <p:nvSpPr>
          <p:cNvPr id="8" name="矩形 4"/>
          <p:cNvSpPr/>
          <p:nvPr/>
        </p:nvSpPr>
        <p:spPr>
          <a:xfrm>
            <a:off x="330200" y="4202296"/>
            <a:ext cx="10952969" cy="261610"/>
          </a:xfrm>
          <a:prstGeom prst="rect">
            <a:avLst/>
          </a:prstGeom>
        </p:spPr>
        <p:txBody>
          <a:bodyPr wrap="square">
            <a:spAutoFit/>
          </a:bodyPr>
          <a:lstStyle/>
          <a:p>
            <a:pPr marL="285750" indent="-285750" defTabSz="914478" eaLnBrk="1" fontAlgn="auto" hangingPunct="1">
              <a:spcBef>
                <a:spcPts val="0"/>
              </a:spcBef>
              <a:spcAft>
                <a:spcPts val="0"/>
              </a:spcAft>
              <a:buFont typeface="Arial" panose="020B0604020202020204" pitchFamily="34" charset="0"/>
              <a:buChar char="•"/>
            </a:pPr>
            <a:r>
              <a:rPr lang="en-US" altLang="zh-CN" sz="1100" dirty="0">
                <a:solidFill>
                  <a:srgbClr val="1D1D1A"/>
                </a:solidFill>
                <a:ea typeface="等线" panose="02010600030101010101" pitchFamily="2" charset="-122"/>
              </a:rPr>
              <a:t>UC13 Use case on Interworking with non-3GPP access</a:t>
            </a:r>
            <a:r>
              <a:rPr lang="zh-CN" altLang="en-US" sz="1100" dirty="0">
                <a:solidFill>
                  <a:srgbClr val="1D1D1A"/>
                </a:solidFill>
                <a:ea typeface="等线" panose="02010600030101010101" pitchFamily="2" charset="-122"/>
              </a:rPr>
              <a:t> </a:t>
            </a:r>
            <a:r>
              <a:rPr lang="en-US" altLang="zh-CN" sz="1100" dirty="0">
                <a:solidFill>
                  <a:srgbClr val="1D1D1A"/>
                </a:solidFill>
                <a:ea typeface="等线" panose="02010600030101010101" pitchFamily="2" charset="-122"/>
              </a:rPr>
              <a:t>can be considered later, as it adds non-3GPP access on top of dual-3GPP access</a:t>
            </a:r>
          </a:p>
        </p:txBody>
      </p:sp>
      <p:sp>
        <p:nvSpPr>
          <p:cNvPr id="9" name="矩形 5"/>
          <p:cNvSpPr/>
          <p:nvPr/>
        </p:nvSpPr>
        <p:spPr>
          <a:xfrm>
            <a:off x="330200" y="1874846"/>
            <a:ext cx="10952969" cy="369332"/>
          </a:xfrm>
          <a:prstGeom prst="rect">
            <a:avLst/>
          </a:prstGeom>
        </p:spPr>
        <p:txBody>
          <a:bodyPr wrap="square">
            <a:spAutoFit/>
          </a:bodyPr>
          <a:lstStyle/>
          <a:p>
            <a:pPr defTabSz="914478" eaLnBrk="1" fontAlgn="auto" hangingPunct="1">
              <a:spcBef>
                <a:spcPts val="0"/>
              </a:spcBef>
              <a:spcAft>
                <a:spcPts val="0"/>
              </a:spcAft>
            </a:pPr>
            <a:r>
              <a:rPr lang="en-US" altLang="zh-CN" dirty="0">
                <a:solidFill>
                  <a:srgbClr val="1D1D1A"/>
                </a:solidFill>
                <a:ea typeface="等线" panose="02010600030101010101" pitchFamily="2" charset="-122"/>
              </a:rPr>
              <a:t>Group the UCs from TR22.841 for analysis in this contribution</a:t>
            </a:r>
          </a:p>
        </p:txBody>
      </p:sp>
      <p:sp>
        <p:nvSpPr>
          <p:cNvPr id="10" name="Rectangle 9"/>
          <p:cNvSpPr/>
          <p:nvPr/>
        </p:nvSpPr>
        <p:spPr>
          <a:xfrm>
            <a:off x="3751943" y="4539175"/>
            <a:ext cx="4187371" cy="1846659"/>
          </a:xfrm>
          <a:prstGeom prst="rect">
            <a:avLst/>
          </a:prstGeom>
        </p:spPr>
        <p:txBody>
          <a:bodyPr wrap="square">
            <a:spAutoFit/>
          </a:bodyPr>
          <a:lstStyle/>
          <a:p>
            <a:pPr marL="285750" indent="-285750">
              <a:buFont typeface="Arial" panose="020B0604020202020204" pitchFamily="34" charset="0"/>
              <a:buChar char="•"/>
            </a:pPr>
            <a:r>
              <a:rPr kumimoji="1" lang="en-US" altLang="zh-CN" sz="1600" dirty="0">
                <a:solidFill>
                  <a:srgbClr val="000000"/>
                </a:solidFill>
                <a:ea typeface="Microsoft YaHei" panose="020B0503020204020204" pitchFamily="34" charset="-122"/>
              </a:rPr>
              <a:t>UC Group 1: Intra-PLMN, TN-TN</a:t>
            </a:r>
          </a:p>
          <a:p>
            <a:pPr marL="285750" indent="-285750">
              <a:buFont typeface="Arial" panose="020B0604020202020204" pitchFamily="34" charset="0"/>
              <a:buChar char="•"/>
            </a:pPr>
            <a:r>
              <a:rPr kumimoji="1" lang="en-US" altLang="zh-CN" sz="1600" dirty="0">
                <a:solidFill>
                  <a:srgbClr val="000000"/>
                </a:solidFill>
                <a:ea typeface="Microsoft YaHei" panose="020B0503020204020204" pitchFamily="34" charset="-122"/>
              </a:rPr>
              <a:t>UC Group 2: Inter-PLMN, TN-TN</a:t>
            </a:r>
          </a:p>
          <a:p>
            <a:pPr marL="285750" indent="-285750">
              <a:buFont typeface="Arial" panose="020B0604020202020204" pitchFamily="34" charset="0"/>
              <a:buChar char="•"/>
            </a:pPr>
            <a:r>
              <a:rPr kumimoji="1" lang="en-US" altLang="zh-CN" sz="1600" dirty="0">
                <a:solidFill>
                  <a:srgbClr val="000000"/>
                </a:solidFill>
                <a:ea typeface="Microsoft YaHei" panose="020B0503020204020204" pitchFamily="34" charset="-122"/>
              </a:rPr>
              <a:t>UC Group 3: PLMN-NPN, TN-TN</a:t>
            </a:r>
          </a:p>
          <a:p>
            <a:pPr marL="285750" indent="-285750">
              <a:buFont typeface="Arial" panose="020B0604020202020204" pitchFamily="34" charset="0"/>
              <a:buChar char="•"/>
            </a:pPr>
            <a:r>
              <a:rPr kumimoji="1" lang="en-US" altLang="zh-CN" sz="1600" dirty="0">
                <a:solidFill>
                  <a:srgbClr val="000000"/>
                </a:solidFill>
                <a:ea typeface="Microsoft YaHei" panose="020B0503020204020204" pitchFamily="34" charset="-122"/>
              </a:rPr>
              <a:t>UC Group 4: Intra-PLMN, TN-NTN</a:t>
            </a:r>
          </a:p>
          <a:p>
            <a:pPr marL="285750" indent="-285750">
              <a:buFont typeface="Arial" panose="020B0604020202020204" pitchFamily="34" charset="0"/>
              <a:buChar char="•"/>
            </a:pPr>
            <a:r>
              <a:rPr kumimoji="1" lang="en-US" altLang="zh-CN" sz="1600" dirty="0">
                <a:solidFill>
                  <a:srgbClr val="000000"/>
                </a:solidFill>
                <a:ea typeface="Microsoft YaHei" panose="020B0503020204020204" pitchFamily="34" charset="-122"/>
              </a:rPr>
              <a:t>UC Group 5: Inter-PLMN, TN-NTN</a:t>
            </a:r>
          </a:p>
          <a:p>
            <a:pPr marL="285750" indent="-285750">
              <a:buFont typeface="Arial" panose="020B0604020202020204" pitchFamily="34" charset="0"/>
              <a:buChar char="•"/>
            </a:pPr>
            <a:r>
              <a:rPr kumimoji="1" lang="en-US" altLang="zh-CN" sz="1600" dirty="0">
                <a:solidFill>
                  <a:srgbClr val="000000"/>
                </a:solidFill>
                <a:ea typeface="Microsoft YaHei" panose="020B0503020204020204" pitchFamily="34" charset="-122"/>
              </a:rPr>
              <a:t>UC Group 6: Intra-PLMN, NTN-NTN</a:t>
            </a:r>
          </a:p>
          <a:p>
            <a:pPr marL="285750" indent="-285750">
              <a:buFont typeface="Arial" panose="020B0604020202020204" pitchFamily="34" charset="0"/>
              <a:buChar char="•"/>
            </a:pPr>
            <a:r>
              <a:rPr kumimoji="1" lang="en-US" altLang="zh-CN" sz="1600" dirty="0">
                <a:ea typeface="Microsoft YaHei" panose="020B0503020204020204" pitchFamily="34" charset="-122"/>
              </a:rPr>
              <a:t>UC Group 7: Inter-PLMN, NTN-NTN </a:t>
            </a:r>
            <a:endParaRPr kumimoji="1" lang="zh-CN" altLang="en-US" sz="1600" dirty="0">
              <a:ea typeface="Microsoft YaHei" panose="020B0503020204020204" pitchFamily="34" charset="-122"/>
            </a:endParaRPr>
          </a:p>
        </p:txBody>
      </p:sp>
    </p:spTree>
    <p:extLst>
      <p:ext uri="{BB962C8B-B14F-4D97-AF65-F5344CB8AC3E}">
        <p14:creationId xmlns:p14="http://schemas.microsoft.com/office/powerpoint/2010/main" val="2386108222"/>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3.xml><?xml version="1.0" encoding="utf-8"?>
<ds:datastoreItem xmlns:ds="http://schemas.openxmlformats.org/officeDocument/2006/customXml" ds:itemID="{35CA3727-A4EB-4398-9783-D0148B061093}">
  <ds:schemaRefs>
    <ds:schemaRef ds:uri="679a257e-872f-4c98-9e8a-0a9c104f72cd"/>
    <ds:schemaRef ds:uri="http://purl.org/dc/elements/1.1/"/>
    <ds:schemaRef ds:uri="http://schemas.microsoft.com/office/2006/documentManagement/types"/>
    <ds:schemaRef ds:uri="http://purl.org/dc/dcmitype/"/>
    <ds:schemaRef ds:uri="http://purl.org/dc/terms/"/>
    <ds:schemaRef ds:uri="http://schemas.microsoft.com/office/infopath/2007/PartnerControls"/>
    <ds:schemaRef ds:uri="http://schemas.microsoft.com/office/2006/metadata/properties"/>
    <ds:schemaRef ds:uri="http://schemas.openxmlformats.org/package/2006/metadata/core-properties"/>
    <ds:schemaRef ds:uri="280d8efa-eff2-4910-88d2-79ca146720c4"/>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10826</TotalTime>
  <Words>793</Words>
  <Application>Microsoft Office PowerPoint</Application>
  <PresentationFormat>Widescreen</PresentationFormat>
  <Paragraphs>74</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vt:lpstr>
      <vt:lpstr>Calibri</vt:lpstr>
      <vt:lpstr>Calibri Light</vt:lpstr>
      <vt:lpstr>Times New Roman</vt:lpstr>
      <vt:lpstr>Office Theme</vt:lpstr>
      <vt:lpstr>Compromise for the Working Agreement WA#56</vt:lpstr>
      <vt:lpstr>Proposal for compromise (high level)</vt:lpstr>
      <vt:lpstr>Proposal for compromise (details) Possible implementation of the compromise during SA#101</vt:lpstr>
      <vt:lpstr>BACKUP</vt:lpstr>
      <vt:lpstr>Definition from SA1 Dualsteer study</vt:lpstr>
      <vt:lpstr>Use cases captured in TR22.841</vt:lpstr>
      <vt:lpstr>Categorization of the use cases in TR22.841</vt:lpstr>
    </vt:vector>
  </TitlesOfParts>
  <Company>Huawei Technologies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on SA1 Dualsteer</dc:title>
  <dc:creator>Huawei, HiSilicon, Mediatek</dc:creator>
  <dc:description/>
  <cp:lastModifiedBy>intel user</cp:lastModifiedBy>
  <cp:revision>785</cp:revision>
  <dcterms:created xsi:type="dcterms:W3CDTF">2010-02-05T13:52:04Z</dcterms:created>
  <dcterms:modified xsi:type="dcterms:W3CDTF">2023-09-11T06:46:58Z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(3)O+wLlL0BYV26wWJ5qwNF0l99rR/Po9n1dmSXtkcfxVMB1KOsnvqi4SstUhrDwQf6NPEEvRvK
UerXjIteKzX+sQmav6peaf8IMJVIF7jRbux0Rx8GWmGps3mcWChWUkRkl1fI+jE1o9Jwz740
UagzrXDX4cpSKNPnkQSu6PaG+PF+Xo8yAu0M1PKsvUZrnl/PO0Zu9X67d3Akuupylo2BHP+m
37Kvv9C1PNWTEl9fGH</vt:lpwstr>
  </property>
  <property fmtid="{D5CDD505-2E9C-101B-9397-08002B2CF9AE}" pid="4" name="_2015_ms_pID_7253431">
    <vt:lpwstr>KVHmRVAECQl/D3DiFcZ/7ZhQVF1S9yYchFnacbZWHfrzP0ZzdBw52p
logHFQyVOoZ7NDMN8bfHyh7INPGFTYrawp/+SLWLqL3O7BfuFkfkShcfKKCdiCVUF4uvSfOP
dPJrobj5inI2/EVs4SEuKRCGMIRvt4fEMfDGQRFVxriL2VvAAX6npCzIlBIKfvZ6SPjhUi26
l3Glv2H9wYMuERcvhMHjzYHjwCJZfOLesvfO</vt:lpwstr>
  </property>
  <property fmtid="{D5CDD505-2E9C-101B-9397-08002B2CF9AE}" pid="5" name="_2015_ms_pID_7253432">
    <vt:lpwstr>YA==</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1693987265</vt:lpwstr>
  </property>
</Properties>
</file>