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7"/>
  </p:notesMasterIdLst>
  <p:sldIdLst>
    <p:sldId id="434" r:id="rId3"/>
    <p:sldId id="435" r:id="rId4"/>
    <p:sldId id="1090" r:id="rId5"/>
    <p:sldId id="448" r:id="rId6"/>
    <p:sldId id="1091" r:id="rId7"/>
    <p:sldId id="1100" r:id="rId8"/>
    <p:sldId id="1095" r:id="rId9"/>
    <p:sldId id="2098" r:id="rId10"/>
    <p:sldId id="2097" r:id="rId11"/>
    <p:sldId id="2099" r:id="rId12"/>
    <p:sldId id="2100" r:id="rId13"/>
    <p:sldId id="1093" r:id="rId14"/>
    <p:sldId id="1094" r:id="rId15"/>
    <p:sldId id="1089" r:id="rId16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1" clrIdx="0">
    <p:extLst>
      <p:ext uri="{19B8F6BF-5375-455C-9EA6-DF929625EA0E}">
        <p15:presenceInfo xmlns:p15="http://schemas.microsoft.com/office/powerpoint/2012/main" userId="S::wanshic@qti.qualcomm.com::3a7dbef4-3474-47c6-9897-007f5734ef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0066FF"/>
    <a:srgbClr val="92D050"/>
    <a:srgbClr val="C5C5C5"/>
    <a:srgbClr val="C800BE"/>
    <a:srgbClr val="FA7100"/>
    <a:srgbClr val="FFA7A7"/>
    <a:srgbClr val="53FFA1"/>
    <a:srgbClr val="FF5B5B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D59BE61-3BD6-45E0-8C66-D85E98465C7F}" v="7" dt="2022-09-19T02:41:58.8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71" autoAdjust="0"/>
    <p:restoredTop sz="94660"/>
  </p:normalViewPr>
  <p:slideViewPr>
    <p:cSldViewPr snapToGrid="0">
      <p:cViewPr varScale="1">
        <p:scale>
          <a:sx n="96" d="100"/>
          <a:sy n="96" d="100"/>
        </p:scale>
        <p:origin x="108" y="4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microsoft.com/office/2016/11/relationships/changesInfo" Target="changesInfos/changesInfo1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7D59BE61-3BD6-45E0-8C66-D85E98465C7F}"/>
    <pc:docChg chg="custSel addSld delSld modSld">
      <pc:chgData name="Wanshi Chen" userId="3a7dbef4-3474-47c6-9897-007f5734efb0" providerId="ADAL" clId="{7D59BE61-3BD6-45E0-8C66-D85E98465C7F}" dt="2022-09-19T02:44:25.898" v="572" actId="1592"/>
      <pc:docMkLst>
        <pc:docMk/>
      </pc:docMkLst>
      <pc:sldChg chg="modSp mod">
        <pc:chgData name="Wanshi Chen" userId="3a7dbef4-3474-47c6-9897-007f5734efb0" providerId="ADAL" clId="{7D59BE61-3BD6-45E0-8C66-D85E98465C7F}" dt="2022-09-18T16:58:17.396" v="78" actId="13926"/>
        <pc:sldMkLst>
          <pc:docMk/>
          <pc:sldMk cId="399343419" sldId="434"/>
        </pc:sldMkLst>
        <pc:spChg chg="mod">
          <ac:chgData name="Wanshi Chen" userId="3a7dbef4-3474-47c6-9897-007f5734efb0" providerId="ADAL" clId="{7D59BE61-3BD6-45E0-8C66-D85E98465C7F}" dt="2022-09-18T16:58:14.030" v="77" actId="13926"/>
          <ac:spMkLst>
            <pc:docMk/>
            <pc:sldMk cId="399343419" sldId="434"/>
            <ac:spMk id="5" creationId="{55BB95B6-96F8-4C7B-843E-16CFF3CC2E82}"/>
          </ac:spMkLst>
        </pc:spChg>
        <pc:spChg chg="mod">
          <ac:chgData name="Wanshi Chen" userId="3a7dbef4-3474-47c6-9897-007f5734efb0" providerId="ADAL" clId="{7D59BE61-3BD6-45E0-8C66-D85E98465C7F}" dt="2022-09-18T16:58:17.396" v="78" actId="13926"/>
          <ac:spMkLst>
            <pc:docMk/>
            <pc:sldMk cId="399343419" sldId="434"/>
            <ac:spMk id="6" creationId="{3885BFE2-6F8A-4C8F-B036-D3F48D3D3B77}"/>
          </ac:spMkLst>
        </pc:spChg>
      </pc:sldChg>
      <pc:sldChg chg="modSp mod">
        <pc:chgData name="Wanshi Chen" userId="3a7dbef4-3474-47c6-9897-007f5734efb0" providerId="ADAL" clId="{7D59BE61-3BD6-45E0-8C66-D85E98465C7F}" dt="2022-09-19T02:35:14.788" v="284" actId="20577"/>
        <pc:sldMkLst>
          <pc:docMk/>
          <pc:sldMk cId="1586269898" sldId="448"/>
        </pc:sldMkLst>
        <pc:spChg chg="mod">
          <ac:chgData name="Wanshi Chen" userId="3a7dbef4-3474-47c6-9897-007f5734efb0" providerId="ADAL" clId="{7D59BE61-3BD6-45E0-8C66-D85E98465C7F}" dt="2022-09-19T02:35:14.788" v="284" actId="20577"/>
          <ac:spMkLst>
            <pc:docMk/>
            <pc:sldMk cId="1586269898" sldId="448"/>
            <ac:spMk id="2" creationId="{12DD0395-6E2A-4D67-A1A6-3A5C1DB567C4}"/>
          </ac:spMkLst>
        </pc:spChg>
        <pc:spChg chg="mod">
          <ac:chgData name="Wanshi Chen" userId="3a7dbef4-3474-47c6-9897-007f5734efb0" providerId="ADAL" clId="{7D59BE61-3BD6-45E0-8C66-D85E98465C7F}" dt="2022-09-19T02:35:05.330" v="278" actId="404"/>
          <ac:spMkLst>
            <pc:docMk/>
            <pc:sldMk cId="1586269898" sldId="448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7D59BE61-3BD6-45E0-8C66-D85E98465C7F}" dt="2022-09-18T17:03:57.139" v="233" actId="20577"/>
        <pc:sldMkLst>
          <pc:docMk/>
          <pc:sldMk cId="4216883840" sldId="1094"/>
        </pc:sldMkLst>
        <pc:spChg chg="mod">
          <ac:chgData name="Wanshi Chen" userId="3a7dbef4-3474-47c6-9897-007f5734efb0" providerId="ADAL" clId="{7D59BE61-3BD6-45E0-8C66-D85E98465C7F}" dt="2022-09-18T17:03:57.139" v="233" actId="20577"/>
          <ac:spMkLst>
            <pc:docMk/>
            <pc:sldMk cId="4216883840" sldId="1094"/>
            <ac:spMk id="3" creationId="{85903BC0-EB37-4C3E-8DD6-27F0E6CA817C}"/>
          </ac:spMkLst>
        </pc:spChg>
      </pc:sldChg>
      <pc:sldChg chg="addSp modSp mod addCm delCm">
        <pc:chgData name="Wanshi Chen" userId="3a7dbef4-3474-47c6-9897-007f5734efb0" providerId="ADAL" clId="{7D59BE61-3BD6-45E0-8C66-D85E98465C7F}" dt="2022-09-19T02:44:25.898" v="572" actId="1592"/>
        <pc:sldMkLst>
          <pc:docMk/>
          <pc:sldMk cId="1028292536" sldId="2097"/>
        </pc:sldMkLst>
        <pc:spChg chg="mod">
          <ac:chgData name="Wanshi Chen" userId="3a7dbef4-3474-47c6-9897-007f5734efb0" providerId="ADAL" clId="{7D59BE61-3BD6-45E0-8C66-D85E98465C7F}" dt="2022-09-18T17:02:28.742" v="191" actId="20577"/>
          <ac:spMkLst>
            <pc:docMk/>
            <pc:sldMk cId="1028292536" sldId="2097"/>
            <ac:spMk id="2" creationId="{12DD0395-6E2A-4D67-A1A6-3A5C1DB567C4}"/>
          </ac:spMkLst>
        </pc:spChg>
        <pc:spChg chg="mod">
          <ac:chgData name="Wanshi Chen" userId="3a7dbef4-3474-47c6-9897-007f5734efb0" providerId="ADAL" clId="{7D59BE61-3BD6-45E0-8C66-D85E98465C7F}" dt="2022-09-19T02:41:43.123" v="362" actId="20577"/>
          <ac:spMkLst>
            <pc:docMk/>
            <pc:sldMk cId="1028292536" sldId="2097"/>
            <ac:spMk id="3" creationId="{85903BC0-EB37-4C3E-8DD6-27F0E6CA817C}"/>
          </ac:spMkLst>
        </pc:spChg>
        <pc:spChg chg="add mod">
          <ac:chgData name="Wanshi Chen" userId="3a7dbef4-3474-47c6-9897-007f5734efb0" providerId="ADAL" clId="{7D59BE61-3BD6-45E0-8C66-D85E98465C7F}" dt="2022-09-19T02:44:08.870" v="571" actId="20577"/>
          <ac:spMkLst>
            <pc:docMk/>
            <pc:sldMk cId="1028292536" sldId="2097"/>
            <ac:spMk id="4" creationId="{1BF7D6BD-503B-4A03-A04B-C619F949D056}"/>
          </ac:spMkLst>
        </pc:spChg>
      </pc:sldChg>
      <pc:sldChg chg="modSp mod">
        <pc:chgData name="Wanshi Chen" userId="3a7dbef4-3474-47c6-9897-007f5734efb0" providerId="ADAL" clId="{7D59BE61-3BD6-45E0-8C66-D85E98465C7F}" dt="2022-09-18T17:05:42.502" v="244" actId="6549"/>
        <pc:sldMkLst>
          <pc:docMk/>
          <pc:sldMk cId="918975956" sldId="2098"/>
        </pc:sldMkLst>
        <pc:spChg chg="mod">
          <ac:chgData name="Wanshi Chen" userId="3a7dbef4-3474-47c6-9897-007f5734efb0" providerId="ADAL" clId="{7D59BE61-3BD6-45E0-8C66-D85E98465C7F}" dt="2022-09-18T17:05:42.502" v="244" actId="6549"/>
          <ac:spMkLst>
            <pc:docMk/>
            <pc:sldMk cId="918975956" sldId="2098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7D59BE61-3BD6-45E0-8C66-D85E98465C7F}" dt="2022-09-18T17:02:37.114" v="193" actId="20577"/>
        <pc:sldMkLst>
          <pc:docMk/>
          <pc:sldMk cId="1220732092" sldId="2099"/>
        </pc:sldMkLst>
        <pc:spChg chg="mod">
          <ac:chgData name="Wanshi Chen" userId="3a7dbef4-3474-47c6-9897-007f5734efb0" providerId="ADAL" clId="{7D59BE61-3BD6-45E0-8C66-D85E98465C7F}" dt="2022-09-18T17:02:37.114" v="193" actId="20577"/>
          <ac:spMkLst>
            <pc:docMk/>
            <pc:sldMk cId="1220732092" sldId="2099"/>
            <ac:spMk id="2" creationId="{12DD0395-6E2A-4D67-A1A6-3A5C1DB567C4}"/>
          </ac:spMkLst>
        </pc:spChg>
        <pc:spChg chg="mod">
          <ac:chgData name="Wanshi Chen" userId="3a7dbef4-3474-47c6-9897-007f5734efb0" providerId="ADAL" clId="{7D59BE61-3BD6-45E0-8C66-D85E98465C7F}" dt="2022-09-18T01:00:20.804" v="68" actId="404"/>
          <ac:spMkLst>
            <pc:docMk/>
            <pc:sldMk cId="1220732092" sldId="2099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7D59BE61-3BD6-45E0-8C66-D85E98465C7F}" dt="2022-09-18T17:03:26.098" v="225"/>
        <pc:sldMkLst>
          <pc:docMk/>
          <pc:sldMk cId="3999396699" sldId="2100"/>
        </pc:sldMkLst>
        <pc:spChg chg="mod">
          <ac:chgData name="Wanshi Chen" userId="3a7dbef4-3474-47c6-9897-007f5734efb0" providerId="ADAL" clId="{7D59BE61-3BD6-45E0-8C66-D85E98465C7F}" dt="2022-09-18T17:02:43.270" v="195" actId="20577"/>
          <ac:spMkLst>
            <pc:docMk/>
            <pc:sldMk cId="3999396699" sldId="2100"/>
            <ac:spMk id="2" creationId="{12DD0395-6E2A-4D67-A1A6-3A5C1DB567C4}"/>
          </ac:spMkLst>
        </pc:spChg>
        <pc:spChg chg="mod">
          <ac:chgData name="Wanshi Chen" userId="3a7dbef4-3474-47c6-9897-007f5734efb0" providerId="ADAL" clId="{7D59BE61-3BD6-45E0-8C66-D85E98465C7F}" dt="2022-09-18T17:03:26.098" v="225"/>
          <ac:spMkLst>
            <pc:docMk/>
            <pc:sldMk cId="3999396699" sldId="2100"/>
            <ac:spMk id="3" creationId="{85903BC0-EB37-4C3E-8DD6-27F0E6CA817C}"/>
          </ac:spMkLst>
        </pc:spChg>
      </pc:sldChg>
      <pc:sldChg chg="modSp add del mod">
        <pc:chgData name="Wanshi Chen" userId="3a7dbef4-3474-47c6-9897-007f5734efb0" providerId="ADAL" clId="{7D59BE61-3BD6-45E0-8C66-D85E98465C7F}" dt="2022-09-19T02:35:20.275" v="285" actId="47"/>
        <pc:sldMkLst>
          <pc:docMk/>
          <pc:sldMk cId="3365910937" sldId="2101"/>
        </pc:sldMkLst>
        <pc:spChg chg="mod">
          <ac:chgData name="Wanshi Chen" userId="3a7dbef4-3474-47c6-9897-007f5734efb0" providerId="ADAL" clId="{7D59BE61-3BD6-45E0-8C66-D85E98465C7F}" dt="2022-09-19T02:30:40.680" v="257" actId="20577"/>
          <ac:spMkLst>
            <pc:docMk/>
            <pc:sldMk cId="3365910937" sldId="2101"/>
            <ac:spMk id="2" creationId="{12DD0395-6E2A-4D67-A1A6-3A5C1DB567C4}"/>
          </ac:spMkLst>
        </pc:spChg>
        <pc:spChg chg="mod">
          <ac:chgData name="Wanshi Chen" userId="3a7dbef4-3474-47c6-9897-007f5734efb0" providerId="ADAL" clId="{7D59BE61-3BD6-45E0-8C66-D85E98465C7F}" dt="2022-09-19T02:34:33.008" v="271" actId="20577"/>
          <ac:spMkLst>
            <pc:docMk/>
            <pc:sldMk cId="3365910937" sldId="2101"/>
            <ac:spMk id="3" creationId="{85903BC0-EB37-4C3E-8DD6-27F0E6CA817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9/18/2022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97e/Docs/RP-222674.zip" TargetMode="External"/><Relationship Id="rId3" Type="http://schemas.openxmlformats.org/officeDocument/2006/relationships/hyperlink" Target="http://www.3gpp.org/ftp/tsg_ran/TSG_RAN/TSGR_97e/Docs/RP-222670.zip" TargetMode="External"/><Relationship Id="rId7" Type="http://schemas.openxmlformats.org/officeDocument/2006/relationships/hyperlink" Target="http://www.3gpp.org/ftp/tsg_ran/TSG_RAN/TSGR_97e/Docs/RP-221938.zip" TargetMode="External"/><Relationship Id="rId2" Type="http://schemas.openxmlformats.org/officeDocument/2006/relationships/hyperlink" Target="http://www.3gpp.org/ftp/tsg_ran/TSG_RAN/TSGR_97e/Docs/RP-222673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7e/Docs/RP-222672.zip" TargetMode="External"/><Relationship Id="rId11" Type="http://schemas.openxmlformats.org/officeDocument/2006/relationships/hyperlink" Target="http://www.3gpp.org/ftp/tsg_ran/TSG_RAN/TSGR_97e/Docs/RP-222678.zip" TargetMode="External"/><Relationship Id="rId5" Type="http://schemas.openxmlformats.org/officeDocument/2006/relationships/hyperlink" Target="http://www.3gpp.org/ftp/tsg_ran/TSG_RAN/TSGR_97e/Docs/RP-222633.zip" TargetMode="External"/><Relationship Id="rId10" Type="http://schemas.openxmlformats.org/officeDocument/2006/relationships/hyperlink" Target="http://www.3gpp.org/ftp/tsg_ran/TSG_RAN/TSGR_97e/Docs/RP-222653.zip" TargetMode="External"/><Relationship Id="rId4" Type="http://schemas.openxmlformats.org/officeDocument/2006/relationships/hyperlink" Target="http://www.3gpp.org/ftp/tsg_ran/TSG_RAN/TSGR_97e/Docs/RP-222675.zip" TargetMode="External"/><Relationship Id="rId9" Type="http://schemas.openxmlformats.org/officeDocument/2006/relationships/hyperlink" Target="http://www.3gpp.org/ftp/tsg_ran/TSG_RAN/TSGR_97e/Docs/RP-222654.zip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97e/Docs/RP-222644.zip" TargetMode="External"/><Relationship Id="rId13" Type="http://schemas.openxmlformats.org/officeDocument/2006/relationships/hyperlink" Target="http://www.3gpp.org/ftp/tsg_ran/TSG_RAN/TSGR_97e/Docs/RP-222671.zip" TargetMode="External"/><Relationship Id="rId3" Type="http://schemas.openxmlformats.org/officeDocument/2006/relationships/hyperlink" Target="http://www.3gpp.org/ftp/tsg_ran/TSG_RAN/TSGR_97e/Docs/RP-222555.zip" TargetMode="External"/><Relationship Id="rId7" Type="http://schemas.openxmlformats.org/officeDocument/2006/relationships/hyperlink" Target="http://www.3gpp.org/ftp/tsg_ran/TSG_RAN/TSGR_97e/Docs/RP-222618.zip" TargetMode="External"/><Relationship Id="rId12" Type="http://schemas.openxmlformats.org/officeDocument/2006/relationships/hyperlink" Target="http://www.3gpp.org/ftp/tsg_ran/TSG_RAN/TSGR_97e/Docs/RP-222332.zip" TargetMode="External"/><Relationship Id="rId2" Type="http://schemas.openxmlformats.org/officeDocument/2006/relationships/hyperlink" Target="http://www.3gpp.org/ftp/tsg_ran/TSG_RAN/TSGR_97e/Docs/RP-222569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7e/Docs/RP-222616.zip" TargetMode="External"/><Relationship Id="rId11" Type="http://schemas.openxmlformats.org/officeDocument/2006/relationships/hyperlink" Target="http://www.3gpp.org/ftp/tsg_ran/TSG_RAN/TSGR_97e/Docs/RP-222216.zip" TargetMode="External"/><Relationship Id="rId5" Type="http://schemas.openxmlformats.org/officeDocument/2006/relationships/hyperlink" Target="http://www.3gpp.org/ftp/tsg_ran/TSG_RAN/TSGR_97e/Docs/RP-222681.zip" TargetMode="External"/><Relationship Id="rId10" Type="http://schemas.openxmlformats.org/officeDocument/2006/relationships/hyperlink" Target="http://www.3gpp.org/ftp/tsg_ran/TSG_RAN/TSGR_97e/Docs/RP-222652.zip" TargetMode="External"/><Relationship Id="rId4" Type="http://schemas.openxmlformats.org/officeDocument/2006/relationships/hyperlink" Target="http://www.3gpp.org/ftp/tsg_ran/TSG_RAN/TSGR_97e/Docs/RP-222570.zip" TargetMode="External"/><Relationship Id="rId9" Type="http://schemas.openxmlformats.org/officeDocument/2006/relationships/hyperlink" Target="http://www.3gpp.org/ftp/tsg_ran/TSG_RAN/TSGR_97e/Docs/RP-2226576" TargetMode="External"/><Relationship Id="rId14" Type="http://schemas.openxmlformats.org/officeDocument/2006/relationships/hyperlink" Target="http://www.3gpp.org/ftp/tsg_ran/TSG_RAN/TSGR_97e/Docs/RP-222337.zip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97e/Docs/RP-222614.zip" TargetMode="External"/><Relationship Id="rId2" Type="http://schemas.openxmlformats.org/officeDocument/2006/relationships/hyperlink" Target="http://www.3gpp.org/ftp/tsg_ran/TSG_RAN/TSGR_97e/Docs/RP-221923.zip" TargetMode="Externa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://www.3gpp.org/ftp/tsg_ran/TSG_RAN/TSGR_97e/Docs/RP-222613.zip" TargetMode="External"/><Relationship Id="rId4" Type="http://schemas.openxmlformats.org/officeDocument/2006/relationships/hyperlink" Target="http://www.3gpp.org/ftp/tsg_ran/TSG_RAN/TSGR_97e/Docs/RP-222615.zip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about-3gpp/15-bodies-with-which-3gpp-has" TargetMode="External"/><Relationship Id="rId7" Type="http://schemas.openxmlformats.org/officeDocument/2006/relationships/hyperlink" Target="http://www.3gpp.org/ftp/tsg_ran/TSG_RAN/TSGR_93e/Docs/RP-212141.zip" TargetMode="External"/><Relationship Id="rId2" Type="http://schemas.openxmlformats.org/officeDocument/2006/relationships/hyperlink" Target="http://www.3gpp.org/ftp/tsg_ran/TSG_RAN/TSGR_97e/Docs/RP-222371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1e/Docs/RP-210826.zip" TargetMode="External"/><Relationship Id="rId5" Type="http://schemas.openxmlformats.org/officeDocument/2006/relationships/hyperlink" Target="http://www.3gpp.org/ftp/tsg_ran/TSG_RAN/TSGR_97e/Docs/RP-222624.zip" TargetMode="External"/><Relationship Id="rId4" Type="http://schemas.openxmlformats.org/officeDocument/2006/relationships/hyperlink" Target="http://www.3gpp.org/ftp/tsg_ran/TSG_RAN/TSGR_97e/Docs/RP-222593.zip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hyperlink" Target="http://www.3gpp.org/ftp/tsg_ran/TSG_RAN/TSGR_97e/Docs/RP-222604.zip" TargetMode="Externa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97e/Docs/RP-222591.zip" TargetMode="External"/><Relationship Id="rId3" Type="http://schemas.openxmlformats.org/officeDocument/2006/relationships/hyperlink" Target="http://www.3gpp.org/ftp/tsg_ran/TSG_RAN/TSGR_97e/Docs/RP-222684.zip" TargetMode="External"/><Relationship Id="rId7" Type="http://schemas.openxmlformats.org/officeDocument/2006/relationships/hyperlink" Target="http://www.3gpp.org/ftp/tsg_ran/TSG_RAN/TSGR_97e/Docs/RP-222590.zip" TargetMode="External"/><Relationship Id="rId2" Type="http://schemas.openxmlformats.org/officeDocument/2006/relationships/hyperlink" Target="http://www.3gpp.org/ftp/tsg_ran/TSG_RAN/TSGR_97e/Docs/RP-222562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7e/Docs/RP-222586.zip" TargetMode="External"/><Relationship Id="rId5" Type="http://schemas.openxmlformats.org/officeDocument/2006/relationships/hyperlink" Target="http://www.3gpp.org/ftp/tsg_ran/TSG_RAN/TSGR_97e/Docs/RP-222563.zip" TargetMode="External"/><Relationship Id="rId4" Type="http://schemas.openxmlformats.org/officeDocument/2006/relationships/hyperlink" Target="http://www.3gpp.org/ftp/tsg_ran/TSG_RAN/TSGR_97e/Docs/RP-222594.zip" TargetMode="External"/><Relationship Id="rId9" Type="http://schemas.openxmlformats.org/officeDocument/2006/relationships/hyperlink" Target="http://www.3gpp.org/ftp/tsg_ran/TSG_RAN/TSGR_97e/Docs/RP-222592.zip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97e/Docs/RP-222629" TargetMode="External"/><Relationship Id="rId13" Type="http://schemas.openxmlformats.org/officeDocument/2006/relationships/hyperlink" Target="http://www.3gpp.org/ftp/tsg_ran/TSG_RAN/TSGR_97e/Docs/RP-222669.zip" TargetMode="External"/><Relationship Id="rId3" Type="http://schemas.openxmlformats.org/officeDocument/2006/relationships/hyperlink" Target="http://www.3gpp.org/ftp/tsg_ran/TSG_RAN/TSGR_97e/Docs/RP-222660.zip" TargetMode="External"/><Relationship Id="rId7" Type="http://schemas.openxmlformats.org/officeDocument/2006/relationships/hyperlink" Target="http://www.3gpp.org/ftp/tsg_ran/TSG_RAN/TSGR_97e/Docs/RP-222625" TargetMode="External"/><Relationship Id="rId12" Type="http://schemas.openxmlformats.org/officeDocument/2006/relationships/hyperlink" Target="http://www.3gpp.org/ftp/tsg_ran/TSG_RAN/TSGR_97e/Docs/RP-222668.zip" TargetMode="External"/><Relationship Id="rId2" Type="http://schemas.openxmlformats.org/officeDocument/2006/relationships/hyperlink" Target="http://www.3gpp.org/ftp/tsg_ran/TSG_RAN/TSGR_97e/Docs/RP-222685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7e/Docs/RP-22226.zip" TargetMode="External"/><Relationship Id="rId11" Type="http://schemas.openxmlformats.org/officeDocument/2006/relationships/hyperlink" Target="http://www.3gpp.org/ftp/tsg_ran/TSG_RAN/TSGR_97e/Docs/RP-222661.zip" TargetMode="External"/><Relationship Id="rId5" Type="http://schemas.openxmlformats.org/officeDocument/2006/relationships/hyperlink" Target="http://www.3gpp.org/ftp/tsg_ran/TSG_RAN/TSGR_97e/Docs/RP-222623.zip" TargetMode="External"/><Relationship Id="rId10" Type="http://schemas.openxmlformats.org/officeDocument/2006/relationships/hyperlink" Target="http://www.3gpp.org/ftp/tsg_ran/TSG_RAN/TSGR_97e/Docs/RP-222666.zip" TargetMode="External"/><Relationship Id="rId4" Type="http://schemas.openxmlformats.org/officeDocument/2006/relationships/hyperlink" Target="http://www.3gpp.org/ftp/tsg_ran/TSG_RAN/TSGR_97e/Docs/RP-222647.zip" TargetMode="External"/><Relationship Id="rId9" Type="http://schemas.openxmlformats.org/officeDocument/2006/relationships/hyperlink" Target="http://www.3gpp.org/ftp/tsg_ran/TSG_RAN/TSGR_97e/Docs/RP-222648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TSG RAN#97-e Highlights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1468" y="3600472"/>
            <a:ext cx="11892588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TSG RAN Plenary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10863360" y="84143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SP-221000</a:t>
            </a:r>
            <a:endParaRPr lang="en-US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85BFE2-6F8A-4C8F-B036-D3F48D3D3B77}"/>
              </a:ext>
            </a:extLst>
          </p:cNvPr>
          <p:cNvSpPr txBox="1"/>
          <p:nvPr/>
        </p:nvSpPr>
        <p:spPr>
          <a:xfrm>
            <a:off x="10863360" y="259313"/>
            <a:ext cx="1941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</a:rPr>
              <a:t>Agenda Item: 4.7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36597"/>
          </a:xfrm>
        </p:spPr>
        <p:txBody>
          <a:bodyPr/>
          <a:lstStyle/>
          <a:p>
            <a:r>
              <a:rPr lang="en-US" dirty="0"/>
              <a:t>RAN Projects Update: Rel-18 (2/3)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2555" y="1143006"/>
            <a:ext cx="13756312" cy="4830233"/>
          </a:xfrm>
        </p:spPr>
        <p:txBody>
          <a:bodyPr/>
          <a:lstStyle/>
          <a:p>
            <a:r>
              <a:rPr lang="en-US" sz="2400" dirty="0"/>
              <a:t>Involved discussion for some R18 items</a:t>
            </a:r>
          </a:p>
          <a:p>
            <a:pPr lvl="1"/>
            <a:r>
              <a:rPr lang="en-US" sz="2000" dirty="0"/>
              <a:t>Rel-18 NCR (network-controlled repeater): Study item was completed as planned, with new WID approved in </a:t>
            </a:r>
            <a:r>
              <a:rPr lang="en-US" sz="2000" dirty="0">
                <a:hlinkClick r:id="rId2"/>
              </a:rPr>
              <a:t>RP-222673</a:t>
            </a:r>
            <a:endParaRPr lang="en-US" sz="2000" dirty="0"/>
          </a:p>
          <a:p>
            <a:pPr lvl="2"/>
            <a:r>
              <a:rPr lang="en-US" sz="1800" dirty="0"/>
              <a:t>Email discussion summary in </a:t>
            </a:r>
            <a:r>
              <a:rPr lang="en-US" sz="1800" dirty="0">
                <a:hlinkClick r:id="rId3"/>
              </a:rPr>
              <a:t>RP-222670</a:t>
            </a:r>
            <a:endParaRPr lang="en-US" sz="1800" dirty="0"/>
          </a:p>
          <a:p>
            <a:pPr lvl="1"/>
            <a:r>
              <a:rPr lang="en-US" sz="2000" dirty="0"/>
              <a:t>Rel-18 </a:t>
            </a:r>
            <a:r>
              <a:rPr lang="en-US" sz="2000" dirty="0" err="1"/>
              <a:t>RedCap</a:t>
            </a:r>
            <a:r>
              <a:rPr lang="en-US" sz="2000" dirty="0"/>
              <a:t>: study item was completed as planned, with new WID approved in </a:t>
            </a:r>
            <a:r>
              <a:rPr lang="en-US" sz="2000" dirty="0">
                <a:hlinkClick r:id="rId4"/>
              </a:rPr>
              <a:t>RP-222675</a:t>
            </a:r>
            <a:r>
              <a:rPr lang="en-US" sz="2000" dirty="0"/>
              <a:t> </a:t>
            </a:r>
            <a:endParaRPr lang="en-US" sz="1400" dirty="0"/>
          </a:p>
          <a:p>
            <a:pPr lvl="2"/>
            <a:r>
              <a:rPr lang="en-US" sz="1800" dirty="0"/>
              <a:t>Email discussion summary in </a:t>
            </a:r>
            <a:r>
              <a:rPr lang="en-US" sz="1800" dirty="0">
                <a:hlinkClick r:id="rId5"/>
              </a:rPr>
              <a:t>RP-222633</a:t>
            </a:r>
            <a:endParaRPr lang="en-US" sz="1800" dirty="0"/>
          </a:p>
          <a:p>
            <a:pPr lvl="1"/>
            <a:r>
              <a:rPr lang="en-US" sz="2000" dirty="0"/>
              <a:t>Rel-18 multicarrier enhancements: email discussion summary can be found in </a:t>
            </a:r>
            <a:r>
              <a:rPr lang="en-US" sz="2000" dirty="0">
                <a:hlinkClick r:id="rId6"/>
              </a:rPr>
              <a:t>RP-222672</a:t>
            </a:r>
            <a:endParaRPr lang="en-US" sz="2000" dirty="0"/>
          </a:p>
          <a:p>
            <a:pPr lvl="1"/>
            <a:r>
              <a:rPr lang="en-US" sz="2000" dirty="0"/>
              <a:t>Rel-18 </a:t>
            </a:r>
            <a:r>
              <a:rPr lang="en-US" sz="2000" dirty="0" err="1"/>
              <a:t>Sidelink</a:t>
            </a:r>
            <a:r>
              <a:rPr lang="en-US" sz="2000" dirty="0"/>
              <a:t> evolution: revised WID approved in </a:t>
            </a:r>
            <a:r>
              <a:rPr lang="en-US" sz="2000" dirty="0">
                <a:hlinkClick r:id="rId7"/>
              </a:rPr>
              <a:t>RP-221938</a:t>
            </a:r>
            <a:endParaRPr lang="en-US" sz="2000" dirty="0"/>
          </a:p>
          <a:p>
            <a:pPr lvl="2"/>
            <a:r>
              <a:rPr lang="en-US" sz="1800" dirty="0"/>
              <a:t>Email discussion summary in </a:t>
            </a:r>
            <a:r>
              <a:rPr lang="en-US" sz="1800" dirty="0">
                <a:hlinkClick r:id="rId8"/>
              </a:rPr>
              <a:t>RP-222674</a:t>
            </a:r>
            <a:endParaRPr lang="en-US" sz="1800" dirty="0"/>
          </a:p>
          <a:p>
            <a:pPr lvl="1"/>
            <a:r>
              <a:rPr lang="en-US" sz="2000" dirty="0"/>
              <a:t>Rel-18 NTN enhancements: revised WID approved in </a:t>
            </a:r>
            <a:r>
              <a:rPr lang="en-US" sz="2000" dirty="0">
                <a:hlinkClick r:id="rId9"/>
              </a:rPr>
              <a:t>RP-222654</a:t>
            </a:r>
            <a:endParaRPr lang="en-US" sz="2000" dirty="0"/>
          </a:p>
          <a:p>
            <a:pPr lvl="2"/>
            <a:r>
              <a:rPr lang="en-US" sz="1800" dirty="0"/>
              <a:t>Email discussion summary in </a:t>
            </a:r>
            <a:r>
              <a:rPr lang="en-US" sz="1800" dirty="0">
                <a:hlinkClick r:id="rId10"/>
              </a:rPr>
              <a:t>RP-222653</a:t>
            </a:r>
            <a:endParaRPr lang="en-US" sz="1800" dirty="0"/>
          </a:p>
          <a:p>
            <a:pPr lvl="1"/>
            <a:r>
              <a:rPr lang="en-US" sz="2000" dirty="0"/>
              <a:t>Rel-18 MBS: LS in </a:t>
            </a:r>
            <a:r>
              <a:rPr lang="en-US" sz="2000" dirty="0">
                <a:hlinkClick r:id="rId11"/>
              </a:rPr>
              <a:t>RP-222678</a:t>
            </a:r>
            <a:r>
              <a:rPr lang="en-US" sz="2000" dirty="0"/>
              <a:t> (to RAN3, </a:t>
            </a:r>
            <a:r>
              <a:rPr lang="en-US" sz="2000" b="1" dirty="0">
                <a:solidFill>
                  <a:srgbClr val="FF0000"/>
                </a:solidFill>
              </a:rPr>
              <a:t>SA2, SA</a:t>
            </a:r>
            <a:r>
              <a:rPr lang="en-US" sz="2000" dirty="0"/>
              <a:t>) is approved</a:t>
            </a:r>
          </a:p>
          <a:p>
            <a:pPr lvl="2"/>
            <a:r>
              <a:rPr lang="en-US" sz="1800" dirty="0"/>
              <a:t>TSG RAN suggests RAN3 to focus on the work on the broadcast service for resource efficiency improvement for MBS reception in RAN sharing scenario, and to further coordinate with </a:t>
            </a:r>
            <a:r>
              <a:rPr lang="en-US" sz="1800" b="1" dirty="0">
                <a:solidFill>
                  <a:srgbClr val="FF0000"/>
                </a:solidFill>
              </a:rPr>
              <a:t>SA2 </a:t>
            </a:r>
            <a:r>
              <a:rPr lang="en-US" sz="1800" dirty="0"/>
              <a:t>on the applicability of the solution to multicast service when needed. </a:t>
            </a:r>
          </a:p>
          <a:p>
            <a:pPr lvl="2"/>
            <a:r>
              <a:rPr lang="en-US" sz="1800" dirty="0"/>
              <a:t>TSG RAN kindly asks </a:t>
            </a:r>
            <a:r>
              <a:rPr lang="en-US" sz="1800" b="1" dirty="0">
                <a:solidFill>
                  <a:srgbClr val="FF0000"/>
                </a:solidFill>
              </a:rPr>
              <a:t>SA2 and SA </a:t>
            </a:r>
            <a:r>
              <a:rPr lang="en-US" sz="1800" dirty="0"/>
              <a:t>to take the above information into account for their further work and coordinate with RAN and RAN3 if needed.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1400" dirty="0"/>
          </a:p>
          <a:p>
            <a:pPr marL="609566" lvl="1" indent="0">
              <a:buNone/>
            </a:pPr>
            <a:endParaRPr lang="en-US" sz="14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2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220732092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36597"/>
          </a:xfrm>
        </p:spPr>
        <p:txBody>
          <a:bodyPr/>
          <a:lstStyle/>
          <a:p>
            <a:r>
              <a:rPr lang="en-US" dirty="0"/>
              <a:t>RAN Projects Update: Rel-18 (3/3)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2555" y="1143006"/>
            <a:ext cx="13756312" cy="4830233"/>
          </a:xfrm>
        </p:spPr>
        <p:txBody>
          <a:bodyPr/>
          <a:lstStyle/>
          <a:p>
            <a:r>
              <a:rPr lang="en-US" sz="2400" dirty="0"/>
              <a:t>Updates on other Rel-18 items</a:t>
            </a:r>
          </a:p>
          <a:p>
            <a:pPr lvl="1"/>
            <a:r>
              <a:rPr lang="en-US" sz="2000" dirty="0"/>
              <a:t>Email discussion summary for RAN-led 6GHz study can be found in </a:t>
            </a:r>
            <a:r>
              <a:rPr lang="en-US" sz="2000" dirty="0">
                <a:hlinkClick r:id="rId2"/>
              </a:rPr>
              <a:t>RP-222569</a:t>
            </a:r>
            <a:r>
              <a:rPr lang="en-US" sz="2000" dirty="0"/>
              <a:t> (latest approved TR in</a:t>
            </a:r>
            <a:r>
              <a:rPr lang="en-US" sz="2800" dirty="0"/>
              <a:t> </a:t>
            </a:r>
            <a:r>
              <a:rPr lang="en-US" sz="2000" dirty="0">
                <a:hlinkClick r:id="rId3"/>
              </a:rPr>
              <a:t>RP-222555</a:t>
            </a:r>
            <a:r>
              <a:rPr lang="en-US" sz="2000" dirty="0"/>
              <a:t>)</a:t>
            </a:r>
          </a:p>
          <a:p>
            <a:pPr lvl="1"/>
            <a:r>
              <a:rPr lang="en-US" sz="2000" dirty="0"/>
              <a:t>Email discussion summary for RAN-led UE support of regionally-defined subsets of a band can be found in </a:t>
            </a:r>
            <a:r>
              <a:rPr lang="en-US" sz="2000" dirty="0">
                <a:hlinkClick r:id="rId4"/>
              </a:rPr>
              <a:t>RP-222570</a:t>
            </a:r>
            <a:r>
              <a:rPr lang="en-US" sz="2000" dirty="0"/>
              <a:t> (latest approved TR in </a:t>
            </a:r>
            <a:r>
              <a:rPr lang="en-US" sz="2000" dirty="0">
                <a:hlinkClick r:id="rId5"/>
              </a:rPr>
              <a:t>RP-222681</a:t>
            </a:r>
            <a:r>
              <a:rPr lang="en-US" sz="2000" dirty="0"/>
              <a:t>)</a:t>
            </a:r>
          </a:p>
          <a:p>
            <a:pPr lvl="1"/>
            <a:r>
              <a:rPr lang="en-US" sz="2000" dirty="0"/>
              <a:t>Revised RAN1-led Rel-18 Positioning SID approved in </a:t>
            </a:r>
            <a:r>
              <a:rPr lang="en-US" sz="2000" dirty="0">
                <a:hlinkClick r:id="rId6"/>
              </a:rPr>
              <a:t>RP-222616</a:t>
            </a:r>
            <a:r>
              <a:rPr lang="en-US" sz="2000" dirty="0"/>
              <a:t>  </a:t>
            </a:r>
          </a:p>
          <a:p>
            <a:pPr lvl="1"/>
            <a:r>
              <a:rPr lang="en-US" sz="2000" dirty="0"/>
              <a:t>Revised RAN4-led irregular bandwidths SID approved in </a:t>
            </a:r>
            <a:r>
              <a:rPr lang="en-US" sz="2000" dirty="0">
                <a:hlinkClick r:id="rId7"/>
              </a:rPr>
              <a:t>RP-222618</a:t>
            </a:r>
            <a:endParaRPr lang="en-US" sz="2000" dirty="0"/>
          </a:p>
          <a:p>
            <a:pPr lvl="1"/>
            <a:r>
              <a:rPr lang="en-US" sz="2000" dirty="0"/>
              <a:t>Revised RAN1-led low-power WUS (wake-up signal) SID approved in </a:t>
            </a:r>
            <a:r>
              <a:rPr lang="en-US" sz="2000" dirty="0">
                <a:hlinkClick r:id="rId8"/>
              </a:rPr>
              <a:t>RP-222644</a:t>
            </a:r>
            <a:endParaRPr lang="en-US" sz="2000" dirty="0"/>
          </a:p>
          <a:p>
            <a:pPr lvl="1"/>
            <a:r>
              <a:rPr lang="en-US" sz="2000" dirty="0"/>
              <a:t>Email discussion summary for Rel-18 XR in </a:t>
            </a:r>
            <a:r>
              <a:rPr lang="en-US" sz="2000" dirty="0">
                <a:hlinkClick r:id="rId9"/>
              </a:rPr>
              <a:t>RP-222576</a:t>
            </a:r>
            <a:endParaRPr lang="en-US" sz="2000" dirty="0"/>
          </a:p>
          <a:p>
            <a:pPr lvl="1"/>
            <a:r>
              <a:rPr lang="en-US" sz="2000" dirty="0"/>
              <a:t>Revised RAN4-led FR2 OTA WID approved in </a:t>
            </a:r>
            <a:r>
              <a:rPr lang="en-US" sz="2000" dirty="0">
                <a:hlinkClick r:id="rId10"/>
              </a:rPr>
              <a:t>RP-222652</a:t>
            </a:r>
            <a:endParaRPr lang="en-US" sz="2000" dirty="0"/>
          </a:p>
          <a:p>
            <a:pPr lvl="1"/>
            <a:r>
              <a:rPr lang="en-US" sz="2000" dirty="0"/>
              <a:t>Revised RAN4-led simplified band combinations SID approved in </a:t>
            </a:r>
            <a:r>
              <a:rPr lang="en-US" sz="2000" dirty="0">
                <a:hlinkClick r:id="rId11"/>
              </a:rPr>
              <a:t>RP-222216</a:t>
            </a:r>
            <a:endParaRPr lang="en-US" sz="2000" dirty="0"/>
          </a:p>
          <a:p>
            <a:pPr lvl="1"/>
            <a:r>
              <a:rPr lang="en-US" sz="2000" dirty="0"/>
              <a:t>Revised RAN2-led mobility enhancements WID approved in </a:t>
            </a:r>
            <a:r>
              <a:rPr lang="en-US" sz="2000" dirty="0">
                <a:hlinkClick r:id="rId12"/>
              </a:rPr>
              <a:t>RP-222332</a:t>
            </a:r>
            <a:endParaRPr lang="en-US" sz="2000" dirty="0"/>
          </a:p>
          <a:p>
            <a:pPr lvl="1"/>
            <a:r>
              <a:rPr lang="en-US" sz="2000" dirty="0"/>
              <a:t>Revised RAN3-led mobile IAB WID approved in </a:t>
            </a:r>
            <a:r>
              <a:rPr lang="en-US" sz="2000" dirty="0">
                <a:hlinkClick r:id="rId13"/>
              </a:rPr>
              <a:t>RP-222671</a:t>
            </a:r>
            <a:endParaRPr lang="en-US" sz="2000" dirty="0"/>
          </a:p>
          <a:p>
            <a:pPr lvl="1"/>
            <a:r>
              <a:rPr lang="en-US" sz="2000" dirty="0"/>
              <a:t>Revised RAN4-led measurement gap enhancements WID approved in </a:t>
            </a:r>
            <a:r>
              <a:rPr lang="en-US" sz="2000" dirty="0">
                <a:hlinkClick r:id="rId14"/>
              </a:rPr>
              <a:t>RP-222337</a:t>
            </a:r>
            <a:endParaRPr lang="en-US" sz="20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1400" dirty="0"/>
          </a:p>
          <a:p>
            <a:pPr marL="609566" lvl="1" indent="0">
              <a:buNone/>
            </a:pPr>
            <a:endParaRPr lang="en-US" sz="14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2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99396699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95135" y="2392914"/>
            <a:ext cx="12074865" cy="1470025"/>
          </a:xfrm>
        </p:spPr>
        <p:txBody>
          <a:bodyPr/>
          <a:lstStyle/>
          <a:p>
            <a:r>
              <a:rPr lang="en-US" dirty="0"/>
              <a:t>ITU matters</a:t>
            </a:r>
          </a:p>
        </p:txBody>
      </p:sp>
    </p:spTree>
    <p:extLst>
      <p:ext uri="{BB962C8B-B14F-4D97-AF65-F5344CB8AC3E}">
        <p14:creationId xmlns:p14="http://schemas.microsoft.com/office/powerpoint/2010/main" val="1225241103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85280"/>
          </a:xfrm>
        </p:spPr>
        <p:txBody>
          <a:bodyPr/>
          <a:lstStyle/>
          <a:p>
            <a:r>
              <a:rPr lang="en-US" dirty="0"/>
              <a:t>ITU matters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507" y="1013883"/>
            <a:ext cx="13756312" cy="4830233"/>
          </a:xfrm>
        </p:spPr>
        <p:txBody>
          <a:bodyPr/>
          <a:lstStyle/>
          <a:p>
            <a:r>
              <a:rPr lang="en-US" sz="2400" dirty="0"/>
              <a:t>The following LSs were agreed:</a:t>
            </a:r>
          </a:p>
          <a:p>
            <a:pPr lvl="1"/>
            <a:r>
              <a:rPr lang="en-US" sz="2000" dirty="0">
                <a:hlinkClick r:id="rId2"/>
              </a:rPr>
              <a:t>RP-221923</a:t>
            </a:r>
            <a:r>
              <a:rPr lang="en-US" sz="2000" dirty="0"/>
              <a:t>:Draft Reply LTI to ITU-R WP5D/TEMP/658(Rev.2) = RP-221905 on Development of a draft new Report ITU-R M.[IMT.MULTIMEDIA] - Capabilities of the terrestrial component of IMT-2020 for multimedia communications (to: SA; cc: -; contact: Telecom Italia)</a:t>
            </a:r>
          </a:p>
          <a:p>
            <a:pPr lvl="1"/>
            <a:r>
              <a:rPr lang="en-US" sz="2000" dirty="0">
                <a:hlinkClick r:id="rId3"/>
              </a:rPr>
              <a:t>RP-222614</a:t>
            </a:r>
            <a:r>
              <a:rPr lang="en-US" sz="2000" dirty="0"/>
              <a:t>: Draft reply LS to ITU-R WP5D/TEMP/482(Rev.1) = RP-212699 on work towards two new recommendations "Generic unwanted emission characteristics of base stations/mobile stations using the terrestrial radio interfaces of IMT-2020" (to: SA; cc: -; contact: Ericsson)</a:t>
            </a:r>
          </a:p>
          <a:p>
            <a:r>
              <a:rPr lang="en-US" sz="2400" dirty="0"/>
              <a:t>The following LSs were approved:</a:t>
            </a:r>
          </a:p>
          <a:p>
            <a:pPr lvl="1"/>
            <a:r>
              <a:rPr lang="en-US" sz="2000" dirty="0">
                <a:hlinkClick r:id="rId4"/>
              </a:rPr>
              <a:t>RP-222615</a:t>
            </a:r>
            <a:r>
              <a:rPr lang="en-US" sz="2000" dirty="0"/>
              <a:t>: LS on 3GPP submission process towards M.2012-6 (IMT-Advanced) (to: SA, PCG, 3GPP OPs (ARIB, ATIS, CCSA, ETSI, TSDSI, TTA, TTC); cc: -; contact: Telecom Italia)</a:t>
            </a:r>
          </a:p>
          <a:p>
            <a:pPr lvl="1"/>
            <a:r>
              <a:rPr lang="en-US" sz="2000" dirty="0">
                <a:hlinkClick r:id="rId5"/>
              </a:rPr>
              <a:t>RP-222613</a:t>
            </a:r>
            <a:r>
              <a:rPr lang="en-US" sz="2000" dirty="0"/>
              <a:t>: LS on 3GPP submission process towards M.2150-2 (IMT-2020) (to: SA, PCG, 3GPP OPs (ARIB, ATIS, CCSA, ETSI, TSDSI, TTA, TTC); cc: -; contact: Telecom Italia)</a:t>
            </a:r>
          </a:p>
        </p:txBody>
      </p:sp>
    </p:spTree>
    <p:extLst>
      <p:ext uri="{BB962C8B-B14F-4D97-AF65-F5344CB8AC3E}">
        <p14:creationId xmlns:p14="http://schemas.microsoft.com/office/powerpoint/2010/main" val="4216883840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0A59E-B3E2-4A9D-8B8C-1B0A419C0C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4562" y="2693987"/>
            <a:ext cx="12746197" cy="1470025"/>
          </a:xfrm>
        </p:spPr>
        <p:txBody>
          <a:bodyPr/>
          <a:lstStyle/>
          <a:p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85719523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1241" y="1242485"/>
            <a:ext cx="13756312" cy="4830233"/>
          </a:xfrm>
        </p:spPr>
        <p:txBody>
          <a:bodyPr/>
          <a:lstStyle/>
          <a:p>
            <a:pPr lvl="0"/>
            <a:r>
              <a:rPr lang="en-US" sz="3600" dirty="0"/>
              <a:t>Administrative aspects</a:t>
            </a:r>
          </a:p>
          <a:p>
            <a:pPr lvl="0"/>
            <a:r>
              <a:rPr lang="en-US" sz="3600" dirty="0"/>
              <a:t>Planning aspects</a:t>
            </a:r>
          </a:p>
          <a:p>
            <a:pPr lvl="0"/>
            <a:r>
              <a:rPr lang="en-US" sz="3600" dirty="0"/>
              <a:t>TSG RAN project update</a:t>
            </a:r>
          </a:p>
          <a:p>
            <a:r>
              <a:rPr lang="en-US" sz="3600" dirty="0"/>
              <a:t>ITU matters</a:t>
            </a:r>
          </a:p>
        </p:txBody>
      </p:sp>
    </p:spTree>
    <p:extLst>
      <p:ext uri="{BB962C8B-B14F-4D97-AF65-F5344CB8AC3E}">
        <p14:creationId xmlns:p14="http://schemas.microsoft.com/office/powerpoint/2010/main" val="400819234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74535" y="2536847"/>
            <a:ext cx="12746197" cy="1470025"/>
          </a:xfrm>
        </p:spPr>
        <p:txBody>
          <a:bodyPr/>
          <a:lstStyle/>
          <a:p>
            <a:r>
              <a:rPr lang="en-US" dirty="0"/>
              <a:t>Administrative aspects</a:t>
            </a:r>
          </a:p>
        </p:txBody>
      </p:sp>
    </p:spTree>
    <p:extLst>
      <p:ext uri="{BB962C8B-B14F-4D97-AF65-F5344CB8AC3E}">
        <p14:creationId xmlns:p14="http://schemas.microsoft.com/office/powerpoint/2010/main" val="219182445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2193" y="193040"/>
            <a:ext cx="11671540" cy="680722"/>
          </a:xfrm>
        </p:spPr>
        <p:txBody>
          <a:bodyPr/>
          <a:lstStyle/>
          <a:p>
            <a:r>
              <a:rPr lang="en-US" dirty="0"/>
              <a:t>Administrative Aspects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9276" y="873762"/>
            <a:ext cx="13438658" cy="4830233"/>
          </a:xfrm>
        </p:spPr>
        <p:txBody>
          <a:bodyPr/>
          <a:lstStyle/>
          <a:p>
            <a:r>
              <a:rPr lang="en-US" sz="2400" dirty="0"/>
              <a:t>RTCM (Radio Technical Commission for Maritime Services) LS </a:t>
            </a:r>
          </a:p>
          <a:p>
            <a:pPr lvl="1"/>
            <a:r>
              <a:rPr lang="en-US" sz="2000" dirty="0"/>
              <a:t>Triggered by contribution </a:t>
            </a:r>
            <a:r>
              <a:rPr lang="en-US" sz="2000" dirty="0">
                <a:hlinkClick r:id="rId2"/>
              </a:rPr>
              <a:t>RP-222371</a:t>
            </a:r>
            <a:endParaRPr lang="en-US" sz="2000" dirty="0"/>
          </a:p>
          <a:p>
            <a:pPr lvl="1"/>
            <a:r>
              <a:rPr lang="en-US" sz="2000" dirty="0"/>
              <a:t>Conclusion:</a:t>
            </a:r>
          </a:p>
          <a:p>
            <a:pPr lvl="2"/>
            <a:r>
              <a:rPr lang="en-US" sz="1800" dirty="0"/>
              <a:t>RTCM is listed on 3GPP’s LS page, so LSs can be exchanged.</a:t>
            </a:r>
          </a:p>
          <a:p>
            <a:pPr lvl="3"/>
            <a:r>
              <a:rPr lang="en-US" sz="1800" dirty="0"/>
              <a:t>Link to the LS page: </a:t>
            </a:r>
            <a:r>
              <a:rPr lang="en-US" sz="1800" dirty="0">
                <a:hlinkClick r:id="rId3"/>
              </a:rPr>
              <a:t>https://www.3gpp.org/about-3gpp/15-bodies-with-which-3gpp-has</a:t>
            </a:r>
            <a:endParaRPr lang="en-US" sz="1800" dirty="0"/>
          </a:p>
          <a:p>
            <a:pPr lvl="2"/>
            <a:r>
              <a:rPr lang="en-US" sz="1800" dirty="0"/>
              <a:t>3GPP can reference RTCM specs as they are publicly available, which doesn’t require them to be free of charge.</a:t>
            </a:r>
          </a:p>
          <a:p>
            <a:pPr lvl="1"/>
            <a:r>
              <a:rPr lang="en-US" sz="2000" dirty="0"/>
              <a:t>Action:</a:t>
            </a:r>
          </a:p>
          <a:p>
            <a:pPr lvl="2"/>
            <a:r>
              <a:rPr lang="en-US" sz="1800" dirty="0"/>
              <a:t>MCC to check RTCM’s copyright and IPR rules as RTCM functionality may become part of 3GPP solutions.</a:t>
            </a:r>
          </a:p>
          <a:p>
            <a:r>
              <a:rPr lang="en-US" sz="2400" dirty="0"/>
              <a:t>TEI handling</a:t>
            </a:r>
          </a:p>
          <a:p>
            <a:pPr lvl="1"/>
            <a:r>
              <a:rPr lang="en-US" sz="2000" dirty="0"/>
              <a:t>Email discussion summary in </a:t>
            </a:r>
            <a:r>
              <a:rPr lang="en-US" sz="2000" dirty="0">
                <a:hlinkClick r:id="rId4"/>
              </a:rPr>
              <a:t>RP-222593</a:t>
            </a:r>
            <a:endParaRPr lang="en-US" sz="2000" dirty="0"/>
          </a:p>
          <a:p>
            <a:pPr lvl="1"/>
            <a:r>
              <a:rPr lang="en-US" sz="2000" dirty="0"/>
              <a:t>Updated guidance in </a:t>
            </a:r>
            <a:r>
              <a:rPr lang="en-US" sz="2000" dirty="0">
                <a:hlinkClick r:id="rId5"/>
              </a:rPr>
              <a:t>RP-222624</a:t>
            </a:r>
            <a:r>
              <a:rPr lang="en-US" sz="2000" dirty="0"/>
              <a:t> is approved</a:t>
            </a:r>
          </a:p>
          <a:p>
            <a:pPr lvl="2"/>
            <a:r>
              <a:rPr lang="en-US" sz="1600" dirty="0"/>
              <a:t>Updated from </a:t>
            </a:r>
            <a:r>
              <a:rPr lang="en-US" sz="1600" dirty="0">
                <a:hlinkClick r:id="rId6"/>
              </a:rPr>
              <a:t>RP-210826</a:t>
            </a:r>
            <a:endParaRPr lang="en-US" sz="1600" dirty="0"/>
          </a:p>
          <a:p>
            <a:r>
              <a:rPr lang="en-US" sz="2400" dirty="0"/>
              <a:t>RAN#97-e endorsed the 2023 TTCN Tasks List in slides 14 &amp; 15 in </a:t>
            </a:r>
            <a:r>
              <a:rPr lang="en-US" sz="2400" dirty="0">
                <a:hlinkClick r:id="rId7"/>
              </a:rPr>
              <a:t>RP-211896</a:t>
            </a:r>
            <a:r>
              <a:rPr lang="en-US" sz="2400" dirty="0"/>
              <a:t>, and to request for the 3GPP TTCN funding of 754.2 K€ (58 pm) at PCG#49-e / OP#48-e </a:t>
            </a:r>
          </a:p>
          <a:p>
            <a:pPr lvl="2"/>
            <a:endParaRPr lang="en-US" sz="16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8626989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66068" y="2553780"/>
            <a:ext cx="10897999" cy="1470025"/>
          </a:xfrm>
        </p:spPr>
        <p:txBody>
          <a:bodyPr/>
          <a:lstStyle/>
          <a:p>
            <a:r>
              <a:rPr lang="en-US" dirty="0"/>
              <a:t>Planning Aspects</a:t>
            </a:r>
          </a:p>
        </p:txBody>
      </p:sp>
    </p:spTree>
    <p:extLst>
      <p:ext uri="{BB962C8B-B14F-4D97-AF65-F5344CB8AC3E}">
        <p14:creationId xmlns:p14="http://schemas.microsoft.com/office/powerpoint/2010/main" val="290090491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4620" y="198795"/>
            <a:ext cx="11706046" cy="639488"/>
          </a:xfrm>
        </p:spPr>
        <p:txBody>
          <a:bodyPr/>
          <a:lstStyle/>
          <a:p>
            <a:r>
              <a:rPr lang="en-US" dirty="0"/>
              <a:t>RAN timeline and Meeting Planning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606" y="838283"/>
            <a:ext cx="13756312" cy="874183"/>
          </a:xfrm>
        </p:spPr>
        <p:txBody>
          <a:bodyPr/>
          <a:lstStyle/>
          <a:p>
            <a:r>
              <a:rPr lang="en-US" sz="2000" dirty="0"/>
              <a:t>RAN#97-e endorsed RAN 2023 meeting planning in </a:t>
            </a:r>
            <a:r>
              <a:rPr lang="en-US" sz="2000" dirty="0">
                <a:hlinkClick r:id="rId2"/>
              </a:rPr>
              <a:t>RP-222604</a:t>
            </a:r>
            <a:endParaRPr lang="en-US" sz="2000" dirty="0"/>
          </a:p>
          <a:p>
            <a:pPr lvl="1"/>
            <a:r>
              <a:rPr lang="en-US" sz="1800" dirty="0"/>
              <a:t>Based on the decisions from the meeting decision group + detailed e-meeting dates</a:t>
            </a:r>
          </a:p>
          <a:p>
            <a:pPr lvl="1"/>
            <a:r>
              <a:rPr lang="en-US" sz="1800" b="1" dirty="0">
                <a:solidFill>
                  <a:srgbClr val="FF0000"/>
                </a:solidFill>
              </a:rPr>
              <a:t>Rel-18 timeline discussion is to be carried out in Dec. 2022</a:t>
            </a:r>
          </a:p>
          <a:p>
            <a:pPr lvl="2"/>
            <a:r>
              <a:rPr lang="en-US" sz="1400" dirty="0"/>
              <a:t>Whether or not/how to introduce extra </a:t>
            </a:r>
            <a:r>
              <a:rPr lang="en-US" sz="1400" b="1" dirty="0"/>
              <a:t>ad-hoc e-meetings </a:t>
            </a:r>
            <a:r>
              <a:rPr lang="en-US" sz="1400" dirty="0"/>
              <a:t>in 2023, or </a:t>
            </a:r>
            <a:r>
              <a:rPr lang="en-US" sz="1400" b="1" dirty="0"/>
              <a:t>other ways </a:t>
            </a:r>
            <a:r>
              <a:rPr lang="en-US" sz="1400" dirty="0"/>
              <a:t>can also be discussed as part of the timeline discussion</a:t>
            </a:r>
          </a:p>
          <a:p>
            <a:pPr lvl="1"/>
            <a:endParaRPr lang="en-US" sz="1800" dirty="0"/>
          </a:p>
          <a:p>
            <a:pPr lvl="1"/>
            <a:endParaRPr lang="en-US" sz="1600" dirty="0"/>
          </a:p>
          <a:p>
            <a:pPr lvl="1"/>
            <a:endParaRPr lang="en-US" sz="1600" dirty="0"/>
          </a:p>
        </p:txBody>
      </p:sp>
      <p:pic>
        <p:nvPicPr>
          <p:cNvPr id="191" name="Picture 190">
            <a:extLst>
              <a:ext uri="{FF2B5EF4-FFF2-40B4-BE49-F238E27FC236}">
                <a16:creationId xmlns:a16="http://schemas.microsoft.com/office/drawing/2014/main" id="{317B2D94-CC38-4B95-9689-04DC122765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3866" y="2102755"/>
            <a:ext cx="11725029" cy="4687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73505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03601" y="2469114"/>
            <a:ext cx="12746197" cy="1470025"/>
          </a:xfrm>
        </p:spPr>
        <p:txBody>
          <a:bodyPr/>
          <a:lstStyle/>
          <a:p>
            <a:r>
              <a:rPr lang="en-US" dirty="0"/>
              <a:t>TSG-RAN Projects Update</a:t>
            </a:r>
          </a:p>
        </p:txBody>
      </p:sp>
    </p:spTree>
    <p:extLst>
      <p:ext uri="{BB962C8B-B14F-4D97-AF65-F5344CB8AC3E}">
        <p14:creationId xmlns:p14="http://schemas.microsoft.com/office/powerpoint/2010/main" val="9070108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1143000"/>
          </a:xfrm>
        </p:spPr>
        <p:txBody>
          <a:bodyPr/>
          <a:lstStyle/>
          <a:p>
            <a:r>
              <a:rPr lang="en-US" dirty="0"/>
              <a:t>RAN Projects Update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165" y="1244603"/>
            <a:ext cx="13909194" cy="4830233"/>
          </a:xfrm>
        </p:spPr>
        <p:txBody>
          <a:bodyPr/>
          <a:lstStyle/>
          <a:p>
            <a:r>
              <a:rPr lang="en-US" sz="2400" dirty="0"/>
              <a:t>Email discussion summary on device compliance can be found </a:t>
            </a:r>
            <a:r>
              <a:rPr lang="en-US" sz="2400" dirty="0">
                <a:hlinkClick r:id="rId2"/>
              </a:rPr>
              <a:t>RP-222562</a:t>
            </a:r>
            <a:endParaRPr lang="en-US" sz="2400" dirty="0"/>
          </a:p>
          <a:p>
            <a:r>
              <a:rPr lang="en-US" sz="2400" dirty="0"/>
              <a:t>Way forward regarding 4Rx vs. band n104 is endorsed in </a:t>
            </a:r>
            <a:r>
              <a:rPr lang="en-US" sz="2400" dirty="0">
                <a:hlinkClick r:id="rId3"/>
              </a:rPr>
              <a:t>RP-222684</a:t>
            </a:r>
            <a:endParaRPr lang="en-US" sz="2400" dirty="0"/>
          </a:p>
          <a:p>
            <a:r>
              <a:rPr lang="en-US" sz="2400" dirty="0"/>
              <a:t>Email discussion summary on intra-band EN-DC combinations can be found in </a:t>
            </a:r>
            <a:r>
              <a:rPr lang="en-US" sz="2400" dirty="0">
                <a:hlinkClick r:id="rId4"/>
              </a:rPr>
              <a:t>RP-222594</a:t>
            </a:r>
            <a:endParaRPr lang="en-US" sz="2400" dirty="0"/>
          </a:p>
          <a:p>
            <a:r>
              <a:rPr lang="en-US" sz="2400" dirty="0"/>
              <a:t>For Rel-17 (frozen), handled various topics &amp; CRs to ensure Sep.22 specifications and ASN.1 are fully implementable  </a:t>
            </a:r>
          </a:p>
          <a:p>
            <a:pPr lvl="1"/>
            <a:r>
              <a:rPr lang="en-US" sz="2000" dirty="0"/>
              <a:t>In addition to CR pack approvals, numerous company CRs were also approved</a:t>
            </a:r>
          </a:p>
          <a:p>
            <a:pPr lvl="1"/>
            <a:r>
              <a:rPr lang="en-US" sz="2000" dirty="0"/>
              <a:t>Intensive discussion on BWP operation without bandwidth restriction, see summary in </a:t>
            </a:r>
            <a:r>
              <a:rPr lang="en-US" sz="2000" dirty="0">
                <a:hlinkClick r:id="rId5"/>
              </a:rPr>
              <a:t>RP-222563</a:t>
            </a:r>
            <a:endParaRPr lang="en-US" sz="2000" dirty="0"/>
          </a:p>
          <a:p>
            <a:pPr lvl="1"/>
            <a:r>
              <a:rPr lang="en-US" sz="2000" dirty="0"/>
              <a:t>Email discussion regarding SDT on NR-U can be found in </a:t>
            </a:r>
            <a:r>
              <a:rPr lang="en-US" sz="2000" dirty="0">
                <a:hlinkClick r:id="rId6"/>
              </a:rPr>
              <a:t>RP-222586</a:t>
            </a:r>
            <a:endParaRPr lang="en-US" sz="2000" dirty="0"/>
          </a:p>
          <a:p>
            <a:pPr lvl="1"/>
            <a:r>
              <a:rPr lang="en-US" sz="2000" dirty="0"/>
              <a:t>Email discussion on UE capabilities can be found in </a:t>
            </a:r>
            <a:r>
              <a:rPr lang="en-US" sz="2000" dirty="0">
                <a:hlinkClick r:id="rId7"/>
              </a:rPr>
              <a:t>RP-222590</a:t>
            </a:r>
            <a:endParaRPr lang="en-US" sz="2000" dirty="0"/>
          </a:p>
          <a:p>
            <a:pPr lvl="1"/>
            <a:r>
              <a:rPr lang="en-US" sz="2000" dirty="0"/>
              <a:t>Email discussion on IODT bit for </a:t>
            </a:r>
            <a:r>
              <a:rPr lang="en-US" sz="2000" dirty="0" err="1"/>
              <a:t>RedCap</a:t>
            </a:r>
            <a:r>
              <a:rPr lang="en-US" sz="2000" dirty="0"/>
              <a:t> can be found in </a:t>
            </a:r>
            <a:r>
              <a:rPr lang="en-US" sz="2000" dirty="0">
                <a:hlinkClick r:id="rId8"/>
              </a:rPr>
              <a:t>RP-222591</a:t>
            </a:r>
            <a:endParaRPr lang="en-US" sz="2000" dirty="0"/>
          </a:p>
          <a:p>
            <a:pPr lvl="1"/>
            <a:r>
              <a:rPr lang="en-US" sz="2000" dirty="0"/>
              <a:t>Email discussion on coverage enhancements can be found in </a:t>
            </a:r>
            <a:r>
              <a:rPr lang="en-US" sz="2000" dirty="0">
                <a:hlinkClick r:id="rId9"/>
              </a:rPr>
              <a:t>RP-222592</a:t>
            </a:r>
            <a:endParaRPr lang="en-US" sz="20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18975956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36597"/>
          </a:xfrm>
        </p:spPr>
        <p:txBody>
          <a:bodyPr/>
          <a:lstStyle/>
          <a:p>
            <a:r>
              <a:rPr lang="en-US" dirty="0"/>
              <a:t>RAN Projects Update: Rel-18 (1/3)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0955" y="1098549"/>
            <a:ext cx="13756312" cy="4830233"/>
          </a:xfrm>
        </p:spPr>
        <p:txBody>
          <a:bodyPr/>
          <a:lstStyle/>
          <a:p>
            <a:r>
              <a:rPr lang="en-US" sz="2400" dirty="0"/>
              <a:t>No time was spent on discussing/approving new RAN1/2/3-led R18 projects or up-scoping existing RAN R18 projects, unless previously arranged</a:t>
            </a:r>
          </a:p>
          <a:p>
            <a:r>
              <a:rPr lang="en-US" sz="2400" dirty="0"/>
              <a:t>RAN#97-e approved a new RAN-level study item “Study on Ambient IoT” in </a:t>
            </a:r>
            <a:r>
              <a:rPr lang="en-US" sz="2400" dirty="0">
                <a:hlinkClick r:id="rId2"/>
              </a:rPr>
              <a:t>RP-222685</a:t>
            </a:r>
            <a:r>
              <a:rPr lang="en-US" sz="2400" dirty="0"/>
              <a:t> </a:t>
            </a:r>
          </a:p>
          <a:p>
            <a:pPr lvl="1"/>
            <a:r>
              <a:rPr lang="en-US" sz="2000" dirty="0"/>
              <a:t>Tight coordination with </a:t>
            </a:r>
            <a:r>
              <a:rPr lang="en-US" sz="2000" b="1" dirty="0">
                <a:solidFill>
                  <a:srgbClr val="FF0000"/>
                </a:solidFill>
              </a:rPr>
              <a:t>SA/SA1 </a:t>
            </a:r>
            <a:r>
              <a:rPr lang="en-US" sz="2000" dirty="0"/>
              <a:t>is necessary</a:t>
            </a:r>
          </a:p>
          <a:p>
            <a:r>
              <a:rPr lang="en-US" sz="2400" dirty="0"/>
              <a:t>RAN#97-e approved a set of RAN4-led Rel-18 basket, spectrum-related, and Rel-17 continuation items</a:t>
            </a:r>
          </a:p>
          <a:p>
            <a:pPr lvl="1"/>
            <a:r>
              <a:rPr lang="en-US" sz="2000" dirty="0"/>
              <a:t>HP (high-power) UE related basket items: </a:t>
            </a:r>
            <a:r>
              <a:rPr lang="en-US" sz="2000" dirty="0">
                <a:hlinkClick r:id="rId3"/>
              </a:rPr>
              <a:t>RP-222660</a:t>
            </a:r>
            <a:r>
              <a:rPr lang="en-US" sz="2000" dirty="0"/>
              <a:t>, </a:t>
            </a:r>
            <a:r>
              <a:rPr lang="en-US" sz="2000" dirty="0">
                <a:hlinkClick r:id="rId4"/>
              </a:rPr>
              <a:t>RP-222647</a:t>
            </a:r>
            <a:r>
              <a:rPr lang="en-US" sz="2000" dirty="0"/>
              <a:t>, </a:t>
            </a:r>
            <a:r>
              <a:rPr lang="en-US" sz="2000" dirty="0">
                <a:hlinkClick r:id="rId5"/>
              </a:rPr>
              <a:t>RP-222623</a:t>
            </a:r>
            <a:r>
              <a:rPr lang="en-US" sz="2000" dirty="0"/>
              <a:t>, </a:t>
            </a:r>
            <a:r>
              <a:rPr lang="en-US" sz="2000" dirty="0">
                <a:hlinkClick r:id="rId6"/>
              </a:rPr>
              <a:t>RP-222626</a:t>
            </a:r>
            <a:r>
              <a:rPr lang="en-US" sz="2000" dirty="0"/>
              <a:t>, </a:t>
            </a:r>
            <a:r>
              <a:rPr lang="en-US" sz="2000" dirty="0">
                <a:hlinkClick r:id="rId7"/>
              </a:rPr>
              <a:t>RP-222625</a:t>
            </a:r>
            <a:r>
              <a:rPr lang="en-US" sz="2000" dirty="0"/>
              <a:t>.</a:t>
            </a:r>
          </a:p>
          <a:p>
            <a:pPr lvl="1"/>
            <a:r>
              <a:rPr lang="en-US" sz="2000" dirty="0"/>
              <a:t>Spectrum-related: </a:t>
            </a:r>
            <a:r>
              <a:rPr lang="en-US" sz="2000" dirty="0">
                <a:hlinkClick r:id="rId8"/>
              </a:rPr>
              <a:t>RP-222629</a:t>
            </a:r>
            <a:r>
              <a:rPr lang="en-US" sz="2000" dirty="0"/>
              <a:t>, </a:t>
            </a:r>
            <a:r>
              <a:rPr lang="en-US" sz="2000" dirty="0">
                <a:hlinkClick r:id="rId9"/>
              </a:rPr>
              <a:t>RP-222648</a:t>
            </a:r>
            <a:r>
              <a:rPr lang="en-US" sz="2000" dirty="0"/>
              <a:t>, </a:t>
            </a:r>
            <a:r>
              <a:rPr lang="en-US" sz="2000" dirty="0">
                <a:hlinkClick r:id="rId10"/>
              </a:rPr>
              <a:t>RP-222666</a:t>
            </a:r>
            <a:r>
              <a:rPr lang="en-US" sz="2000" dirty="0">
                <a:solidFill>
                  <a:srgbClr val="663300"/>
                </a:solidFill>
              </a:rPr>
              <a:t>*</a:t>
            </a:r>
            <a:r>
              <a:rPr lang="en-US" sz="2000" dirty="0"/>
              <a:t>, </a:t>
            </a:r>
            <a:r>
              <a:rPr lang="en-US" sz="2000" dirty="0">
                <a:hlinkClick r:id="rId11"/>
              </a:rPr>
              <a:t>RP-222661</a:t>
            </a:r>
            <a:r>
              <a:rPr lang="en-US" sz="2000" dirty="0">
                <a:solidFill>
                  <a:srgbClr val="663300"/>
                </a:solidFill>
              </a:rPr>
              <a:t>*</a:t>
            </a:r>
          </a:p>
          <a:p>
            <a:pPr lvl="1"/>
            <a:r>
              <a:rPr lang="en-US" sz="2000" dirty="0"/>
              <a:t>Rel-17 continuation: MIMO OTA in </a:t>
            </a:r>
            <a:r>
              <a:rPr lang="en-US" sz="2000" dirty="0">
                <a:hlinkClick r:id="rId12"/>
              </a:rPr>
              <a:t>RP-222668</a:t>
            </a:r>
            <a:r>
              <a:rPr lang="en-US" sz="2000" dirty="0"/>
              <a:t>, UE TRP TRS in </a:t>
            </a:r>
            <a:r>
              <a:rPr lang="en-US" sz="2000" dirty="0">
                <a:hlinkClick r:id="rId13"/>
              </a:rPr>
              <a:t>RP-222669</a:t>
            </a:r>
            <a:endParaRPr lang="en-US" sz="1800" dirty="0"/>
          </a:p>
          <a:p>
            <a:pPr lvl="1"/>
            <a:endParaRPr lang="en-US" sz="1400" dirty="0"/>
          </a:p>
          <a:p>
            <a:pPr lvl="1"/>
            <a:endParaRPr lang="en-US" sz="2000" dirty="0"/>
          </a:p>
          <a:p>
            <a:pPr lvl="2"/>
            <a:endParaRPr lang="en-US" sz="2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BF7D6BD-503B-4A03-A04B-C619F949D056}"/>
              </a:ext>
            </a:extLst>
          </p:cNvPr>
          <p:cNvSpPr txBox="1"/>
          <p:nvPr/>
        </p:nvSpPr>
        <p:spPr>
          <a:xfrm>
            <a:off x="10109201" y="6095995"/>
            <a:ext cx="421621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>
                <a:solidFill>
                  <a:srgbClr val="663300"/>
                </a:solidFill>
              </a:rPr>
              <a:t>* Critical errors in following WID drafting rules by missing a targeting date</a:t>
            </a:r>
          </a:p>
        </p:txBody>
      </p:sp>
    </p:spTree>
    <p:extLst>
      <p:ext uri="{BB962C8B-B14F-4D97-AF65-F5344CB8AC3E}">
        <p14:creationId xmlns:p14="http://schemas.microsoft.com/office/powerpoint/2010/main" val="102829253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38770</TotalTime>
  <Words>1047</Words>
  <Application>Microsoft Office PowerPoint</Application>
  <PresentationFormat>Custom</PresentationFormat>
  <Paragraphs>114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Nokia Pure Headline Ultra Light</vt:lpstr>
      <vt:lpstr>Nokia Pure Text</vt:lpstr>
      <vt:lpstr>Nokia Pure Text Light</vt:lpstr>
      <vt:lpstr>Arial</vt:lpstr>
      <vt:lpstr>Calibri</vt:lpstr>
      <vt:lpstr>Wingdings</vt:lpstr>
      <vt:lpstr>Nokia White Master with headline</vt:lpstr>
      <vt:lpstr>2_Office Theme</vt:lpstr>
      <vt:lpstr>TSG RAN#97-e Highlights</vt:lpstr>
      <vt:lpstr>Outline</vt:lpstr>
      <vt:lpstr>Administrative aspects</vt:lpstr>
      <vt:lpstr>Administrative Aspects</vt:lpstr>
      <vt:lpstr>Planning Aspects</vt:lpstr>
      <vt:lpstr>RAN timeline and Meeting Planning </vt:lpstr>
      <vt:lpstr>TSG-RAN Projects Update</vt:lpstr>
      <vt:lpstr>RAN Projects Update </vt:lpstr>
      <vt:lpstr>RAN Projects Update: Rel-18 (1/3)</vt:lpstr>
      <vt:lpstr>RAN Projects Update: Rel-18 (2/3) </vt:lpstr>
      <vt:lpstr>RAN Projects Update: Rel-18 (3/3)</vt:lpstr>
      <vt:lpstr>ITU matters</vt:lpstr>
      <vt:lpstr>ITU matters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651</cp:revision>
  <dcterms:created xsi:type="dcterms:W3CDTF">2018-05-24T11:49:12Z</dcterms:created>
  <dcterms:modified xsi:type="dcterms:W3CDTF">2022-09-19T02:44:37Z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