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44"/>
  </p:notesMasterIdLst>
  <p:handoutMasterIdLst>
    <p:handoutMasterId r:id="rId45"/>
  </p:handoutMasterIdLst>
  <p:sldIdLst>
    <p:sldId id="341" r:id="rId5"/>
    <p:sldId id="490" r:id="rId6"/>
    <p:sldId id="472" r:id="rId7"/>
    <p:sldId id="420" r:id="rId8"/>
    <p:sldId id="489" r:id="rId9"/>
    <p:sldId id="422" r:id="rId10"/>
    <p:sldId id="423" r:id="rId11"/>
    <p:sldId id="491" r:id="rId12"/>
    <p:sldId id="377" r:id="rId13"/>
    <p:sldId id="448" r:id="rId14"/>
    <p:sldId id="492" r:id="rId15"/>
    <p:sldId id="372" r:id="rId16"/>
    <p:sldId id="387" r:id="rId17"/>
    <p:sldId id="371" r:id="rId18"/>
    <p:sldId id="454" r:id="rId19"/>
    <p:sldId id="515" r:id="rId20"/>
    <p:sldId id="466" r:id="rId21"/>
    <p:sldId id="519" r:id="rId22"/>
    <p:sldId id="586" r:id="rId23"/>
    <p:sldId id="498" r:id="rId24"/>
    <p:sldId id="469" r:id="rId25"/>
    <p:sldId id="587" r:id="rId26"/>
    <p:sldId id="500" r:id="rId27"/>
    <p:sldId id="365" r:id="rId28"/>
    <p:sldId id="406" r:id="rId29"/>
    <p:sldId id="509" r:id="rId30"/>
    <p:sldId id="439" r:id="rId31"/>
    <p:sldId id="474" r:id="rId32"/>
    <p:sldId id="430" r:id="rId33"/>
    <p:sldId id="501" r:id="rId34"/>
    <p:sldId id="416" r:id="rId35"/>
    <p:sldId id="414" r:id="rId36"/>
    <p:sldId id="412" r:id="rId37"/>
    <p:sldId id="503" r:id="rId38"/>
    <p:sldId id="434" r:id="rId39"/>
    <p:sldId id="516" r:id="rId40"/>
    <p:sldId id="517" r:id="rId41"/>
    <p:sldId id="446" r:id="rId42"/>
    <p:sldId id="464" r:id="rId43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7C7C7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1" autoAdjust="0"/>
    <p:restoredTop sz="86481" autoAdjust="0"/>
  </p:normalViewPr>
  <p:slideViewPr>
    <p:cSldViewPr snapToGrid="0">
      <p:cViewPr varScale="1">
        <p:scale>
          <a:sx n="96" d="100"/>
          <a:sy n="96" d="100"/>
        </p:scale>
        <p:origin x="354" y="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872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1" d="100"/>
          <a:sy n="51" d="100"/>
        </p:scale>
        <p:origin x="2720" y="3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viewProps" Target="view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theme" Target="theme/theme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presProps" Target="presProp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3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65905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27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641277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30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161138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‹N°›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1323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SA#97-e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E-Meeting, 13 - 19 September 2022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SP-220984	</a:t>
            </a:r>
          </a:p>
        </p:txBody>
      </p:sp>
      <p:sp>
        <p:nvSpPr>
          <p:cNvPr id="2" name="MSIPCMContentMarking" descr="{&quot;HashCode&quot;:-309203560,&quot;Placement&quot;:&quot;Footer&quot;,&quot;Top&quot;:523.8,&quot;Left&quot;:435.058655,&quot;SlideWidth&quot;:960,&quot;SlideHeight&quot;:540}">
            <a:extLst>
              <a:ext uri="{FF2B5EF4-FFF2-40B4-BE49-F238E27FC236}">
                <a16:creationId xmlns:a16="http://schemas.microsoft.com/office/drawing/2014/main" id="{255E487C-E3ED-4FFA-A52B-29280E7A6F4C}"/>
              </a:ext>
            </a:extLst>
          </p:cNvPr>
          <p:cNvSpPr txBox="1"/>
          <p:nvPr userDrawn="1"/>
        </p:nvSpPr>
        <p:spPr>
          <a:xfrm>
            <a:off x="5525245" y="6652260"/>
            <a:ext cx="1141510" cy="20574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fr-FR" sz="800">
                <a:solidFill>
                  <a:srgbClr val="ED7D31"/>
                </a:solidFill>
                <a:latin typeface="Helvetica 75 Bold" panose="020B0804020202020204" pitchFamily="34" charset="0"/>
              </a:rPr>
              <a:t>Orange Restricted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97e/Docs/CP-222175.zip" TargetMode="External"/><Relationship Id="rId7" Type="http://schemas.openxmlformats.org/officeDocument/2006/relationships/hyperlink" Target="https://www.3gpp.org/ftp/tsg_ct/TSG_CT/TSGC_97e/Docs/CP-222238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TSGC_97e/Docs/CP-222237.zip" TargetMode="External"/><Relationship Id="rId5" Type="http://schemas.openxmlformats.org/officeDocument/2006/relationships/hyperlink" Target="https://www.3gpp.org/ftp/tsg_ct/TSG_CT/TSGC_97e/Docs/CP-222177.zip" TargetMode="External"/><Relationship Id="rId4" Type="http://schemas.openxmlformats.org/officeDocument/2006/relationships/hyperlink" Target="https://www.3gpp.org/ftp/tsg_ct/TSG_CT/TSGC_97e/Docs/CP-222176.zip" TargetMode="Externa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ct/TSG_CT/TSGC_97e/Docs/CP-222128.zip" TargetMode="Externa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97e/Docs/CP-222129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ct/TSG_CT/TSGC_97e/Docs/CP-222130.zip" TargetMode="Externa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1120971" y="2345872"/>
            <a:ext cx="9144000" cy="2387600"/>
          </a:xfrm>
        </p:spPr>
        <p:txBody>
          <a:bodyPr/>
          <a:lstStyle/>
          <a:p>
            <a:pPr eaLnBrk="1" hangingPunct="1"/>
            <a:r>
              <a:rPr lang="en-US" altLang="en-US" dirty="0"/>
              <a:t>CT Status Report </a:t>
            </a:r>
            <a:br>
              <a:rPr lang="en-US" altLang="en-US" dirty="0"/>
            </a:br>
            <a:r>
              <a:rPr lang="en-US" altLang="en-US" dirty="0"/>
              <a:t>to TSG SA#97-e</a:t>
            </a:r>
            <a:br>
              <a:rPr lang="en-US" altLang="en-US" dirty="0"/>
            </a:b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>
          <a:xfrm>
            <a:off x="1412240" y="4089718"/>
            <a:ext cx="9144000" cy="1655762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Mr Lionel </a:t>
            </a:r>
            <a:r>
              <a:rPr lang="en-GB" altLang="en-US" dirty="0" err="1"/>
              <a:t>Morand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 Chair, Orange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 WG Statistics: Approved CRs by WG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55820" y="2116823"/>
            <a:ext cx="5257800" cy="3848446"/>
          </a:xfrm>
        </p:spPr>
        <p:txBody>
          <a:bodyPr/>
          <a:lstStyle/>
          <a:p>
            <a:r>
              <a:rPr lang="en-US" dirty="0"/>
              <a:t>CT1 CRs for approval</a:t>
            </a:r>
          </a:p>
          <a:p>
            <a:pPr lvl="1"/>
            <a:r>
              <a:rPr lang="en-US" dirty="0"/>
              <a:t>290</a:t>
            </a:r>
          </a:p>
          <a:p>
            <a:r>
              <a:rPr lang="en-US" dirty="0"/>
              <a:t>CT3 CRs for approval</a:t>
            </a:r>
          </a:p>
          <a:p>
            <a:pPr lvl="1"/>
            <a:r>
              <a:rPr lang="en-US" dirty="0"/>
              <a:t>358</a:t>
            </a:r>
          </a:p>
          <a:p>
            <a:r>
              <a:rPr lang="en-US" dirty="0"/>
              <a:t>CT4 CRs for approval</a:t>
            </a:r>
          </a:p>
          <a:p>
            <a:pPr lvl="1"/>
            <a:r>
              <a:rPr lang="en-US" dirty="0"/>
              <a:t>263</a:t>
            </a:r>
          </a:p>
          <a:p>
            <a:r>
              <a:rPr lang="en-US" dirty="0"/>
              <a:t>CT6 CRs for approval</a:t>
            </a:r>
          </a:p>
          <a:p>
            <a:pPr lvl="1"/>
            <a:r>
              <a:rPr lang="en-US" dirty="0"/>
              <a:t>30</a:t>
            </a:r>
          </a:p>
          <a:p>
            <a:pPr lvl="1"/>
            <a:endParaRPr lang="en-US" dirty="0"/>
          </a:p>
          <a:p>
            <a:pPr lvl="1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FA5E39B-C2D3-48AD-B258-04A9CB6459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6905" y="1901164"/>
            <a:ext cx="4584589" cy="427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0427460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Release Status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24670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Rel-8 – Rel-14 Status (Cat </a:t>
            </a:r>
            <a:r>
              <a:rPr lang="en-US" b="1" dirty="0"/>
              <a:t>F</a:t>
            </a:r>
            <a:r>
              <a:rPr lang="en-US" dirty="0"/>
              <a:t> </a:t>
            </a:r>
            <a:r>
              <a:rPr lang="en-US" dirty="0" err="1"/>
              <a:t>CRc</a:t>
            </a:r>
            <a:r>
              <a:rPr lang="en-US" dirty="0"/>
              <a:t>)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96D7E759-A89E-4B10-A642-2A01D8844E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734697" cy="4351338"/>
          </a:xfrm>
        </p:spPr>
        <p:txBody>
          <a:bodyPr/>
          <a:lstStyle/>
          <a:p>
            <a:r>
              <a:rPr lang="en-US" dirty="0"/>
              <a:t>Approved Rel-8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Rel-9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Rel-9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Rel-10 CRs</a:t>
            </a:r>
          </a:p>
          <a:p>
            <a:pPr lvl="1"/>
            <a:r>
              <a:rPr lang="en-US" altLang="fr-FR" dirty="0"/>
              <a:t>0</a:t>
            </a:r>
          </a:p>
          <a:p>
            <a:pPr lvl="1"/>
            <a:endParaRPr lang="en-US" dirty="0"/>
          </a:p>
          <a:p>
            <a:endParaRPr lang="en-US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B30D9B5A-48F0-4E08-959B-CC20750F50DB}"/>
              </a:ext>
            </a:extLst>
          </p:cNvPr>
          <p:cNvSpPr txBox="1">
            <a:spLocks/>
          </p:cNvSpPr>
          <p:nvPr/>
        </p:nvSpPr>
        <p:spPr bwMode="auto">
          <a:xfrm>
            <a:off x="6414468" y="182562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Approved Rel-11 CRs</a:t>
            </a:r>
          </a:p>
          <a:p>
            <a:pPr lvl="1"/>
            <a:r>
              <a:rPr lang="en-US" altLang="fr-FR" dirty="0"/>
              <a:t>0</a:t>
            </a:r>
          </a:p>
          <a:p>
            <a:r>
              <a:rPr lang="en-US" dirty="0"/>
              <a:t>Approved Rel-12 CRs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Rel-13 CRs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Rel-14 CRs</a:t>
            </a:r>
          </a:p>
          <a:p>
            <a:pPr lvl="1"/>
            <a:r>
              <a:rPr lang="en-US" dirty="0"/>
              <a:t>1</a:t>
            </a:r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1717511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15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4351338"/>
          </a:xfrm>
        </p:spPr>
        <p:txBody>
          <a:bodyPr/>
          <a:lstStyle/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Rel-15 CRs (Category F) </a:t>
            </a:r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are less than in last plenary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11 (17 at CT#96)</a:t>
            </a:r>
          </a:p>
          <a:p>
            <a:pPr lvl="1"/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/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0" indent="0">
              <a:buNone/>
            </a:pPr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/>
            <a:endParaRPr lang="en-US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866C6AE-C02E-4474-A227-89D7A1E7F3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825625"/>
            <a:ext cx="4584589" cy="4273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986213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4351338"/>
          </a:xfrm>
        </p:spPr>
        <p:txBody>
          <a:bodyPr/>
          <a:lstStyle/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Rel-16 CRs </a:t>
            </a:r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are less than in last plenary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48 (60)</a:t>
            </a:r>
          </a:p>
          <a:p>
            <a:pPr marL="457200" lvl="1" indent="0">
              <a:buNone/>
            </a:pPr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34DB800B-1332-40C0-B1AF-37E2774519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1" y="1825625"/>
            <a:ext cx="5876976" cy="3532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17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27154" y="1795289"/>
            <a:ext cx="5868845" cy="4488501"/>
          </a:xfrm>
        </p:spPr>
        <p:txBody>
          <a:bodyPr/>
          <a:lstStyle/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Rel-17 CRs (Category B/C/F/D)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730 (1220 in previous TSG)</a:t>
            </a:r>
          </a:p>
          <a:p>
            <a:r>
              <a:rPr lang="en-US" dirty="0">
                <a:latin typeface="Arial "/>
              </a:rPr>
              <a:t>New TS/TR presented for information/approval</a:t>
            </a:r>
          </a:p>
          <a:p>
            <a:pPr lvl="1"/>
            <a:r>
              <a:rPr lang="en-US" dirty="0">
                <a:latin typeface="Arial "/>
              </a:rPr>
              <a:t>3 TSs sent for approval (see Annex)</a:t>
            </a:r>
          </a:p>
          <a:p>
            <a:pPr lvl="1"/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57200" lvl="1" indent="0">
              <a:buNone/>
            </a:pPr>
            <a:endParaRPr lang="en-US" dirty="0">
              <a:latin typeface="Arial "/>
            </a:endParaRPr>
          </a:p>
          <a:p>
            <a:pPr marL="457200" lvl="1" indent="0">
              <a:buNone/>
            </a:pPr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51673DE-D6E5-49FB-A1B2-EC6AB5A200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5999" y="1795289"/>
            <a:ext cx="5806847" cy="3482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15534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18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27154" y="1795289"/>
            <a:ext cx="5868845" cy="4488501"/>
          </a:xfrm>
        </p:spPr>
        <p:txBody>
          <a:bodyPr/>
          <a:lstStyle/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CRs (Category B/C/F/D)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103 (0 in previous TSG)</a:t>
            </a:r>
          </a:p>
          <a:p>
            <a:r>
              <a:rPr lang="en-US" dirty="0">
                <a:latin typeface="Arial "/>
              </a:rPr>
              <a:t>Approved New SID/WID</a:t>
            </a:r>
          </a:p>
          <a:p>
            <a:pPr lvl="1"/>
            <a:r>
              <a:rPr lang="en-US" dirty="0">
                <a:latin typeface="Arial "/>
              </a:rPr>
              <a:t>5</a:t>
            </a:r>
          </a:p>
          <a:p>
            <a:r>
              <a:rPr lang="en-US" dirty="0">
                <a:latin typeface="Arial "/>
              </a:rPr>
              <a:t>New Specification numbers allocated</a:t>
            </a:r>
          </a:p>
          <a:p>
            <a:pPr lvl="1"/>
            <a:r>
              <a:rPr lang="en-US" dirty="0">
                <a:latin typeface="Arial "/>
              </a:rPr>
              <a:t>0</a:t>
            </a:r>
          </a:p>
          <a:p>
            <a:r>
              <a:rPr lang="en-US" dirty="0">
                <a:latin typeface="Arial "/>
              </a:rPr>
              <a:t>New TS/TR presented for information/approval</a:t>
            </a:r>
          </a:p>
          <a:p>
            <a:pPr lvl="1"/>
            <a:r>
              <a:rPr lang="en-US" dirty="0">
                <a:latin typeface="Arial "/>
              </a:rPr>
              <a:t>0</a:t>
            </a: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62EFC803-42C0-4A74-B67E-BFFA814589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795289"/>
            <a:ext cx="5633862" cy="3386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538567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For Information to SA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55889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8695547-0E6A-4D12-BC1D-77B2A682EB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Stage 3 Rel-17 </a:t>
            </a:r>
            <a:r>
              <a:rPr lang="fr-FR" dirty="0" err="1"/>
              <a:t>frozen</a:t>
            </a:r>
            <a:r>
              <a:rPr lang="fr-FR" dirty="0"/>
              <a:t> at CT#97-e		1/2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392AD42-8F4E-4917-9C36-E146E019DD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87038" cy="4351338"/>
          </a:xfrm>
        </p:spPr>
        <p:txBody>
          <a:bodyPr/>
          <a:lstStyle/>
          <a:p>
            <a:r>
              <a:rPr lang="en-US" sz="3200" dirty="0"/>
              <a:t>Remaining WI Exceptions terminated at CT#97-e</a:t>
            </a:r>
          </a:p>
          <a:p>
            <a:pPr lvl="1"/>
            <a:r>
              <a:rPr lang="en-US" sz="2800" dirty="0"/>
              <a:t>No consensus on the following items and then left out of Rel-17</a:t>
            </a:r>
          </a:p>
          <a:p>
            <a:pPr lvl="2"/>
            <a:r>
              <a:rPr lang="en-US" sz="2400" dirty="0"/>
              <a:t>5MBS: support of UE pre-configuration for broadcast service</a:t>
            </a:r>
          </a:p>
          <a:p>
            <a:pPr lvl="2"/>
            <a:r>
              <a:rPr lang="en-US" sz="2400" dirty="0"/>
              <a:t>5G-ProSe: Support of </a:t>
            </a:r>
            <a:r>
              <a:rPr lang="en-GB" sz="2400" dirty="0"/>
              <a:t>V2X/</a:t>
            </a:r>
            <a:r>
              <a:rPr lang="en-GB" sz="2400" dirty="0" err="1"/>
              <a:t>ProSe</a:t>
            </a:r>
            <a:r>
              <a:rPr lang="en-GB" sz="2400" dirty="0"/>
              <a:t> policy request during registration</a:t>
            </a:r>
            <a:endParaRPr lang="en-US" sz="2400" dirty="0"/>
          </a:p>
          <a:p>
            <a:pPr lvl="1"/>
            <a:endParaRPr lang="en-US" sz="2800" dirty="0"/>
          </a:p>
          <a:p>
            <a:r>
              <a:rPr lang="en-US" sz="3200" dirty="0"/>
              <a:t>Late functional alignment with stage 2</a:t>
            </a:r>
          </a:p>
          <a:p>
            <a:pPr lvl="1"/>
            <a:r>
              <a:rPr lang="en-US" sz="2800" dirty="0"/>
              <a:t>727 CRs sent for approval</a:t>
            </a:r>
          </a:p>
          <a:p>
            <a:pPr lvl="1"/>
            <a:r>
              <a:rPr lang="en-US" sz="2800" dirty="0"/>
              <a:t>About 90 Cat B/C CRs approved at CT#97-e</a:t>
            </a:r>
          </a:p>
          <a:p>
            <a:pPr lvl="2"/>
            <a:r>
              <a:rPr lang="en-US" sz="2400" dirty="0"/>
              <a:t>6 months after Stage 3 freeze, </a:t>
            </a:r>
            <a:r>
              <a:rPr lang="en-US" sz="2400" b="1" dirty="0">
                <a:solidFill>
                  <a:srgbClr val="FF0000"/>
                </a:solidFill>
              </a:rPr>
              <a:t>15 months</a:t>
            </a:r>
            <a:r>
              <a:rPr lang="en-US" sz="2400" dirty="0"/>
              <a:t> after Stage 2 freeze</a:t>
            </a:r>
          </a:p>
        </p:txBody>
      </p:sp>
    </p:spTree>
    <p:extLst>
      <p:ext uri="{BB962C8B-B14F-4D97-AF65-F5344CB8AC3E}">
        <p14:creationId xmlns:p14="http://schemas.microsoft.com/office/powerpoint/2010/main" val="586931523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8695547-0E6A-4D12-BC1D-77B2A682EB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Stage 3 Rel-17 </a:t>
            </a:r>
            <a:r>
              <a:rPr lang="fr-FR" dirty="0" err="1"/>
              <a:t>frozen</a:t>
            </a:r>
            <a:r>
              <a:rPr lang="fr-FR" dirty="0"/>
              <a:t> at CT#97-e		2/2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392AD42-8F4E-4917-9C36-E146E019DD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87038" cy="4351338"/>
          </a:xfrm>
        </p:spPr>
        <p:txBody>
          <a:bodyPr/>
          <a:lstStyle/>
          <a:p>
            <a:r>
              <a:rPr lang="en-US" sz="3200" dirty="0"/>
              <a:t>FASMO rule not strictly enforced in this plenary cycle</a:t>
            </a:r>
          </a:p>
          <a:p>
            <a:pPr lvl="1"/>
            <a:r>
              <a:rPr lang="en-US" sz="2800" dirty="0"/>
              <a:t>Backward compatible corrections/clarifications agreed </a:t>
            </a:r>
          </a:p>
          <a:p>
            <a:pPr lvl="1"/>
            <a:r>
              <a:rPr lang="en-US" sz="2800" dirty="0"/>
              <a:t>WG consensus, not postpone the change to Rel-18 when useful</a:t>
            </a:r>
          </a:p>
          <a:p>
            <a:pPr lvl="2"/>
            <a:endParaRPr lang="en-US" sz="2400" dirty="0"/>
          </a:p>
          <a:p>
            <a:r>
              <a:rPr lang="en-US" sz="3200" dirty="0"/>
              <a:t>After CT#97 and onwards</a:t>
            </a:r>
          </a:p>
          <a:p>
            <a:pPr lvl="1"/>
            <a:r>
              <a:rPr lang="en-US" sz="2800" dirty="0"/>
              <a:t>FASMO rule should be enforced. Non-FASMO shouldn't be agreed</a:t>
            </a:r>
          </a:p>
          <a:p>
            <a:pPr lvl="1"/>
            <a:r>
              <a:rPr lang="en-US" sz="2800" dirty="0"/>
              <a:t>Protocols should be modified only if deemed required</a:t>
            </a:r>
          </a:p>
          <a:p>
            <a:pPr lvl="2"/>
            <a:r>
              <a:rPr lang="en-US" sz="2400" dirty="0"/>
              <a:t>Aim: </a:t>
            </a:r>
            <a:r>
              <a:rPr lang="en-US" sz="2400" dirty="0">
                <a:solidFill>
                  <a:srgbClr val="FF0000"/>
                </a:solidFill>
              </a:rPr>
              <a:t>limit impacts</a:t>
            </a:r>
            <a:r>
              <a:rPr lang="en-US" sz="2400" dirty="0"/>
              <a:t> on current implementation of Rel-17 specifications</a:t>
            </a:r>
          </a:p>
          <a:p>
            <a:pPr lvl="1"/>
            <a:r>
              <a:rPr lang="en-US" sz="2800" dirty="0"/>
              <a:t>Feature introduction/modification must be proposed for Rel-18</a:t>
            </a:r>
          </a:p>
          <a:p>
            <a:pPr lvl="2"/>
            <a:r>
              <a:rPr lang="en-US" sz="2400" dirty="0"/>
              <a:t>"TEI-18" should be used when no other WI code can be used.</a:t>
            </a:r>
          </a:p>
        </p:txBody>
      </p:sp>
    </p:spTree>
    <p:extLst>
      <p:ext uri="{BB962C8B-B14F-4D97-AF65-F5344CB8AC3E}">
        <p14:creationId xmlns:p14="http://schemas.microsoft.com/office/powerpoint/2010/main" val="219589802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fr-FR" sz="7200" dirty="0"/>
              <a:t>CT Officials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29114905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1763685350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For Action to SA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374632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3ECFEAAF-7EB8-4D37-9C1A-F73E21FC82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Action to SA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E093EC20-1D3F-4403-AB9A-903783877D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1066881939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739436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Acknowledgement</a:t>
            </a:r>
            <a:endParaRPr lang="en-GB" altLang="en-US" dirty="0"/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232475" y="1825625"/>
            <a:ext cx="11747715" cy="4351338"/>
          </a:xfrm>
        </p:spPr>
        <p:txBody>
          <a:bodyPr/>
          <a:lstStyle/>
          <a:p>
            <a:r>
              <a:rPr lang="en-GB" altLang="ja-JP" dirty="0"/>
              <a:t>Thanks to CT vice chairs, CT WG chairs/vice chairs and rapporteurs for the great coordination before and during the meeting. Special thanks to MCC for excellent meeting support.</a:t>
            </a:r>
          </a:p>
          <a:p>
            <a:r>
              <a:rPr lang="en-GB" altLang="ja-JP" dirty="0"/>
              <a:t>Thanks to the delegates in CT WGs and CT for achieving all deadlines as promised and delivering an enormous amount of CRs and input papers.</a:t>
            </a:r>
          </a:p>
          <a:p>
            <a:r>
              <a:rPr lang="en-GB" altLang="ja-JP" dirty="0"/>
              <a:t>Thanks to Georg (SA) and Wanshi (RAN) for the excellent coordination during the plenary week and in-between.</a:t>
            </a:r>
          </a:p>
          <a:p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225597760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New approved  Study/Work Items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123104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13588" y="370177"/>
            <a:ext cx="10515600" cy="1325563"/>
          </a:xfrm>
        </p:spPr>
        <p:txBody>
          <a:bodyPr/>
          <a:lstStyle/>
          <a:p>
            <a:r>
              <a:rPr lang="en-US" altLang="fr-FR" dirty="0"/>
              <a:t>New approved  Study/Work Items Rel-18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DFCBC042-D0BD-4089-80D3-E86F7CCBAB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536019"/>
              </p:ext>
            </p:extLst>
          </p:nvPr>
        </p:nvGraphicFramePr>
        <p:xfrm>
          <a:off x="224631" y="1808222"/>
          <a:ext cx="11742738" cy="3238930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Specification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number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(if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needed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CP-222175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of Mission Critical Services over 5MBS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CP-222176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of Mission Critical Services over 5GProSe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CP-222177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IMS Stage-3 IETF Protocol Alignment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221068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CP-222237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of Signal level Enhanced Network </a:t>
                      </a:r>
                      <a:r>
                        <a:rPr lang="en-GB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SElection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fi-FI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022605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CP-222238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Rel-18 Enhancements of UE Policy Control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fi-FI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49071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5888838"/>
      </p:ext>
    </p:extLst>
  </p:cSld>
  <p:clrMapOvr>
    <a:masterClrMapping/>
  </p:clrMapOvr>
  <p:transition>
    <p:wipe dir="r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Revised approved Work Items Rel-17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8542550"/>
              </p:ext>
            </p:extLst>
          </p:nvPr>
        </p:nvGraphicFramePr>
        <p:xfrm>
          <a:off x="224631" y="1920897"/>
          <a:ext cx="11742738" cy="2722223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Specification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number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(if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needed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CP-222128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of 5GMS AF Event Exposure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337499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629344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011085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399666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19180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7504212"/>
      </p:ext>
    </p:extLst>
  </p:cSld>
  <p:clrMapOvr>
    <a:masterClrMapping/>
  </p:clrMapOvr>
  <p:transition>
    <p:wipe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TR/TS sent to plenary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61442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Officials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1E64D438-3EBD-4F38-A254-B036C5161B3D}"/>
              </a:ext>
            </a:extLst>
          </p:cNvPr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lionel.morand@orange.com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i="1" dirty="0">
              <a:solidFill>
                <a:srgbClr val="FF0000"/>
              </a:solidFill>
            </a:endParaRPr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14CB953C-CA61-4D54-AAA5-AA00E9115C12}"/>
              </a:ext>
            </a:extLst>
          </p:cNvPr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Atle Monrad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ATIS</a:t>
            </a:r>
            <a:br>
              <a:rPr lang="fr-FR" altLang="en-US" sz="1800" dirty="0"/>
            </a:br>
            <a:r>
              <a:rPr lang="en-US" altLang="en-US" sz="1800" dirty="0"/>
              <a:t>atle.monrad@interdigital.com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i="1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0F014045-6252-4113-A4BE-3A9852A26AF4}"/>
              </a:ext>
            </a:extLst>
          </p:cNvPr>
          <p:cNvSpPr txBox="1">
            <a:spLocks/>
          </p:cNvSpPr>
          <p:nvPr/>
        </p:nvSpPr>
        <p:spPr bwMode="auto">
          <a:xfrm>
            <a:off x="7458075" y="343162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Chin ChenHO 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chin.chenho@oppo.com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i="1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56EF69F-00AE-4C05-BB77-D020C711A95E}"/>
              </a:ext>
            </a:extLst>
          </p:cNvPr>
          <p:cNvSpPr txBox="1">
            <a:spLocks/>
          </p:cNvSpPr>
          <p:nvPr/>
        </p:nvSpPr>
        <p:spPr bwMode="auto">
          <a:xfrm>
            <a:off x="74580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Ming Ai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aiming@catt.cn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i="1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EABC313A-DCDA-4D86-AD76-01A70B332E10}"/>
              </a:ext>
            </a:extLst>
          </p:cNvPr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kimmo.kymalainen@etsi.org</a:t>
            </a:r>
          </a:p>
        </p:txBody>
      </p:sp>
      <p:pic>
        <p:nvPicPr>
          <p:cNvPr id="23" name="Image 1">
            <a:extLst>
              <a:ext uri="{FF2B5EF4-FFF2-40B4-BE49-F238E27FC236}">
                <a16:creationId xmlns:a16="http://schemas.microsoft.com/office/drawing/2014/main" id="{9BA7EDF1-FE72-453D-B550-25B4E59C31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734" y="1973262"/>
            <a:ext cx="1460975" cy="1531937"/>
          </a:xfrm>
          <a:prstGeom prst="rect">
            <a:avLst/>
          </a:prstGeom>
        </p:spPr>
      </p:pic>
      <p:pic>
        <p:nvPicPr>
          <p:cNvPr id="24" name="Picture 2">
            <a:extLst>
              <a:ext uri="{FF2B5EF4-FFF2-40B4-BE49-F238E27FC236}">
                <a16:creationId xmlns:a16="http://schemas.microsoft.com/office/drawing/2014/main" id="{BA921E3B-6168-40D3-9BC4-8F6BD0597C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9412" y="4889500"/>
            <a:ext cx="1208663" cy="1387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3E68E5A4-1861-4215-B2EA-52CABF67D12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2734" y="4775200"/>
            <a:ext cx="1460975" cy="1429189"/>
          </a:xfrm>
          <a:prstGeom prst="rect">
            <a:avLst/>
          </a:prstGeom>
        </p:spPr>
      </p:pic>
      <p:pic>
        <p:nvPicPr>
          <p:cNvPr id="26" name="Picture 1" descr="image001">
            <a:extLst>
              <a:ext uri="{FF2B5EF4-FFF2-40B4-BE49-F238E27FC236}">
                <a16:creationId xmlns:a16="http://schemas.microsoft.com/office/drawing/2014/main" id="{BF9140A6-97EC-42A6-993E-7210FD2DD5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0299" y="2040765"/>
            <a:ext cx="1247775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Image 4">
            <a:extLst>
              <a:ext uri="{FF2B5EF4-FFF2-40B4-BE49-F238E27FC236}">
                <a16:creationId xmlns:a16="http://schemas.microsoft.com/office/drawing/2014/main" id="{E0881617-E934-47AB-9E54-F9E0B599FE0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99551" y="3442596"/>
            <a:ext cx="908383" cy="1310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727515"/>
      </p:ext>
    </p:extLst>
  </p:cSld>
  <p:clrMapOvr>
    <a:masterClrMapping/>
  </p:clrMapOvr>
  <p:transition>
    <p:wipe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Rel-17 TR/TS for Approval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4396B27A-AD27-4C3D-9D9E-A6D0AB4B18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0083450"/>
              </p:ext>
            </p:extLst>
          </p:nvPr>
        </p:nvGraphicFramePr>
        <p:xfrm>
          <a:off x="224630" y="1920897"/>
          <a:ext cx="11211869" cy="3777931"/>
        </p:xfrm>
        <a:graphic>
          <a:graphicData uri="http://schemas.openxmlformats.org/drawingml/2006/table">
            <a:tbl>
              <a:tblPr firstRow="1" firstCol="1" bandRow="1"/>
              <a:tblGrid>
                <a:gridCol w="17369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285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463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kern="120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CP-222129</a:t>
                      </a:r>
                      <a:endParaRPr lang="en-GB" sz="1600" b="1" i="0" u="sng" strike="noStrike" kern="120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29.537 v2.0.0 on 5G System; Multicast/Broadcast Policy Control services;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CP-222130</a:t>
                      </a:r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29.580 v2.0.0 on 5G System; Multicast/Broadcast Service Function services;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CP-222239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29.553 v1.0.0 on 5G System; 5G ProSe Anchor Services;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130112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172593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3154765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70044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8501913"/>
      </p:ext>
    </p:extLst>
  </p:cSld>
  <p:clrMapOvr>
    <a:masterClrMapping/>
  </p:clrMapOvr>
  <p:transition>
    <p:wipe dir="r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New Specification numbers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513380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allocated Specification numbers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5579CD4-A13B-4617-972F-A8824E8D14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75456"/>
            <a:ext cx="199093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n-GB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D345A0B-3CAE-4724-9964-5856FF663A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8743" y="2011680"/>
            <a:ext cx="11747715" cy="4033520"/>
          </a:xfrm>
        </p:spPr>
        <p:txBody>
          <a:bodyPr/>
          <a:lstStyle/>
          <a:p>
            <a:r>
              <a:rPr lang="fi-FI" altLang="ja-JP" sz="1800" dirty="0">
                <a:solidFill>
                  <a:srgbClr val="000000"/>
                </a:solidFill>
                <a:latin typeface="Calibri" panose="020F0502020204030204" pitchFamily="34" charset="0"/>
              </a:rPr>
              <a:t>None</a:t>
            </a:r>
            <a:endParaRPr lang="en-GB" sz="18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202895858"/>
      </p:ext>
    </p:extLst>
  </p:cSld>
  <p:clrMapOvr>
    <a:masterClrMapping/>
  </p:clrMapOvr>
  <p:transition>
    <p:wipe dir="r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approval </a:t>
            </a:r>
          </a:p>
        </p:txBody>
      </p:sp>
    </p:spTree>
    <p:extLst>
      <p:ext uri="{BB962C8B-B14F-4D97-AF65-F5344CB8AC3E}">
        <p14:creationId xmlns:p14="http://schemas.microsoft.com/office/powerpoint/2010/main" val="79943456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CT1: CRs for conditional approval (I)</a:t>
            </a:r>
          </a:p>
        </p:txBody>
      </p:sp>
      <p:graphicFrame>
        <p:nvGraphicFramePr>
          <p:cNvPr id="4" name="Tableau 6">
            <a:extLst>
              <a:ext uri="{FF2B5EF4-FFF2-40B4-BE49-F238E27FC236}">
                <a16:creationId xmlns:a16="http://schemas.microsoft.com/office/drawing/2014/main" id="{FA66FFFC-1462-FE31-8625-E94FB7E8D5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2846887"/>
              </p:ext>
            </p:extLst>
          </p:nvPr>
        </p:nvGraphicFramePr>
        <p:xfrm>
          <a:off x="800100" y="2016000"/>
          <a:ext cx="10467975" cy="4023133"/>
        </p:xfrm>
        <a:graphic>
          <a:graphicData uri="http://schemas.openxmlformats.org/drawingml/2006/table">
            <a:tbl>
              <a:tblPr firstRow="1" firstCol="1" bandRow="1"/>
              <a:tblGrid>
                <a:gridCol w="10680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54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716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C1-225409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Introduction of the extended PTW length values for IDLE eDRX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24.008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3317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24.501-4641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C1-225240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Support NSAG for SNPN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24.501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4483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23.501-3676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C1-225241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NSAG priority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24.501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4484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23.501-3676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C1-225403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Providing HPLMN ID together with PRUK ID in 64-bit string format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24.501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4553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33.503-0002</a:t>
                      </a:r>
                      <a:br>
                        <a:rPr lang="en-GB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24.501-4614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C1-225232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Resolving EN on KSEAF derivation indicator in USIM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24.501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4620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31.102-0963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C1-225402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Addition of the length value of the Negotiated </a:t>
                      </a:r>
                      <a:r>
                        <a:rPr lang="en-GB" sz="12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eDRX</a:t>
                      </a: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parameters IE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24.501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4641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24.008-3317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C1-225371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Correction of PRUK ID coding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24.554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0116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23.003-0644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C1-224580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Corrections for PC8 interface to remove PC5 security policies from key accept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24.554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0117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33.503-0003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8441725"/>
                  </a:ext>
                </a:extLst>
              </a:tr>
              <a:tr h="35351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9308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40315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1966985"/>
      </p:ext>
    </p:extLst>
  </p:cSld>
  <p:clrMapOvr>
    <a:masterClrMapping/>
  </p:clrMapOvr>
  <p:transition>
    <p:wipe dir="r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CT3: CRs for conditional approval(I) </a:t>
            </a:r>
          </a:p>
        </p:txBody>
      </p:sp>
      <p:graphicFrame>
        <p:nvGraphicFramePr>
          <p:cNvPr id="5" name="Tableau 6">
            <a:extLst>
              <a:ext uri="{FF2B5EF4-FFF2-40B4-BE49-F238E27FC236}">
                <a16:creationId xmlns:a16="http://schemas.microsoft.com/office/drawing/2014/main" id="{D3A5F406-A815-AE9A-65DA-C1C4E548E6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4321089"/>
              </p:ext>
            </p:extLst>
          </p:nvPr>
        </p:nvGraphicFramePr>
        <p:xfrm>
          <a:off x="263611" y="1853514"/>
          <a:ext cx="11117898" cy="4249187"/>
        </p:xfrm>
        <a:graphic>
          <a:graphicData uri="http://schemas.openxmlformats.org/drawingml/2006/table">
            <a:tbl>
              <a:tblPr firstRow="1" firstCol="1" bandRow="1"/>
              <a:tblGrid>
                <a:gridCol w="11260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7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32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68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367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8463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0679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C3-224228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Removal of the mapping of GPSIs and Group Identifiers to a SUPI list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0666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 3516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47530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C3-224263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Mapping of GPSIs and Group Identifiers to a SUPI list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29.565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0025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 3516</a:t>
                      </a: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42836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C3-224723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Correction to UE-Slice-MBR handling for VPLMN S-NSSAI to HPLMN S-NSSAI mapping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29.507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0227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 23.501 CR #3670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2054710"/>
                  </a:ext>
                </a:extLst>
              </a:tr>
              <a:tr h="42836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C3-224559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The events subscribed by the NEF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29.122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0595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CR#0735</a:t>
                      </a:r>
                      <a:endParaRPr lang="en-GB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9141424"/>
                  </a:ext>
                </a:extLst>
              </a:tr>
              <a:tr h="42836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C3-224600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The events subscribed by the NEF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0683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CR#0735</a:t>
                      </a:r>
                      <a:endParaRPr lang="en-GB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5415652"/>
                  </a:ext>
                </a:extLst>
              </a:tr>
              <a:tr h="42836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C3-224637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Define API resource clauses in </a:t>
                      </a:r>
                      <a:r>
                        <a:rPr lang="en-US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Nnef_MBSUserDataIngestSession</a:t>
                      </a: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API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0691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26.502 CR#0007</a:t>
                      </a:r>
                      <a:endParaRPr lang="en-GB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836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C3-224638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Define API data model  in </a:t>
                      </a:r>
                      <a:r>
                        <a:rPr lang="en-US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Nnef_MBSUserDataIngestSession</a:t>
                      </a: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API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0693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26.502 CR#0007</a:t>
                      </a:r>
                      <a:endParaRPr lang="en-GB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836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C3-224639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Define Service and Service Operations in </a:t>
                      </a:r>
                      <a:r>
                        <a:rPr lang="en-US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Nnef_MBSUserDataIngestSession</a:t>
                      </a: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API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0694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26.502 CR#0007</a:t>
                      </a:r>
                      <a:endParaRPr lang="en-GB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2836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C3-224640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Define </a:t>
                      </a:r>
                      <a:r>
                        <a:rPr lang="en-US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OpenAPI</a:t>
                      </a: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file of </a:t>
                      </a:r>
                      <a:r>
                        <a:rPr lang="en-US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Nnef_MBSUserDataIngestSession</a:t>
                      </a: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API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0695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26.502 CR#0007</a:t>
                      </a:r>
                      <a:endParaRPr lang="en-GB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40856077"/>
      </p:ext>
    </p:extLst>
  </p:cSld>
  <p:clrMapOvr>
    <a:masterClrMapping/>
  </p:clrMapOvr>
  <p:transition>
    <p:wipe dir="r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CT3: CRs for conditional approval(II) </a:t>
            </a:r>
          </a:p>
        </p:txBody>
      </p:sp>
      <p:graphicFrame>
        <p:nvGraphicFramePr>
          <p:cNvPr id="4" name="Tableau 6">
            <a:extLst>
              <a:ext uri="{FF2B5EF4-FFF2-40B4-BE49-F238E27FC236}">
                <a16:creationId xmlns:a16="http://schemas.microsoft.com/office/drawing/2014/main" id="{F5183BE3-4CF5-8BCE-556E-8E29677649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3094099"/>
              </p:ext>
            </p:extLst>
          </p:nvPr>
        </p:nvGraphicFramePr>
        <p:xfrm>
          <a:off x="263611" y="1853514"/>
          <a:ext cx="11117898" cy="4249187"/>
        </p:xfrm>
        <a:graphic>
          <a:graphicData uri="http://schemas.openxmlformats.org/drawingml/2006/table">
            <a:tbl>
              <a:tblPr firstRow="1" firstCol="1" bandRow="1"/>
              <a:tblGrid>
                <a:gridCol w="11260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7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32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68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367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8463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0679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C3-224704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Adding the support of MBS Service Requirements for the </a:t>
                      </a:r>
                      <a:r>
                        <a:rPr lang="en-US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Nnef_MBSSession</a:t>
                      </a: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API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0699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 29.571 CR#0366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47530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C3-224657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Modification of data type for Network slice capability Enablement API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29.549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0094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 23.434 CR#0107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42836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C3-224577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Updates to Media Streaming </a:t>
                      </a:r>
                      <a:r>
                        <a:rPr lang="en-US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QoE</a:t>
                      </a: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metrics Event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29.517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0076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26.501 CR#0040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2054710"/>
                  </a:ext>
                </a:extLst>
              </a:tr>
              <a:tr h="42836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C3-224578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Updates to Media Streaming Consumption Event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29.517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0077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26.501 CR#0040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9141424"/>
                  </a:ext>
                </a:extLst>
              </a:tr>
              <a:tr h="42836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C3-224579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Updates to Media Streaming Network Assistance Invocation Event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29.517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0078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26.501 CR#0040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5415652"/>
                  </a:ext>
                </a:extLst>
              </a:tr>
              <a:tr h="42836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C3-224580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Updates to Media Streaming Dynamic Policy Invocation Event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29.517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0079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26.501 CR#0040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836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C3-224581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Updates to Media Streaming Access Event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29.517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0080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26.501 CR#0040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836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C3-224582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Updates to Media Streaming </a:t>
                      </a:r>
                      <a:r>
                        <a:rPr lang="en-US" altLang="zh-CN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QoE</a:t>
                      </a: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metrics Event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29.591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0089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26.501 CR#0040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endParaRPr lang="en-GB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2836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C3-224583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Updates to Media Streaming Consumption Event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29.591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0090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26.501 CR#0040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39597335"/>
      </p:ext>
    </p:extLst>
  </p:cSld>
  <p:clrMapOvr>
    <a:masterClrMapping/>
  </p:clrMapOvr>
  <p:transition>
    <p:wipe dir="r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CT3: CRs for conditional approval(II) </a:t>
            </a:r>
          </a:p>
        </p:txBody>
      </p:sp>
      <p:graphicFrame>
        <p:nvGraphicFramePr>
          <p:cNvPr id="5" name="Tableau 6">
            <a:extLst>
              <a:ext uri="{FF2B5EF4-FFF2-40B4-BE49-F238E27FC236}">
                <a16:creationId xmlns:a16="http://schemas.microsoft.com/office/drawing/2014/main" id="{A442A533-8501-F2C0-98A0-B2CE9534CC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7961684"/>
              </p:ext>
            </p:extLst>
          </p:nvPr>
        </p:nvGraphicFramePr>
        <p:xfrm>
          <a:off x="263611" y="1853514"/>
          <a:ext cx="11117898" cy="2107352"/>
        </p:xfrm>
        <a:graphic>
          <a:graphicData uri="http://schemas.openxmlformats.org/drawingml/2006/table">
            <a:tbl>
              <a:tblPr firstRow="1" firstCol="1" bandRow="1"/>
              <a:tblGrid>
                <a:gridCol w="11260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7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32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68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367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8463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0679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C3-224584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Updates to Media Streaming Network Assistance Invocation Event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29.591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0091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26.501 CR#0040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47530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C3-224585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Updates to Media Streaming Dynamic Policy Invocation Event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29.591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0092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26.501 CR#0040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42836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C3-224586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Updates to Media Streaming Access Event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29.591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0093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26.501 CR#0040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2054710"/>
                  </a:ext>
                </a:extLst>
              </a:tr>
              <a:tr h="42836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C3-224690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of Reason header for handling of Identity header errors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29.165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1032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24.229 CR#6564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91414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85370023"/>
      </p:ext>
    </p:extLst>
  </p:cSld>
  <p:clrMapOvr>
    <a:masterClrMapping/>
  </p:clrMapOvr>
  <p:transition>
    <p:wipe dir="r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CT4: CRs for conditional approval (I)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784AE59-D2E1-E4ED-E214-FD3F61FE0E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9567541"/>
              </p:ext>
            </p:extLst>
          </p:nvPr>
        </p:nvGraphicFramePr>
        <p:xfrm>
          <a:off x="838200" y="2387241"/>
          <a:ext cx="9554658" cy="3364008"/>
        </p:xfrm>
        <a:graphic>
          <a:graphicData uri="http://schemas.openxmlformats.org/drawingml/2006/table">
            <a:tbl>
              <a:tblPr/>
              <a:tblGrid>
                <a:gridCol w="1296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889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56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06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9988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7288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116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Aff Specs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Affected WG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C4-224560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WLAN location information for interworking between ePDG connected to EPC and 5GS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29.571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0369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29.512-0950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b="1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CT3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C4-224542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PGW Change Info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29.274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2057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23.007-0382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b="1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CT4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C4-224155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PGW Change Info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29.502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0571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23.007-0382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b="1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CT4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C4-224611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PEI Information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29.503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0932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29.505-0445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b="1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CT4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C4-224391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PEI Information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29.504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0194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29.505-0445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b="1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CT4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C4-224623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MSC Server Identity in Namf_Location_EventNotify during SRVCC handover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29.518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0763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29.274-2059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b="1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CT4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C4-224624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MSC Server Identity in Namf_Location_EventNotify during SRVCC handover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29.518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0764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29.274-2060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b="1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CT4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C4-224557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5GPRUK ID Common Data Type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29.571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0373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23.003-0644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b="1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CT4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C4-224615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Defining the "indication that the PCF has to be contacted"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29.532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0034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23.247-0109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0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31354993"/>
      </p:ext>
    </p:extLst>
  </p:cSld>
  <p:clrMapOvr>
    <a:masterClrMapping/>
  </p:clrMapOvr>
  <p:transition>
    <p:wipe dir="r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Thank</a:t>
            </a:r>
            <a:r>
              <a:rPr lang="fr-FR" dirty="0"/>
              <a:t> You!</a:t>
            </a:r>
          </a:p>
        </p:txBody>
      </p:sp>
      <p:pic>
        <p:nvPicPr>
          <p:cNvPr id="4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192927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1558129" y="5350337"/>
            <a:ext cx="3134895" cy="72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lionel.morand@orange.com</a:t>
            </a:r>
            <a:endParaRPr lang="fr-FR" altLang="en-US" sz="1400" dirty="0"/>
          </a:p>
          <a:p>
            <a:pPr>
              <a:buFontTx/>
              <a:buNone/>
            </a:pPr>
            <a:endParaRPr lang="fr-FR" altLang="en-US" sz="1400" dirty="0"/>
          </a:p>
          <a:p>
            <a:pPr>
              <a:buFontTx/>
              <a:buNone/>
            </a:pPr>
            <a:endParaRPr lang="en-US" altLang="en-US" sz="1400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779" y="5399737"/>
            <a:ext cx="775154" cy="812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944404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15647A-2F1E-4372-BEAE-EB0FA83089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WG1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3F93CF-48CD-405F-BC49-3AA2934B06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780BAA56-C5F0-43B2-82E4-3A4FB0FF70DF}"/>
              </a:ext>
            </a:extLst>
          </p:cNvPr>
          <p:cNvSpPr txBox="1">
            <a:spLocks/>
          </p:cNvSpPr>
          <p:nvPr/>
        </p:nvSpPr>
        <p:spPr bwMode="auto">
          <a:xfrm>
            <a:off x="2162175" y="2048419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Peter Leis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peter.leis@nokia.com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58C92D4E-1A61-4937-A98D-493F17FE3820}"/>
              </a:ext>
            </a:extLst>
          </p:cNvPr>
          <p:cNvSpPr txBox="1">
            <a:spLocks/>
          </p:cNvSpPr>
          <p:nvPr/>
        </p:nvSpPr>
        <p:spPr bwMode="auto">
          <a:xfrm>
            <a:off x="7552345" y="4239191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Jörgen</a:t>
            </a:r>
            <a:r>
              <a:rPr lang="fr-FR" altLang="en-US" sz="1800" dirty="0"/>
              <a:t> Axell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jorgen.axell@ericsson.com</a:t>
            </a: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17B056FB-2650-4854-B68E-1CB87B5772AE}"/>
              </a:ext>
            </a:extLst>
          </p:cNvPr>
          <p:cNvSpPr txBox="1">
            <a:spLocks/>
          </p:cNvSpPr>
          <p:nvPr/>
        </p:nvSpPr>
        <p:spPr bwMode="auto">
          <a:xfrm>
            <a:off x="2162175" y="4240497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Andrijana </a:t>
            </a:r>
            <a:r>
              <a:rPr lang="fr-FR" altLang="en-US" sz="1800" dirty="0" err="1"/>
              <a:t>Breklao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Andrijana.brekalo@etsi.org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4E08405-18D9-4E3D-8FCD-8C48258E7D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2034641"/>
            <a:ext cx="1244600" cy="169531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65276491-6B40-491F-888E-B0B1CA2CD45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4063585"/>
            <a:ext cx="1349924" cy="1681535"/>
          </a:xfrm>
          <a:prstGeom prst="rect">
            <a:avLst/>
          </a:prstGeom>
        </p:spPr>
      </p:pic>
      <p:sp>
        <p:nvSpPr>
          <p:cNvPr id="17" name="Content Placeholder 2"/>
          <p:cNvSpPr txBox="1">
            <a:spLocks/>
          </p:cNvSpPr>
          <p:nvPr/>
        </p:nvSpPr>
        <p:spPr bwMode="auto">
          <a:xfrm>
            <a:off x="7458075" y="204841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Lena Chaponniere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ATIS</a:t>
            </a:r>
            <a:br>
              <a:rPr lang="fr-FR" altLang="en-US" sz="1800" dirty="0"/>
            </a:br>
            <a:r>
              <a:rPr lang="en-US" altLang="en-US" sz="1800" dirty="0"/>
              <a:t>lguellec@QTI.QUALCOMM.COM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20" name="Picture 1">
            <a:extLst>
              <a:ext uri="{FF2B5EF4-FFF2-40B4-BE49-F238E27FC236}">
                <a16:creationId xmlns:a16="http://schemas.microsoft.com/office/drawing/2014/main" id="{8F7C2380-484A-4473-BE4D-E826FBDF9CA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0" y="2034641"/>
            <a:ext cx="1268078" cy="126807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117BC9C-1A87-4E76-9778-4E7B4920B8F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4063585"/>
            <a:ext cx="1115728" cy="1674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52078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CB3722-5554-4EBC-9A4F-4274B4CAED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WG3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42FEE6-81A0-4253-B3DB-1B33140E53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8BE5E4F5-06FD-4963-BE4B-F601C3CECFCB}"/>
              </a:ext>
            </a:extLst>
          </p:cNvPr>
          <p:cNvSpPr txBox="1">
            <a:spLocks/>
          </p:cNvSpPr>
          <p:nvPr/>
        </p:nvSpPr>
        <p:spPr bwMode="auto">
          <a:xfrm>
            <a:off x="2155391" y="1998496"/>
            <a:ext cx="301942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Yali Yan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yanyali@huawei.com 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00BE79A9-FDC2-470A-9CE4-AC245AA834DA}"/>
              </a:ext>
            </a:extLst>
          </p:cNvPr>
          <p:cNvSpPr txBox="1">
            <a:spLocks/>
          </p:cNvSpPr>
          <p:nvPr/>
        </p:nvSpPr>
        <p:spPr bwMode="auto">
          <a:xfrm>
            <a:off x="7421218" y="1994764"/>
            <a:ext cx="334327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Narendranath Durga Tangudu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Vice Chair</a:t>
            </a:r>
            <a:br>
              <a:rPr lang="fr-FR" altLang="en-US" sz="1800" dirty="0"/>
            </a:br>
            <a:r>
              <a:rPr lang="en-US" altLang="en-US" sz="1800" dirty="0"/>
              <a:t>n.tangudu@samsung.com 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36455614-783B-4C0D-811A-EF427FF5F0A3}"/>
              </a:ext>
            </a:extLst>
          </p:cNvPr>
          <p:cNvSpPr txBox="1">
            <a:spLocks/>
          </p:cNvSpPr>
          <p:nvPr/>
        </p:nvSpPr>
        <p:spPr bwMode="auto">
          <a:xfrm>
            <a:off x="7421218" y="3955551"/>
            <a:ext cx="3591999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Susana Fernández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CT3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 susana.fernandez@ericsson.com 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9DA29C68-30D9-4F74-A4A8-AED3D3F4012E}"/>
              </a:ext>
            </a:extLst>
          </p:cNvPr>
          <p:cNvSpPr txBox="1">
            <a:spLocks/>
          </p:cNvSpPr>
          <p:nvPr/>
        </p:nvSpPr>
        <p:spPr bwMode="auto">
          <a:xfrm>
            <a:off x="1993467" y="3955551"/>
            <a:ext cx="3343275" cy="1384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Dongwook Kim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de-DE" altLang="en-US" sz="1800" dirty="0"/>
              <a:t>Dongwook.Kim@etsi.org 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F05B98A7-E994-4ECF-B46B-96C4E01A2C3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588" y="3955551"/>
            <a:ext cx="1161382" cy="1511088"/>
          </a:xfrm>
          <a:prstGeom prst="rect">
            <a:avLst/>
          </a:prstGeom>
        </p:spPr>
      </p:pic>
      <p:pic>
        <p:nvPicPr>
          <p:cNvPr id="26" name="Picture 25" descr="A person wearing a suit&#10;&#10;Description automatically generated with low confidence">
            <a:extLst>
              <a:ext uri="{FF2B5EF4-FFF2-40B4-BE49-F238E27FC236}">
                <a16:creationId xmlns:a16="http://schemas.microsoft.com/office/drawing/2014/main" id="{EDD38A61-44E3-4862-98B0-04574A820E3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513" y="1885680"/>
            <a:ext cx="1131310" cy="1543320"/>
          </a:xfrm>
          <a:prstGeom prst="rect">
            <a:avLst/>
          </a:prstGeom>
        </p:spPr>
      </p:pic>
      <p:pic>
        <p:nvPicPr>
          <p:cNvPr id="28" name="Picture 27" descr="A person in a suit&#10;&#10;Description automatically generated with medium confidence">
            <a:extLst>
              <a:ext uri="{FF2B5EF4-FFF2-40B4-BE49-F238E27FC236}">
                <a16:creationId xmlns:a16="http://schemas.microsoft.com/office/drawing/2014/main" id="{071C2FE2-780C-4EA4-8853-6BB0D073685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588" y="1994764"/>
            <a:ext cx="1161382" cy="1325563"/>
          </a:xfrm>
          <a:prstGeom prst="rect">
            <a:avLst/>
          </a:prstGeom>
        </p:spPr>
      </p:pic>
      <p:pic>
        <p:nvPicPr>
          <p:cNvPr id="12" name="图片 12">
            <a:extLst>
              <a:ext uri="{FF2B5EF4-FFF2-40B4-BE49-F238E27FC236}">
                <a16:creationId xmlns:a16="http://schemas.microsoft.com/office/drawing/2014/main" id="{DBBF340B-75B1-4821-8E75-76469D7F751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54" t="10090" r="15327" b="26748"/>
          <a:stretch/>
        </p:blipFill>
        <p:spPr>
          <a:xfrm>
            <a:off x="616495" y="3955551"/>
            <a:ext cx="1193126" cy="1511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29575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C717F7-5D2A-47E2-97CB-909FB2B01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WG4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E702D3-D461-4B3F-BE0F-076526AAF8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A2A933F-C5B9-4D5B-A41F-A647EE94C876}"/>
              </a:ext>
            </a:extLst>
          </p:cNvPr>
          <p:cNvSpPr txBox="1">
            <a:spLocks/>
          </p:cNvSpPr>
          <p:nvPr/>
        </p:nvSpPr>
        <p:spPr bwMode="auto">
          <a:xfrm>
            <a:off x="2322512" y="1973263"/>
            <a:ext cx="3022600" cy="1503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Peter Schmitt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peter.schmitt@huawei.com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b="1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76302E0-92F1-49B9-A725-75994CF7C989}"/>
              </a:ext>
            </a:extLst>
          </p:cNvPr>
          <p:cNvSpPr txBox="1">
            <a:spLocks/>
          </p:cNvSpPr>
          <p:nvPr/>
        </p:nvSpPr>
        <p:spPr bwMode="auto">
          <a:xfrm>
            <a:off x="7452991" y="199725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Song Yue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  <a:br>
              <a:rPr lang="fr-FR" altLang="en-US" sz="1800" dirty="0"/>
            </a:br>
            <a:r>
              <a:rPr lang="en-US" sz="1800" dirty="0"/>
              <a:t>songyue@chinamobile.com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2A19EB5-C882-4700-B4B1-42A2C25BF398}"/>
              </a:ext>
            </a:extLst>
          </p:cNvPr>
          <p:cNvSpPr txBox="1">
            <a:spLocks/>
          </p:cNvSpPr>
          <p:nvPr/>
        </p:nvSpPr>
        <p:spPr bwMode="auto">
          <a:xfrm>
            <a:off x="2162174" y="4312407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kimmo.kymalainen@3gpp.org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75BD2A7-7039-4C58-B838-D5C2D4DD9FE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681" y="2010167"/>
            <a:ext cx="985086" cy="144353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4FBCD90-05D6-4E1A-A2C7-98FD43F16F7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395" y="2010167"/>
            <a:ext cx="1243584" cy="168249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9B8772E-373E-461A-95C9-ED4F3FB732E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0976" y="4194587"/>
            <a:ext cx="1487843" cy="1386086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E1CE95B5-E7CB-434F-A08F-D5723CFE1BED}"/>
              </a:ext>
            </a:extLst>
          </p:cNvPr>
          <p:cNvSpPr txBox="1">
            <a:spLocks/>
          </p:cNvSpPr>
          <p:nvPr/>
        </p:nvSpPr>
        <p:spPr bwMode="auto">
          <a:xfrm>
            <a:off x="7523780" y="402856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2B7B4A4B-96B5-4156-B032-24B4F95B4123}"/>
              </a:ext>
            </a:extLst>
          </p:cNvPr>
          <p:cNvSpPr txBox="1">
            <a:spLocks/>
          </p:cNvSpPr>
          <p:nvPr/>
        </p:nvSpPr>
        <p:spPr bwMode="auto">
          <a:xfrm>
            <a:off x="7458075" y="3878455"/>
            <a:ext cx="3750009" cy="1533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Hiroshi </a:t>
            </a:r>
            <a:r>
              <a:rPr lang="fr-FR" altLang="en-US" sz="1800" dirty="0" err="1"/>
              <a:t>Ischikawa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TTC</a:t>
            </a:r>
            <a:br>
              <a:rPr lang="fr-FR" altLang="en-US" sz="1800" dirty="0"/>
            </a:br>
            <a:r>
              <a:rPr lang="en-US" sz="1800" dirty="0"/>
              <a:t>hiroshi.ishikawa.ev</a:t>
            </a:r>
            <a:r>
              <a:rPr lang="en-US" altLang="en-US" sz="1800" dirty="0"/>
              <a:t>@nttdocomo.</a:t>
            </a:r>
            <a:r>
              <a:rPr lang="en-US" sz="1800" dirty="0"/>
              <a:t>com</a:t>
            </a: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47BD483-6E12-4AAE-AE0E-A45B2BE6528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6323" y="3977188"/>
            <a:ext cx="1053801" cy="1381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634142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C717F7-5D2A-47E2-97CB-909FB2B01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WG6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E702D3-D461-4B3F-BE0F-076526AAF8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FFFDDA4-A719-49AD-833D-BA2EA7D86A92}"/>
              </a:ext>
            </a:extLst>
          </p:cNvPr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Heiko </a:t>
            </a:r>
            <a:r>
              <a:rPr lang="fr-FR" altLang="en-US" sz="1800" dirty="0" err="1"/>
              <a:t>Kruse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heiko.kruse@idemia.com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08F1D97-5782-40BF-BA75-75C726FFDDD2}"/>
              </a:ext>
            </a:extLst>
          </p:cNvPr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Ly </a:t>
            </a:r>
            <a:r>
              <a:rPr lang="fr-FR" altLang="en-US" sz="1800" dirty="0" err="1"/>
              <a:t>Thanh</a:t>
            </a:r>
            <a:r>
              <a:rPr lang="fr-FR" altLang="en-US" sz="1800" dirty="0"/>
              <a:t> Phan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  <a:br>
              <a:rPr lang="fr-FR" altLang="en-US" sz="1800" dirty="0"/>
            </a:br>
            <a:r>
              <a:rPr lang="en-US" altLang="en-US" sz="1800" dirty="0"/>
              <a:t>ly-thanh.phan@thalesgroup.com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4A4F1E56-E7C3-410B-9616-FDA8FFB87BBF}"/>
              </a:ext>
            </a:extLst>
          </p:cNvPr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kimmo.kymalainen@3gpp.org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AC76EFC-1D63-444E-A1F1-DF67C3F543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7977" y="2014315"/>
            <a:ext cx="1540098" cy="154009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826E748-6CBF-48A9-A9F1-09E6ADB375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758471" y="1998719"/>
            <a:ext cx="1195509" cy="155569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634C964-5FA2-4E7C-B9FC-8AB03A2782A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9649" y="4860926"/>
            <a:ext cx="1522526" cy="1387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093820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Meeting statistics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62050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WG CT Meeting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4351338"/>
          </a:xfrm>
        </p:spPr>
        <p:txBody>
          <a:bodyPr/>
          <a:lstStyle/>
          <a:p>
            <a:r>
              <a:rPr lang="en-US" dirty="0"/>
              <a:t>Number of handled documents</a:t>
            </a:r>
          </a:p>
          <a:p>
            <a:pPr lvl="1"/>
            <a:r>
              <a:rPr lang="en-US" dirty="0"/>
              <a:t>239</a:t>
            </a:r>
          </a:p>
          <a:p>
            <a:r>
              <a:rPr lang="en-US" dirty="0"/>
              <a:t>Approved CRs </a:t>
            </a:r>
          </a:p>
          <a:p>
            <a:pPr lvl="1"/>
            <a:r>
              <a:rPr lang="en-US" dirty="0"/>
              <a:t> 941</a:t>
            </a:r>
          </a:p>
          <a:p>
            <a:r>
              <a:rPr lang="en-US" dirty="0"/>
              <a:t>Approved New SID/WID</a:t>
            </a:r>
          </a:p>
          <a:p>
            <a:pPr lvl="1"/>
            <a:r>
              <a:rPr lang="en-US" dirty="0"/>
              <a:t>5</a:t>
            </a:r>
          </a:p>
          <a:p>
            <a:r>
              <a:rPr lang="en-US" dirty="0"/>
              <a:t>Approved Revised SID/WID</a:t>
            </a:r>
          </a:p>
          <a:p>
            <a:pPr lvl="1"/>
            <a:r>
              <a:rPr lang="en-US" altLang="fr-FR" dirty="0"/>
              <a:t>1</a:t>
            </a:r>
          </a:p>
          <a:p>
            <a:r>
              <a:rPr lang="en-US" dirty="0"/>
              <a:t>Approved TS/TR</a:t>
            </a:r>
          </a:p>
          <a:p>
            <a:pPr lvl="1"/>
            <a:r>
              <a:rPr lang="en-US" altLang="fr-FR" dirty="0"/>
              <a:t>3</a:t>
            </a:r>
          </a:p>
          <a:p>
            <a:pPr lvl="1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Attendances</a:t>
            </a:r>
            <a:r>
              <a:rPr lang="en-US" altLang="fr-FR" dirty="0"/>
              <a:t>:</a:t>
            </a:r>
          </a:p>
          <a:p>
            <a:pPr lvl="1"/>
            <a:r>
              <a:rPr lang="en-US" altLang="fr-FR" dirty="0"/>
              <a:t>412 registered</a:t>
            </a:r>
          </a:p>
          <a:p>
            <a:pPr lvl="2"/>
            <a:r>
              <a:rPr lang="en-US" altLang="fr-FR" dirty="0"/>
              <a:t>357 confirmed participation</a:t>
            </a:r>
          </a:p>
          <a:p>
            <a:pPr lvl="2"/>
            <a:r>
              <a:rPr lang="en-US" altLang="fr-FR" dirty="0"/>
              <a:t>90 attended online</a:t>
            </a:r>
          </a:p>
          <a:p>
            <a:pPr marL="914400" lvl="2" indent="0">
              <a:buNone/>
            </a:pPr>
            <a:endParaRPr lang="en-US" dirty="0"/>
          </a:p>
          <a:p>
            <a:r>
              <a:rPr lang="en-US" dirty="0"/>
              <a:t>CRs for conditional approval listed in the Annex</a:t>
            </a:r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BF8337D347114AB0236844107F8795" ma:contentTypeVersion="13" ma:contentTypeDescription="Create a new document." ma:contentTypeScope="" ma:versionID="15308225571403f45d9e7e6bd438fe08">
  <xsd:schema xmlns:xsd="http://www.w3.org/2001/XMLSchema" xmlns:xs="http://www.w3.org/2001/XMLSchema" xmlns:p="http://schemas.microsoft.com/office/2006/metadata/properties" xmlns:ns3="1e442c71-47c7-4d6b-9a66-8473dbdf2056" xmlns:ns4="5399ac36-8d91-4486-a02c-e0c1bb8d184f" targetNamespace="http://schemas.microsoft.com/office/2006/metadata/properties" ma:root="true" ma:fieldsID="37b5cca48b3b0322c8b73a576eadab92" ns3:_="" ns4:_="">
    <xsd:import namespace="1e442c71-47c7-4d6b-9a66-8473dbdf2056"/>
    <xsd:import namespace="5399ac36-8d91-4486-a02c-e0c1bb8d184f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442c71-47c7-4d6b-9a66-8473dbdf2056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399ac36-8d91-4486-a02c-e0c1bb8d184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5F6414F-085E-4BBE-BBE5-04959CF33DE1}">
  <ds:schemaRefs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5399ac36-8d91-4486-a02c-e0c1bb8d184f"/>
    <ds:schemaRef ds:uri="1e442c71-47c7-4d6b-9a66-8473dbdf2056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5F64618A-BDAA-472F-B9F4-B9048F2BF85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75EF393-1D1F-4174-A87D-03A14F6CB30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e442c71-47c7-4d6b-9a66-8473dbdf2056"/>
    <ds:schemaRef ds:uri="5399ac36-8d91-4486-a02c-e0c1bb8d184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16133</TotalTime>
  <Words>1676</Words>
  <Application>Microsoft Office PowerPoint</Application>
  <PresentationFormat>Grand écran</PresentationFormat>
  <Paragraphs>495</Paragraphs>
  <Slides>39</Slides>
  <Notes>3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39</vt:i4>
      </vt:variant>
    </vt:vector>
  </HeadingPairs>
  <TitlesOfParts>
    <vt:vector size="46" baseType="lpstr">
      <vt:lpstr>Arial</vt:lpstr>
      <vt:lpstr>Arial </vt:lpstr>
      <vt:lpstr>Calibri</vt:lpstr>
      <vt:lpstr>Calibri Light</vt:lpstr>
      <vt:lpstr>Helvetica 75 Bold</vt:lpstr>
      <vt:lpstr>Times New Roman</vt:lpstr>
      <vt:lpstr>Office Theme</vt:lpstr>
      <vt:lpstr>CT Status Report  to TSG SA#97-e </vt:lpstr>
      <vt:lpstr>CT Officials</vt:lpstr>
      <vt:lpstr>TSG CT Officials</vt:lpstr>
      <vt:lpstr>TSG CT WG1 Officials</vt:lpstr>
      <vt:lpstr>TSG CT WG3 Officials</vt:lpstr>
      <vt:lpstr>TSG CT WG4 Officials</vt:lpstr>
      <vt:lpstr>TSG CT WG6 Officials</vt:lpstr>
      <vt:lpstr>Meeting statistics</vt:lpstr>
      <vt:lpstr>TSG WG CT Meeting Statistics</vt:lpstr>
      <vt:lpstr>CT WG Statistics: Approved CRs by WG</vt:lpstr>
      <vt:lpstr>Release Status</vt:lpstr>
      <vt:lpstr>Rel-8 – Rel-14 Status (Cat F CRc)</vt:lpstr>
      <vt:lpstr>Release 15 Status</vt:lpstr>
      <vt:lpstr>Release 16 Status</vt:lpstr>
      <vt:lpstr>Release 17 Status</vt:lpstr>
      <vt:lpstr>Release 18 Status</vt:lpstr>
      <vt:lpstr>For Information to SA</vt:lpstr>
      <vt:lpstr>Stage 3 Rel-17 frozen at CT#97-e  1/2</vt:lpstr>
      <vt:lpstr>Stage 3 Rel-17 frozen at CT#97-e  2/2</vt:lpstr>
      <vt:lpstr>Backward Incompatible Changes</vt:lpstr>
      <vt:lpstr>For Action to SA</vt:lpstr>
      <vt:lpstr>Action to SA</vt:lpstr>
      <vt:lpstr>Acknowledgement</vt:lpstr>
      <vt:lpstr>Acknowledgement</vt:lpstr>
      <vt:lpstr>Annex</vt:lpstr>
      <vt:lpstr>New approved  Study/Work Items</vt:lpstr>
      <vt:lpstr>New approved  Study/Work Items Rel-18</vt:lpstr>
      <vt:lpstr>Revised approved Work Items Rel-17</vt:lpstr>
      <vt:lpstr>TR/TS sent to plenary</vt:lpstr>
      <vt:lpstr>New Rel-17 TR/TS for Approval</vt:lpstr>
      <vt:lpstr>New Specification numbers</vt:lpstr>
      <vt:lpstr>New allocated Specification numbers</vt:lpstr>
      <vt:lpstr>CRs for conditional approval </vt:lpstr>
      <vt:lpstr>CT1: CRs for conditional approval (I)</vt:lpstr>
      <vt:lpstr>CT3: CRs for conditional approval(I) </vt:lpstr>
      <vt:lpstr>CT3: CRs for conditional approval(II) </vt:lpstr>
      <vt:lpstr>CT3: CRs for conditional approval(II) </vt:lpstr>
      <vt:lpstr>CT4: CRs for conditional approval (I) 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Lionel</cp:lastModifiedBy>
  <cp:revision>849</cp:revision>
  <dcterms:created xsi:type="dcterms:W3CDTF">2010-02-05T13:52:04Z</dcterms:created>
  <dcterms:modified xsi:type="dcterms:W3CDTF">2022-09-16T13:51:44Z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0x010100BBBF8337D347114AB0236844107F8795</vt:lpwstr>
  </property>
  <property fmtid="{D5CDD505-2E9C-101B-9397-08002B2CF9AE}" pid="3" name="MSIP_Label_e6c818a6-e1a0-4a6e-a969-20d857c5dc62_Enabled">
    <vt:lpwstr>true</vt:lpwstr>
  </property>
  <property fmtid="{D5CDD505-2E9C-101B-9397-08002B2CF9AE}" pid="4" name="MSIP_Label_e6c818a6-e1a0-4a6e-a969-20d857c5dc62_SetDate">
    <vt:lpwstr>2022-09-16T13:51:44Z</vt:lpwstr>
  </property>
  <property fmtid="{D5CDD505-2E9C-101B-9397-08002B2CF9AE}" pid="5" name="MSIP_Label_e6c818a6-e1a0-4a6e-a969-20d857c5dc62_Method">
    <vt:lpwstr>Standard</vt:lpwstr>
  </property>
  <property fmtid="{D5CDD505-2E9C-101B-9397-08002B2CF9AE}" pid="6" name="MSIP_Label_e6c818a6-e1a0-4a6e-a969-20d857c5dc62_Name">
    <vt:lpwstr>Orange_restricted_internal.2</vt:lpwstr>
  </property>
  <property fmtid="{D5CDD505-2E9C-101B-9397-08002B2CF9AE}" pid="7" name="MSIP_Label_e6c818a6-e1a0-4a6e-a969-20d857c5dc62_SiteId">
    <vt:lpwstr>90c7a20a-f34b-40bf-bc48-b9253b6f5d20</vt:lpwstr>
  </property>
  <property fmtid="{D5CDD505-2E9C-101B-9397-08002B2CF9AE}" pid="8" name="MSIP_Label_e6c818a6-e1a0-4a6e-a969-20d857c5dc62_ActionId">
    <vt:lpwstr>3b5a2713-0557-4a18-b754-baa770d4cc17</vt:lpwstr>
  </property>
  <property fmtid="{D5CDD505-2E9C-101B-9397-08002B2CF9AE}" pid="9" name="MSIP_Label_e6c818a6-e1a0-4a6e-a969-20d857c5dc62_ContentBits">
    <vt:lpwstr>2</vt:lpwstr>
  </property>
</Properties>
</file>