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40"/>
  </p:notesMasterIdLst>
  <p:handoutMasterIdLst>
    <p:handoutMasterId r:id="rId41"/>
  </p:handoutMasterIdLst>
  <p:sldIdLst>
    <p:sldId id="303" r:id="rId5"/>
    <p:sldId id="705" r:id="rId6"/>
    <p:sldId id="706" r:id="rId7"/>
    <p:sldId id="874" r:id="rId8"/>
    <p:sldId id="876" r:id="rId9"/>
    <p:sldId id="901" r:id="rId10"/>
    <p:sldId id="906" r:id="rId11"/>
    <p:sldId id="709" r:id="rId12"/>
    <p:sldId id="713" r:id="rId13"/>
    <p:sldId id="969" r:id="rId14"/>
    <p:sldId id="898" r:id="rId15"/>
    <p:sldId id="970" r:id="rId16"/>
    <p:sldId id="925" r:id="rId17"/>
    <p:sldId id="968" r:id="rId18"/>
    <p:sldId id="916" r:id="rId19"/>
    <p:sldId id="918" r:id="rId20"/>
    <p:sldId id="955" r:id="rId21"/>
    <p:sldId id="956" r:id="rId22"/>
    <p:sldId id="971" r:id="rId23"/>
    <p:sldId id="972" r:id="rId24"/>
    <p:sldId id="973" r:id="rId25"/>
    <p:sldId id="974" r:id="rId26"/>
    <p:sldId id="975" r:id="rId27"/>
    <p:sldId id="976" r:id="rId28"/>
    <p:sldId id="926" r:id="rId29"/>
    <p:sldId id="928" r:id="rId30"/>
    <p:sldId id="952" r:id="rId31"/>
    <p:sldId id="936" r:id="rId32"/>
    <p:sldId id="953" r:id="rId33"/>
    <p:sldId id="954" r:id="rId34"/>
    <p:sldId id="977" r:id="rId35"/>
    <p:sldId id="978" r:id="rId36"/>
    <p:sldId id="979" r:id="rId37"/>
    <p:sldId id="933" r:id="rId38"/>
    <p:sldId id="735" r:id="rId39"/>
  </p:sldIdLst>
  <p:sldSz cx="12192000" cy="6858000"/>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CC00"/>
    <a:srgbClr val="0000FF"/>
    <a:srgbClr val="33CC33"/>
    <a:srgbClr val="72AF2F"/>
    <a:srgbClr val="00CC66"/>
    <a:srgbClr val="008000"/>
    <a:srgbClr val="D0D8E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78" autoAdjust="0"/>
    <p:restoredTop sz="96370" autoAdjust="0"/>
  </p:normalViewPr>
  <p:slideViewPr>
    <p:cSldViewPr snapToGrid="0">
      <p:cViewPr varScale="1">
        <p:scale>
          <a:sx n="103" d="100"/>
          <a:sy n="103" d="100"/>
        </p:scale>
        <p:origin x="138" y="1398"/>
      </p:cViewPr>
      <p:guideLst>
        <p:guide orient="horz" pos="2160"/>
        <p:guide pos="384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9/7/2022</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9/7/2022</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xfrm>
            <a:off x="88900" y="742950"/>
            <a:ext cx="6619875" cy="3724275"/>
          </a:xfrm>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3</a:t>
            </a:fld>
            <a:endParaRPr lang="en-GB" altLang="en-US" sz="120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CFD8FA77-DA5E-4537-9DE4-AC16D49A3DCB}"/>
              </a:ext>
            </a:extLst>
          </p:cNvPr>
          <p:cNvSpPr>
            <a:spLocks noGrp="1" noRot="1" noChangeAspect="1" noTextEdit="1"/>
          </p:cNvSpPr>
          <p:nvPr>
            <p:ph type="sldImg"/>
          </p:nvPr>
        </p:nvSpPr>
        <p:spPr>
          <a:xfrm>
            <a:off x="88900" y="742950"/>
            <a:ext cx="6619875" cy="3724275"/>
          </a:xfrm>
          <a:ln/>
        </p:spPr>
      </p:sp>
      <p:sp>
        <p:nvSpPr>
          <p:cNvPr id="46083" name="Notes Placeholder 2">
            <a:extLst>
              <a:ext uri="{FF2B5EF4-FFF2-40B4-BE49-F238E27FC236}">
                <a16:creationId xmlns:a16="http://schemas.microsoft.com/office/drawing/2014/main" id="{77709C32-1CD8-4203-982C-0ECDB96375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46084" name="Slide Number Placeholder 3">
            <a:extLst>
              <a:ext uri="{FF2B5EF4-FFF2-40B4-BE49-F238E27FC236}">
                <a16:creationId xmlns:a16="http://schemas.microsoft.com/office/drawing/2014/main" id="{07D4769E-5BF7-429E-B03B-57ABDF3B032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07F4DA97-A4A9-4B34-A493-60B4467AF45E}" type="slidenum">
              <a:rPr lang="en-GB" altLang="en-US" sz="1200" smtClean="0">
                <a:latin typeface="Times New Roman" panose="02020603050405020304" pitchFamily="18" charset="0"/>
              </a:rPr>
              <a:pPr/>
              <a:t>34</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19833730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431800" y="52810"/>
            <a:ext cx="7747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 Meeting #97-e</a:t>
            </a:r>
          </a:p>
          <a:p>
            <a:pPr eaLnBrk="1" hangingPunct="1">
              <a:defRPr/>
            </a:pPr>
            <a:r>
              <a:rPr lang="en-US" altLang="en-US" sz="1200" b="1" dirty="0">
                <a:latin typeface="Arial "/>
              </a:rPr>
              <a:t>Online, 13-19 September 2022</a:t>
            </a:r>
            <a:endParaRPr lang="sv-SE" altLang="en-US" sz="1200" b="1" dirty="0">
              <a:latin typeface="Arial "/>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7761818" y="177801"/>
            <a:ext cx="195156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SP-220766</a:t>
            </a:r>
            <a:endParaRPr lang="en-GB" altLang="en-US" sz="1200" dirty="0">
              <a:highlight>
                <a:srgbClr val="FFFF00"/>
              </a:highlight>
            </a:endParaRPr>
          </a:p>
        </p:txBody>
      </p:sp>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717551" y="6394450"/>
            <a:ext cx="5767916" cy="311150"/>
          </a:xfrm>
          <a:prstGeom prst="rect">
            <a:avLst/>
          </a:prstGeom>
          <a:noFill/>
        </p:spPr>
        <p:txBody>
          <a:bodyPr anchor="ctr">
            <a:normAutofit/>
          </a:bodyPr>
          <a:lstStyle/>
          <a:p>
            <a:pPr>
              <a:defRPr/>
            </a:pPr>
            <a:r>
              <a:rPr lang="en-GB" sz="1000" spc="300" dirty="0"/>
              <a:t>3GPP TSG SA#97-e, 13-19 September 2022</a:t>
            </a:r>
            <a:endParaRPr lang="en-GB" sz="1000"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sz="1000" b="1" smtClean="0"/>
              <a:pPr algn="ctr">
                <a:defRPr/>
              </a:pPr>
              <a:t>‹#›</a:t>
            </a:fld>
            <a:endParaRPr lang="en-GB" altLang="en-US" sz="1000" b="1" dirty="0"/>
          </a:p>
          <a:p>
            <a:pPr>
              <a:defRPr/>
            </a:pPr>
            <a:endParaRPr lang="en-GB" altLang="en-US" sz="1000"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solidFill>
                  <a:schemeClr val="bg1"/>
                </a:solidFill>
              </a:rPr>
              <a:t>© 3GPP 2012</a:t>
            </a:r>
            <a:endParaRPr lang="en-GB" altLang="en-US" sz="1000"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2022</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35118"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SA/TSG_SA/TSGS_97E_Electronic_2022-09/Docs/SP-220763.zip" TargetMode="External"/><Relationship Id="rId2" Type="http://schemas.openxmlformats.org/officeDocument/2006/relationships/hyperlink" Target="https://www.3gpp.org/ftp/TSG_SA/TSG_SA/TSGS_97E_Electronic_2022-09/Docs/SP-220758.zip" TargetMode="External"/><Relationship Id="rId1" Type="http://schemas.openxmlformats.org/officeDocument/2006/relationships/slideLayout" Target="../slideLayouts/slideLayout2.xml"/><Relationship Id="rId5" Type="http://schemas.openxmlformats.org/officeDocument/2006/relationships/hyperlink" Target="https://www.3gpp.org/ftp/TSG_SA/TSG_SA/TSGS_97E_Electronic_2022-09/Docs/SP-220761.zip" TargetMode="External"/><Relationship Id="rId4" Type="http://schemas.openxmlformats.org/officeDocument/2006/relationships/hyperlink" Target="https://www.3gpp.org/ftp/TSG_SA/TSG_SA/TSGS_97E_Electronic_2022-09/Docs/SP-220762.zip"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www.3gpp.org/ftp/TSG_SA/TSG_SA/TSGS_97E_Electronic_2022-09/Docs/SP-220759.zip" TargetMode="External"/><Relationship Id="rId2" Type="http://schemas.openxmlformats.org/officeDocument/2006/relationships/hyperlink" Target="https://www.3gpp.org/ftp/TSG_SA/TSG_SA/TSGS_97E_Electronic_2022-09/Docs/SP-220760.zip"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3gpp.org/ftp/TSG_SA/TSG_SA/TSGS_97E_Electronic_2022-09/Docs/SP-220757.zip"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www.3gpp.org/ftp/TSG_SA/TSG_SA/TSGS_97E_Electronic_2022-09/Docs/SP-220764.zip"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www.3gpp.org/ftp/tsg_sa/TSG_SA/TSGS_83/Docs/SP-190040.zip"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3gpp.org/ftp/tsg_sa/TSG_SA/TSGS_96_Budapest_2022_06/Docs/SP-220608.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www.3gpp.org/ftp/tsg_sa/TSG_SA/TSGS_95E_Electronic_2022_03/Docs/SP-220241.zip"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s://www.3gpp.org/ftp/tsg_sa/TSG_SA/TSGS_95E_Electronic_2022_03/Docs/SP-220242.zip"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s://www.3gpp.org/ftp/tsg_sa/TSG_SA/TSGS_96_Budapest_2022_06/Docs/SP-220668.zip"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s://www.3gpp.org/ftp/tsg_sa/TSG_SA/TSGS_96_Budapest_2022_06/Docs/SP-220610.zip"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s://www.3gpp.org/ftp/tsg_sa/TSG_SA/TSGS_96_Budapest_2022_06/Docs/SP-220672.zip"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www.3gpp.org/ftp/tsg_sa/TSG_SA/TSGS_96_Budapest_2022_06/Docs/SP-220685.zip"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s://www.3gpp.org/ftp/tsg_sa/TSG_SA/TSGS_96_Budapest_2022_06/Docs/SP-220613.zip"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s://www.3gpp.org/ftp/tsg_sa/TSG_SA/TSGS_96_Budapest_2022_06/Docs/SP-220667.zip"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s://www.3gpp.org/ftp/tsg_sa/TSG_SA/TSGs_91E_Electronic/Docs/SP-210043.zip"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www.3gpp.org/ftp/TSG_SA/TSG_SA/TSGS_97E_Electronic_2022-09/Docs/SP-220765.zip" TargetMode="External"/><Relationship Id="rId2" Type="http://schemas.openxmlformats.org/officeDocument/2006/relationships/hyperlink" Target="https://www.3gpp.org/ftp/tsg_sa/TSG_SA/TSGS_94E_Electronic_2021_12/Docs/SP-211338.zip"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s://www.3gpp.org/ftp/tsg_sa/TSG_SA/TSGS_95E_Electronic_2022_03/Docs/SP-220238.zip"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hyperlink" Target="https://www.3gpp.org/ftp/tsg_sa/TSG_SA/TSGS_95E_Electronic_2022_03/Docs/SP-220239.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hyperlink" Target="https://www.3gpp.org/ftp/tsg_sa/TSG_SA/TSGS_95E_Electronic_2022_03/Docs/SP-220240.zip"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hyperlink" Target="https://www.3gpp.org/ftp/tsg_sa/TSG_SA/TSGS_96_Budapest_2022_06/Docs/SP-220673.zip"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hyperlink" Target="https://www.3gpp.org/ftp/tsg_sa/TSG_SA/TSGS_96_Budapest_2022_06/Docs/SP-220616.zip"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hyperlink" Target="https://www.3gpp.org/ftp/tsg_sa/TSG_SA/TSGS_96_Budapest_2022_06/Docs/SP-220617.zip"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3gpp.org/ftp/TSG_SA/TSG_SA/TSGS_97E_Electronic_2022-09/Docs/SP-220765.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2182813" y="1671639"/>
            <a:ext cx="7772400"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GB" sz="6000" dirty="0"/>
              <a:t> </a:t>
            </a:r>
            <a:r>
              <a:rPr lang="en-US" sz="5300" b="1" dirty="0"/>
              <a:t>TSG SA WG4 (SA4)</a:t>
            </a:r>
            <a:br>
              <a:rPr lang="en-US" sz="5300" b="1" dirty="0"/>
            </a:br>
            <a:r>
              <a:rPr lang="en-US" sz="5300" b="1" dirty="0"/>
              <a:t>Status Report at TSG SA#97-e</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2895600" y="4406900"/>
            <a:ext cx="6400800" cy="1752600"/>
          </a:xfrm>
        </p:spPr>
        <p:txBody>
          <a:bodyPr/>
          <a:lstStyle/>
          <a:p>
            <a:pPr>
              <a:lnSpc>
                <a:spcPct val="80000"/>
              </a:lnSpc>
            </a:pPr>
            <a:br>
              <a:rPr lang="en-US" altLang="en-US" sz="2000" dirty="0"/>
            </a:br>
            <a:r>
              <a:rPr lang="en-US" altLang="en-US" dirty="0">
                <a:latin typeface="Arial" panose="020B0604020202020204" pitchFamily="34" charset="0"/>
              </a:rPr>
              <a:t>Frédéric Gabin</a:t>
            </a:r>
          </a:p>
          <a:p>
            <a:pPr>
              <a:lnSpc>
                <a:spcPct val="80000"/>
              </a:lnSpc>
            </a:pPr>
            <a:endParaRPr lang="en-US" altLang="en-US" sz="1200" dirty="0">
              <a:latin typeface="Arial" panose="020B0604020202020204" pitchFamily="34" charset="0"/>
            </a:endParaRPr>
          </a:p>
          <a:p>
            <a:pPr>
              <a:lnSpc>
                <a:spcPct val="80000"/>
              </a:lnSpc>
            </a:pPr>
            <a:r>
              <a:rPr lang="en-US" altLang="en-US" sz="2000" dirty="0">
                <a:latin typeface="Arial" panose="020B0604020202020204" pitchFamily="34" charset="0"/>
              </a:rPr>
              <a:t>SA4 Chair (Dolby Laboratories Inc.)</a:t>
            </a:r>
          </a:p>
        </p:txBody>
      </p:sp>
      <p:sp>
        <p:nvSpPr>
          <p:cNvPr id="4" name="Subtitle 6">
            <a:extLst>
              <a:ext uri="{FF2B5EF4-FFF2-40B4-BE49-F238E27FC236}">
                <a16:creationId xmlns:a16="http://schemas.microsoft.com/office/drawing/2014/main" id="{A466663D-F8DD-4C2B-86B0-D8D110D84A17}"/>
              </a:ext>
            </a:extLst>
          </p:cNvPr>
          <p:cNvSpPr txBox="1">
            <a:spLocks/>
          </p:cNvSpPr>
          <p:nvPr/>
        </p:nvSpPr>
        <p:spPr bwMode="auto">
          <a:xfrm>
            <a:off x="2862263" y="3197225"/>
            <a:ext cx="6400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br>
              <a:rPr lang="en-US" altLang="en-US" sz="2000" kern="0" dirty="0"/>
            </a:br>
            <a:r>
              <a:rPr lang="en-US" altLang="en-US" sz="2000" kern="0" dirty="0">
                <a:solidFill>
                  <a:srgbClr val="FF0000"/>
                </a:solidFill>
                <a:latin typeface="Arial" panose="020B0604020202020204" pitchFamily="34" charset="0"/>
              </a:rPr>
              <a:t>(Agenda Item 4.4)</a:t>
            </a:r>
          </a:p>
          <a:p>
            <a:pPr>
              <a:lnSpc>
                <a:spcPct val="80000"/>
              </a:lnSpc>
              <a:defRPr/>
            </a:pPr>
            <a:endParaRPr lang="en-GB" altLang="en-US" sz="2000" kern="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features in Release 17 and earlier 1/3</a:t>
            </a:r>
            <a:endParaRPr lang="en-US" altLang="en-US" dirty="0"/>
          </a:p>
        </p:txBody>
      </p:sp>
      <p:sp>
        <p:nvSpPr>
          <p:cNvPr id="2" name="Espace réservé du contenu 1">
            <a:extLst>
              <a:ext uri="{FF2B5EF4-FFF2-40B4-BE49-F238E27FC236}">
                <a16:creationId xmlns:a16="http://schemas.microsoft.com/office/drawing/2014/main" id="{C81F6A6D-8BAF-4BB8-AC46-2C73FC7322B0}"/>
              </a:ext>
            </a:extLst>
          </p:cNvPr>
          <p:cNvSpPr>
            <a:spLocks noGrp="1"/>
          </p:cNvSpPr>
          <p:nvPr>
            <p:ph idx="1"/>
          </p:nvPr>
        </p:nvSpPr>
        <p:spPr/>
        <p:txBody>
          <a:bodyPr/>
          <a:lstStyle/>
          <a:p>
            <a:r>
              <a:rPr lang="en-US" sz="2000" b="0" i="0" dirty="0">
                <a:solidFill>
                  <a:srgbClr val="000000"/>
                </a:solidFill>
                <a:effectLst/>
                <a:hlinkClick r:id="rId2"/>
              </a:rPr>
              <a:t>SP-220758</a:t>
            </a:r>
            <a:r>
              <a:rPr lang="en-US" sz="2000" dirty="0">
                <a:solidFill>
                  <a:srgbClr val="000000"/>
                </a:solidFill>
              </a:rPr>
              <a:t>: CR to TS 26.512 (5G Media Streaming (5GMS); Protocols) on API corrections: fixed camel casing in Content Hosting Configuration, Policy Template and Service Access Information and bumped </a:t>
            </a:r>
            <a:r>
              <a:rPr lang="en-US" sz="2000" dirty="0" err="1">
                <a:solidFill>
                  <a:srgbClr val="000000"/>
                </a:solidFill>
              </a:rPr>
              <a:t>OpenAPI</a:t>
            </a:r>
            <a:r>
              <a:rPr lang="en-US" sz="2000" dirty="0">
                <a:solidFill>
                  <a:srgbClr val="000000"/>
                </a:solidFill>
              </a:rPr>
              <a:t> version numbers (Rel-16, 5GMS3). </a:t>
            </a:r>
          </a:p>
          <a:p>
            <a:r>
              <a:rPr lang="en-US" sz="2000" b="0" i="0" dirty="0">
                <a:solidFill>
                  <a:srgbClr val="000000"/>
                </a:solidFill>
                <a:effectLst/>
                <a:hlinkClick r:id="rId3"/>
              </a:rPr>
              <a:t>SP-220763</a:t>
            </a:r>
            <a:r>
              <a:rPr lang="en-US" sz="2000" b="0" i="0" dirty="0">
                <a:solidFill>
                  <a:srgbClr val="000000"/>
                </a:solidFill>
                <a:effectLst/>
              </a:rPr>
              <a:t>: CR to TS 26.131 (Terminal acoustic characteristics for telephony; Requirements) on adding Missing definition of performance requirements for receive frequency response of the UE electrical interface (Rel-17, </a:t>
            </a:r>
            <a:r>
              <a:rPr lang="en-US" sz="2000" b="0" i="0" dirty="0" err="1">
                <a:solidFill>
                  <a:srgbClr val="000000"/>
                </a:solidFill>
                <a:effectLst/>
              </a:rPr>
              <a:t>HInT</a:t>
            </a:r>
            <a:r>
              <a:rPr lang="en-US" sz="2000" b="0" i="0" dirty="0">
                <a:solidFill>
                  <a:srgbClr val="000000"/>
                </a:solidFill>
                <a:effectLst/>
              </a:rPr>
              <a:t>, TEI17);</a:t>
            </a:r>
          </a:p>
          <a:p>
            <a:r>
              <a:rPr lang="en-US" sz="2000" b="0" i="0" dirty="0">
                <a:solidFill>
                  <a:srgbClr val="000000"/>
                </a:solidFill>
                <a:effectLst/>
                <a:hlinkClick r:id="rId4"/>
              </a:rPr>
              <a:t>SP-220762</a:t>
            </a:r>
            <a:r>
              <a:rPr lang="en-US" sz="2000" b="0" i="0" dirty="0">
                <a:solidFill>
                  <a:srgbClr val="000000"/>
                </a:solidFill>
                <a:effectLst/>
              </a:rPr>
              <a:t>: CR to TR 26.955 (Video codec characteristics for 5G-based services and applications) on Miscellaneous Corrections: Fixing software versions throughout, Additions of new results; Updates of characterization results (H.264/AVC and H.265/HEVC had wrong results for non-integer frame rates due to error in </a:t>
            </a:r>
            <a:r>
              <a:rPr lang="en-US" sz="2000" b="0" i="0" dirty="0" err="1">
                <a:solidFill>
                  <a:srgbClr val="000000"/>
                </a:solidFill>
                <a:effectLst/>
              </a:rPr>
              <a:t>HDRMetrics</a:t>
            </a:r>
            <a:r>
              <a:rPr lang="en-US" sz="2000" b="0" i="0" dirty="0">
                <a:solidFill>
                  <a:srgbClr val="000000"/>
                </a:solidFill>
                <a:effectLst/>
              </a:rPr>
              <a:t>); Typo fixes; Updated attachments (Rel-17, FS_5GVideo);</a:t>
            </a:r>
          </a:p>
          <a:p>
            <a:r>
              <a:rPr lang="en-US" sz="2000" b="0" i="0" dirty="0">
                <a:solidFill>
                  <a:srgbClr val="000000"/>
                </a:solidFill>
                <a:effectLst/>
                <a:hlinkClick r:id="rId5"/>
              </a:rPr>
              <a:t>SP-220761</a:t>
            </a:r>
            <a:r>
              <a:rPr lang="en-US" sz="2000" b="0" i="0" dirty="0">
                <a:solidFill>
                  <a:srgbClr val="000000"/>
                </a:solidFill>
                <a:effectLst/>
              </a:rPr>
              <a:t>: CR to TR 26.998 (Support of 5G glass-type Augmented Reality / Mixed Reality (AR/MR) devices) on various corrections to figures (Rel-17, FS_5GSTAR);</a:t>
            </a:r>
          </a:p>
          <a:p>
            <a:endParaRPr lang="en-US" sz="2000" dirty="0"/>
          </a:p>
        </p:txBody>
      </p:sp>
    </p:spTree>
    <p:extLst>
      <p:ext uri="{BB962C8B-B14F-4D97-AF65-F5344CB8AC3E}">
        <p14:creationId xmlns:p14="http://schemas.microsoft.com/office/powerpoint/2010/main" val="231760705"/>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features in Release 17 and earlier 2/3</a:t>
            </a:r>
            <a:endParaRPr lang="en-US" altLang="en-US" dirty="0"/>
          </a:p>
        </p:txBody>
      </p:sp>
      <p:sp>
        <p:nvSpPr>
          <p:cNvPr id="2" name="Espace réservé du contenu 1">
            <a:extLst>
              <a:ext uri="{FF2B5EF4-FFF2-40B4-BE49-F238E27FC236}">
                <a16:creationId xmlns:a16="http://schemas.microsoft.com/office/drawing/2014/main" id="{C81F6A6D-8BAF-4BB8-AC46-2C73FC7322B0}"/>
              </a:ext>
            </a:extLst>
          </p:cNvPr>
          <p:cNvSpPr>
            <a:spLocks noGrp="1"/>
          </p:cNvSpPr>
          <p:nvPr>
            <p:ph idx="1"/>
          </p:nvPr>
        </p:nvSpPr>
        <p:spPr/>
        <p:txBody>
          <a:bodyPr/>
          <a:lstStyle/>
          <a:p>
            <a:r>
              <a:rPr lang="en-US" sz="2000" b="0" i="0" dirty="0">
                <a:solidFill>
                  <a:srgbClr val="000000"/>
                </a:solidFill>
                <a:effectLst/>
                <a:hlinkClick r:id="rId2"/>
              </a:rPr>
              <a:t>SP-220760</a:t>
            </a:r>
            <a:r>
              <a:rPr lang="en-US" sz="2000" b="0" i="0" dirty="0">
                <a:solidFill>
                  <a:srgbClr val="000000"/>
                </a:solidFill>
                <a:effectLst/>
              </a:rPr>
              <a:t>: (Rel-17, 5MBUSA) CRs to TS 26.502 (5G Multicast-Broadcast User Service Architecture) on </a:t>
            </a:r>
          </a:p>
          <a:p>
            <a:pPr lvl="1"/>
            <a:r>
              <a:rPr lang="en-US" sz="2000" b="0" i="0" dirty="0">
                <a:solidFill>
                  <a:srgbClr val="000000"/>
                </a:solidFill>
                <a:effectLst/>
              </a:rPr>
              <a:t>Modifications to MBS User Services architecture following questions for clarifications received from CT3 and CT4. CT3 and CT4 needed these to be able to complete their stage 3 </a:t>
            </a:r>
            <a:r>
              <a:rPr lang="en-US" sz="2000" b="0" i="0" dirty="0" err="1">
                <a:solidFill>
                  <a:srgbClr val="000000"/>
                </a:solidFill>
                <a:effectLst/>
              </a:rPr>
              <a:t>OpenAPI</a:t>
            </a:r>
            <a:r>
              <a:rPr lang="en-US" sz="2000" b="0" i="0" dirty="0">
                <a:solidFill>
                  <a:srgbClr val="000000"/>
                </a:solidFill>
                <a:effectLst/>
              </a:rPr>
              <a:t> specifications;</a:t>
            </a:r>
          </a:p>
          <a:p>
            <a:pPr lvl="1"/>
            <a:r>
              <a:rPr lang="en-US" sz="2000" b="0" i="0" dirty="0">
                <a:solidFill>
                  <a:srgbClr val="000000"/>
                </a:solidFill>
                <a:effectLst/>
              </a:rPr>
              <a:t>New Annex on Data Model example instantiations. A new information annex is provided, which describes the data model instances for a set of content distribution use-cases (incl. location dependent services), using push and pull ingest;</a:t>
            </a:r>
          </a:p>
          <a:p>
            <a:pPr lvl="1"/>
            <a:r>
              <a:rPr lang="en-US" sz="2000" dirty="0"/>
              <a:t>On MBS security and potential User Service architecture modifications, SA4 awaits decisions in SA2 and SA3 to finalize the work;</a:t>
            </a:r>
          </a:p>
          <a:p>
            <a:r>
              <a:rPr lang="en-US" sz="2000" b="0" i="0" dirty="0">
                <a:solidFill>
                  <a:srgbClr val="000000"/>
                </a:solidFill>
                <a:effectLst/>
                <a:hlinkClick r:id="rId3"/>
              </a:rPr>
              <a:t>SP-220759</a:t>
            </a:r>
            <a:r>
              <a:rPr lang="en-US" sz="2000" b="0" i="0" dirty="0">
                <a:solidFill>
                  <a:srgbClr val="000000"/>
                </a:solidFill>
                <a:effectLst/>
              </a:rPr>
              <a:t>: (Rel-17, FS_5GMS-EXT) CRs to TR 26.804 (Study on 5G media streaming extensions) on</a:t>
            </a:r>
          </a:p>
          <a:p>
            <a:pPr lvl="1"/>
            <a:r>
              <a:rPr lang="en-US" sz="2000" b="0" i="0" dirty="0">
                <a:solidFill>
                  <a:srgbClr val="000000"/>
                </a:solidFill>
                <a:effectLst/>
              </a:rPr>
              <a:t>Correction of Traffic Identification sections: Text to clarify the need for an SLA between the 5GMS function hosting network and the MNO network is added. The list of potential open issues is updated reflecting the feedback from SA2 and CT3;</a:t>
            </a:r>
          </a:p>
          <a:p>
            <a:pPr lvl="1"/>
            <a:r>
              <a:rPr lang="en-US" sz="2000" b="0" i="0" dirty="0">
                <a:solidFill>
                  <a:srgbClr val="000000"/>
                </a:solidFill>
                <a:effectLst/>
              </a:rPr>
              <a:t>Correction to uplink streaming call flow for collaboration scenario 5;</a:t>
            </a:r>
          </a:p>
          <a:p>
            <a:pPr lvl="1"/>
            <a:endParaRPr lang="en-US" sz="1600" dirty="0">
              <a:solidFill>
                <a:srgbClr val="000000"/>
              </a:solidFill>
            </a:endParaRPr>
          </a:p>
          <a:p>
            <a:pPr lvl="1"/>
            <a:endParaRPr lang="en-US" sz="1600" dirty="0">
              <a:solidFill>
                <a:srgbClr val="000000"/>
              </a:solidFill>
            </a:endParaRPr>
          </a:p>
          <a:p>
            <a:endParaRPr lang="en-US" sz="2000" b="0" i="0" dirty="0">
              <a:solidFill>
                <a:srgbClr val="000000"/>
              </a:solidFill>
              <a:effectLst/>
              <a:latin typeface="arial" panose="020B0604020202020204" pitchFamily="34" charset="0"/>
            </a:endParaRPr>
          </a:p>
          <a:p>
            <a:pPr lvl="1"/>
            <a:endParaRPr lang="en-US" sz="1600" b="0" i="0" dirty="0">
              <a:solidFill>
                <a:srgbClr val="000000"/>
              </a:solidFill>
              <a:effectLst/>
              <a:latin typeface="arial" panose="020B0604020202020204" pitchFamily="34" charset="0"/>
            </a:endParaRPr>
          </a:p>
          <a:p>
            <a:pPr lvl="1"/>
            <a:endParaRPr lang="en-US" sz="1600" b="0" i="0" dirty="0">
              <a:solidFill>
                <a:srgbClr val="000000"/>
              </a:solidFill>
              <a:effectLst/>
              <a:latin typeface="arial" panose="020B0604020202020204" pitchFamily="34" charset="0"/>
            </a:endParaRPr>
          </a:p>
          <a:p>
            <a:endParaRPr lang="en-US" sz="2000" b="0" i="0" dirty="0">
              <a:solidFill>
                <a:srgbClr val="000000"/>
              </a:solidFill>
              <a:effectLst/>
            </a:endParaRPr>
          </a:p>
          <a:p>
            <a:pPr lvl="1"/>
            <a:endParaRPr lang="en-US" sz="2000" b="0" i="0" dirty="0">
              <a:solidFill>
                <a:srgbClr val="000000"/>
              </a:solidFill>
              <a:effectLst/>
            </a:endParaRPr>
          </a:p>
          <a:p>
            <a:pPr marL="0" indent="0">
              <a:buNone/>
            </a:pPr>
            <a:endParaRPr lang="en-US" sz="2000" dirty="0">
              <a:solidFill>
                <a:srgbClr val="000000"/>
              </a:solidFill>
            </a:endParaRPr>
          </a:p>
          <a:p>
            <a:endParaRPr lang="en-US" sz="2000" b="0" i="0" dirty="0">
              <a:solidFill>
                <a:srgbClr val="000000"/>
              </a:solidFill>
              <a:effectLst/>
            </a:endParaRPr>
          </a:p>
          <a:p>
            <a:endParaRPr lang="en-US" sz="2000" b="0" i="0" dirty="0">
              <a:solidFill>
                <a:srgbClr val="000000"/>
              </a:solidFill>
              <a:effectLst/>
            </a:endParaRPr>
          </a:p>
          <a:p>
            <a:endParaRPr lang="en-US" sz="2000" dirty="0"/>
          </a:p>
          <a:p>
            <a:endParaRPr lang="en-US" sz="2000" dirty="0"/>
          </a:p>
          <a:p>
            <a:endParaRPr lang="en-US" sz="2000" dirty="0"/>
          </a:p>
        </p:txBody>
      </p:sp>
    </p:spTree>
    <p:extLst>
      <p:ext uri="{BB962C8B-B14F-4D97-AF65-F5344CB8AC3E}">
        <p14:creationId xmlns:p14="http://schemas.microsoft.com/office/powerpoint/2010/main" val="1463756284"/>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features in Release 17 and earlier 3/3</a:t>
            </a:r>
            <a:endParaRPr lang="en-US" altLang="en-US" dirty="0"/>
          </a:p>
        </p:txBody>
      </p:sp>
      <p:sp>
        <p:nvSpPr>
          <p:cNvPr id="2" name="Espace réservé du contenu 1">
            <a:extLst>
              <a:ext uri="{FF2B5EF4-FFF2-40B4-BE49-F238E27FC236}">
                <a16:creationId xmlns:a16="http://schemas.microsoft.com/office/drawing/2014/main" id="{C81F6A6D-8BAF-4BB8-AC46-2C73FC7322B0}"/>
              </a:ext>
            </a:extLst>
          </p:cNvPr>
          <p:cNvSpPr>
            <a:spLocks noGrp="1"/>
          </p:cNvSpPr>
          <p:nvPr>
            <p:ph idx="1"/>
          </p:nvPr>
        </p:nvSpPr>
        <p:spPr/>
        <p:txBody>
          <a:bodyPr/>
          <a:lstStyle/>
          <a:p>
            <a:r>
              <a:rPr lang="en-US" sz="2000" b="0" i="0" dirty="0">
                <a:solidFill>
                  <a:srgbClr val="000000"/>
                </a:solidFill>
                <a:effectLst/>
                <a:hlinkClick r:id="rId2"/>
              </a:rPr>
              <a:t>SP-220757</a:t>
            </a:r>
            <a:r>
              <a:rPr lang="en-US" sz="2000" b="0" i="0" dirty="0">
                <a:solidFill>
                  <a:srgbClr val="000000"/>
                </a:solidFill>
                <a:effectLst/>
              </a:rPr>
              <a:t>: CRs on Rel-17 EVEX:</a:t>
            </a:r>
          </a:p>
          <a:p>
            <a:pPr lvl="1"/>
            <a:r>
              <a:rPr lang="en-US" sz="2000" b="0" i="0" dirty="0">
                <a:solidFill>
                  <a:srgbClr val="000000"/>
                </a:solidFill>
                <a:effectLst/>
              </a:rPr>
              <a:t>CR-0040 to TS 26.501 (5G Media Streaming (5GMS); General description and architecture) on </a:t>
            </a:r>
            <a:r>
              <a:rPr lang="en-US" sz="2000" dirty="0">
                <a:solidFill>
                  <a:srgbClr val="000000"/>
                </a:solidFill>
              </a:rPr>
              <a:t>subscription filters for 5GMS event: Based on offline discussion with CT3 colleagues, when the event consumer subscribes the 5GMS events to 5GMS AF, event filters may also be needed. The CR adds event filters in the stage 2 Subscribe Request descriptions (Rel-17, EVEX);</a:t>
            </a:r>
          </a:p>
          <a:p>
            <a:pPr lvl="1"/>
            <a:r>
              <a:rPr lang="en-US" sz="2000" dirty="0">
                <a:solidFill>
                  <a:srgbClr val="000000"/>
                </a:solidFill>
              </a:rPr>
              <a:t>CR-0025 to TS 26.512 (5G Media Streaming (5GMS); Protocols) on corrections to interface definitions in normative clauses and </a:t>
            </a:r>
            <a:r>
              <a:rPr lang="en-US" sz="2000" dirty="0" err="1">
                <a:solidFill>
                  <a:srgbClr val="000000"/>
                </a:solidFill>
              </a:rPr>
              <a:t>OpenAPI</a:t>
            </a:r>
            <a:r>
              <a:rPr lang="en-US" sz="2000" dirty="0">
                <a:solidFill>
                  <a:srgbClr val="000000"/>
                </a:solidFill>
              </a:rPr>
              <a:t> (Rel-17, 5GMS_EDGE_3, EVEX);</a:t>
            </a:r>
          </a:p>
          <a:p>
            <a:pPr lvl="1"/>
            <a:r>
              <a:rPr lang="en-US" sz="2000" dirty="0">
                <a:solidFill>
                  <a:srgbClr val="000000"/>
                </a:solidFill>
              </a:rPr>
              <a:t>CR-0001 to TS 26.531 (Data Collection and Reporting; General Description and Architecture) on miscellaneous corrections and clarifications to the event consumer procedure (Rel-17, EVEX);</a:t>
            </a:r>
          </a:p>
          <a:p>
            <a:pPr lvl="1"/>
            <a:r>
              <a:rPr lang="en-US" sz="2000" dirty="0">
                <a:solidFill>
                  <a:srgbClr val="000000"/>
                </a:solidFill>
              </a:rPr>
              <a:t>CR-0001 to TS 26.532 (Data Collection and Reporting; Protocols and Formats) on PUT/PATCH corrections (Rel-17, EVEX)</a:t>
            </a:r>
          </a:p>
          <a:p>
            <a:pPr lvl="1"/>
            <a:r>
              <a:rPr lang="en-US" sz="2000" dirty="0">
                <a:solidFill>
                  <a:srgbClr val="000000"/>
                </a:solidFill>
              </a:rPr>
              <a:t>CR-0002 to TS 26.532 (Data Collection and Reporting; Protocols and Formats) on Bug fixes regarding updating data collection and reporting configurations for data collection clients (Rel-17, EVEX)</a:t>
            </a:r>
          </a:p>
          <a:p>
            <a:pPr lvl="1"/>
            <a:endParaRPr lang="en-US" sz="2000" dirty="0">
              <a:solidFill>
                <a:srgbClr val="000000"/>
              </a:solidFill>
            </a:endParaRPr>
          </a:p>
          <a:p>
            <a:pPr lvl="1"/>
            <a:endParaRPr lang="en-US" sz="2000" dirty="0">
              <a:solidFill>
                <a:srgbClr val="000000"/>
              </a:solidFill>
            </a:endParaRPr>
          </a:p>
          <a:p>
            <a:pPr lvl="1"/>
            <a:endParaRPr lang="en-US" sz="2000" dirty="0">
              <a:solidFill>
                <a:srgbClr val="000000"/>
              </a:solidFill>
            </a:endParaRPr>
          </a:p>
          <a:p>
            <a:pPr lvl="1"/>
            <a:endParaRPr lang="en-US" sz="1600" dirty="0">
              <a:solidFill>
                <a:srgbClr val="000000"/>
              </a:solidFill>
            </a:endParaRPr>
          </a:p>
          <a:p>
            <a:pPr lvl="1"/>
            <a:endParaRPr lang="en-US" sz="1600" dirty="0">
              <a:solidFill>
                <a:srgbClr val="000000"/>
              </a:solidFill>
            </a:endParaRPr>
          </a:p>
          <a:p>
            <a:endParaRPr lang="en-US" sz="2000" b="0" i="0" dirty="0">
              <a:solidFill>
                <a:srgbClr val="000000"/>
              </a:solidFill>
              <a:effectLst/>
              <a:latin typeface="arial" panose="020B0604020202020204" pitchFamily="34" charset="0"/>
            </a:endParaRPr>
          </a:p>
          <a:p>
            <a:pPr lvl="1"/>
            <a:endParaRPr lang="en-US" sz="1600" b="0" i="0" dirty="0">
              <a:solidFill>
                <a:srgbClr val="000000"/>
              </a:solidFill>
              <a:effectLst/>
              <a:latin typeface="arial" panose="020B0604020202020204" pitchFamily="34" charset="0"/>
            </a:endParaRPr>
          </a:p>
          <a:p>
            <a:pPr lvl="1"/>
            <a:endParaRPr lang="en-US" sz="1600" b="0" i="0" dirty="0">
              <a:solidFill>
                <a:srgbClr val="000000"/>
              </a:solidFill>
              <a:effectLst/>
              <a:latin typeface="arial" panose="020B0604020202020204" pitchFamily="34" charset="0"/>
            </a:endParaRPr>
          </a:p>
          <a:p>
            <a:endParaRPr lang="en-US" sz="2000" b="0" i="0" dirty="0">
              <a:solidFill>
                <a:srgbClr val="000000"/>
              </a:solidFill>
              <a:effectLst/>
            </a:endParaRPr>
          </a:p>
          <a:p>
            <a:pPr lvl="1"/>
            <a:endParaRPr lang="en-US" sz="2000" b="0" i="0" dirty="0">
              <a:solidFill>
                <a:srgbClr val="000000"/>
              </a:solidFill>
              <a:effectLst/>
            </a:endParaRPr>
          </a:p>
          <a:p>
            <a:pPr marL="0" indent="0">
              <a:buNone/>
            </a:pPr>
            <a:endParaRPr lang="en-US" sz="2000" dirty="0">
              <a:solidFill>
                <a:srgbClr val="000000"/>
              </a:solidFill>
            </a:endParaRPr>
          </a:p>
          <a:p>
            <a:endParaRPr lang="en-US" sz="2000" b="0" i="0" dirty="0">
              <a:solidFill>
                <a:srgbClr val="000000"/>
              </a:solidFill>
              <a:effectLst/>
            </a:endParaRPr>
          </a:p>
          <a:p>
            <a:endParaRPr lang="en-US" sz="2000" b="0" i="0" dirty="0">
              <a:solidFill>
                <a:srgbClr val="000000"/>
              </a:solidFill>
              <a:effectLst/>
            </a:endParaRPr>
          </a:p>
          <a:p>
            <a:endParaRPr lang="en-US" sz="2000" dirty="0"/>
          </a:p>
          <a:p>
            <a:endParaRPr lang="en-US" sz="2000" dirty="0"/>
          </a:p>
          <a:p>
            <a:endParaRPr lang="en-US" sz="2000" dirty="0"/>
          </a:p>
        </p:txBody>
      </p:sp>
    </p:spTree>
    <p:extLst>
      <p:ext uri="{BB962C8B-B14F-4D97-AF65-F5344CB8AC3E}">
        <p14:creationId xmlns:p14="http://schemas.microsoft.com/office/powerpoint/2010/main" val="3411468919"/>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1970088" y="1339851"/>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Rel-18 Work Items</a:t>
            </a:r>
          </a:p>
        </p:txBody>
      </p:sp>
      <p:graphicFrame>
        <p:nvGraphicFramePr>
          <p:cNvPr id="5" name="Table 3">
            <a:extLst>
              <a:ext uri="{FF2B5EF4-FFF2-40B4-BE49-F238E27FC236}">
                <a16:creationId xmlns:a16="http://schemas.microsoft.com/office/drawing/2014/main" id="{53FE4736-696D-42C9-ADE0-87DB6DFF300F}"/>
              </a:ext>
            </a:extLst>
          </p:cNvPr>
          <p:cNvGraphicFramePr>
            <a:graphicFrameLocks noGrp="1"/>
          </p:cNvGraphicFramePr>
          <p:nvPr>
            <p:extLst>
              <p:ext uri="{D42A27DB-BD31-4B8C-83A1-F6EECF244321}">
                <p14:modId xmlns:p14="http://schemas.microsoft.com/office/powerpoint/2010/main" val="4132940929"/>
              </p:ext>
            </p:extLst>
          </p:nvPr>
        </p:nvGraphicFramePr>
        <p:xfrm>
          <a:off x="551384" y="1268760"/>
          <a:ext cx="10863742" cy="4962668"/>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830005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Terminal Audio quality performance and Test methods for Immersive Audio Services (ATIAS)</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20%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20%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12/22</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r h="459826">
                <a:tc>
                  <a:txBody>
                    <a:bodyPr/>
                    <a:lstStyle/>
                    <a:p>
                      <a:pPr algn="ctr" fontAlgn="t"/>
                      <a:r>
                        <a:rPr lang="en-GB" sz="800" b="0" i="0" u="none" strike="noStrike" dirty="0">
                          <a:solidFill>
                            <a:srgbClr val="000000"/>
                          </a:solidFill>
                          <a:effectLst/>
                          <a:latin typeface="Arial" panose="020B0604020202020204" pitchFamily="34" charset="0"/>
                        </a:rPr>
                        <a:t>770024</a:t>
                      </a:r>
                    </a:p>
                  </a:txBody>
                  <a:tcPr marL="9525" marR="9525" marT="9525" marB="0"/>
                </a:tc>
                <a:tc>
                  <a:txBody>
                    <a:bodyPr/>
                    <a:lstStyle/>
                    <a:p>
                      <a:pPr algn="l" fontAlgn="t"/>
                      <a:r>
                        <a:rPr lang="en-GB" sz="1200" b="1" u="none" strike="noStrike" kern="1200" dirty="0">
                          <a:solidFill>
                            <a:schemeClr val="dk1"/>
                          </a:solidFill>
                          <a:effectLst/>
                          <a:latin typeface="+mn-lt"/>
                          <a:ea typeface="+mn-ea"/>
                          <a:cs typeface="+mn-cs"/>
                        </a:rPr>
                        <a:t>EVS Codec Extension for Immersive Voice and Audio Services (</a:t>
                      </a:r>
                      <a:r>
                        <a:rPr lang="en-GB" sz="1200" b="1" u="none" strike="noStrike" kern="1200" dirty="0" err="1">
                          <a:solidFill>
                            <a:schemeClr val="dk1"/>
                          </a:solidFill>
                          <a:effectLst/>
                          <a:latin typeface="+mn-lt"/>
                          <a:ea typeface="+mn-ea"/>
                          <a:cs typeface="+mn-cs"/>
                        </a:rPr>
                        <a:t>IVAS_Codec</a:t>
                      </a:r>
                      <a:r>
                        <a:rPr lang="en-GB" sz="1200" b="1" u="none" strike="noStrike" kern="1200" dirty="0">
                          <a:solidFill>
                            <a:schemeClr val="dk1"/>
                          </a:solidFill>
                          <a:effectLst/>
                          <a:latin typeface="+mn-lt"/>
                          <a:ea typeface="+mn-ea"/>
                          <a:cs typeface="+mn-cs"/>
                        </a:rPr>
                        <a:t>)</a:t>
                      </a:r>
                    </a:p>
                  </a:txBody>
                  <a:tcPr marL="9525" marR="9525" marT="9525" marB="0"/>
                </a:tc>
                <a:tc>
                  <a:txBody>
                    <a:bodyPr/>
                    <a:lstStyle/>
                    <a:p>
                      <a:pPr algn="ctr" fontAlgn="t"/>
                      <a:r>
                        <a:rPr lang="en-GB" sz="900" i="1" u="none" strike="noStrike" dirty="0">
                          <a:effectLst/>
                        </a:rPr>
                        <a:t>35%</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40%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12/23</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2445521616"/>
                  </a:ext>
                </a:extLst>
              </a:tr>
              <a:tr h="459826">
                <a:tc>
                  <a:txBody>
                    <a:bodyPr/>
                    <a:lstStyle/>
                    <a:p>
                      <a:pPr algn="ctr" fontAlgn="t"/>
                      <a:r>
                        <a:rPr lang="en-GB" sz="800" b="0" i="0" u="none" strike="noStrike" dirty="0">
                          <a:solidFill>
                            <a:srgbClr val="000000"/>
                          </a:solidFill>
                          <a:effectLst/>
                          <a:latin typeface="Arial" panose="020B0604020202020204" pitchFamily="34" charset="0"/>
                        </a:rPr>
                        <a:t>950014</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WID on immersive Real-time Communication for WebRTC (</a:t>
                      </a:r>
                      <a:r>
                        <a:rPr lang="en-US" sz="1200" b="1" u="none" strike="noStrike" kern="1200" dirty="0" err="1">
                          <a:solidFill>
                            <a:schemeClr val="dk1"/>
                          </a:solidFill>
                          <a:effectLst/>
                          <a:latin typeface="+mn-lt"/>
                          <a:ea typeface="+mn-ea"/>
                          <a:cs typeface="+mn-cs"/>
                        </a:rPr>
                        <a:t>iRTCW</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900" i="1" u="none" strike="noStrike" dirty="0">
                          <a:effectLst/>
                        </a:rPr>
                        <a:t>5%</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1" u="none" strike="noStrike" kern="1200" dirty="0">
                          <a:solidFill>
                            <a:schemeClr val="dk1"/>
                          </a:solidFill>
                          <a:effectLst/>
                          <a:latin typeface="+mn-lt"/>
                          <a:ea typeface="+mn-ea"/>
                          <a:cs typeface="+mn-cs"/>
                        </a:rPr>
                        <a:t>10%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3211302131"/>
                  </a:ext>
                </a:extLst>
              </a:tr>
              <a:tr h="459826">
                <a:tc>
                  <a:txBody>
                    <a:bodyPr/>
                    <a:lstStyle/>
                    <a:p>
                      <a:pPr algn="ctr" fontAlgn="t"/>
                      <a:r>
                        <a:rPr lang="en-GB" sz="800" b="0" i="0" u="none" strike="noStrike" dirty="0">
                          <a:solidFill>
                            <a:srgbClr val="000000"/>
                          </a:solidFill>
                          <a:effectLst/>
                          <a:latin typeface="Arial" panose="020B0604020202020204" pitchFamily="34" charset="0"/>
                        </a:rPr>
                        <a:t>950015</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WID on Media Capabilities for Augmented Reality (</a:t>
                      </a:r>
                      <a:r>
                        <a:rPr lang="en-US" sz="1200" b="1" u="none" strike="noStrike" kern="1200" dirty="0" err="1">
                          <a:solidFill>
                            <a:schemeClr val="dk1"/>
                          </a:solidFill>
                          <a:effectLst/>
                          <a:latin typeface="+mn-lt"/>
                          <a:ea typeface="+mn-ea"/>
                          <a:cs typeface="+mn-cs"/>
                        </a:rPr>
                        <a:t>MeCAR</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900" i="1" u="none" strike="noStrike" dirty="0">
                          <a:effectLst/>
                        </a:rPr>
                        <a:t>8%</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1" u="none" strike="noStrike" kern="1200" dirty="0">
                          <a:solidFill>
                            <a:schemeClr val="dk1"/>
                          </a:solidFill>
                          <a:effectLst/>
                          <a:latin typeface="+mn-lt"/>
                          <a:ea typeface="+mn-ea"/>
                          <a:cs typeface="+mn-cs"/>
                        </a:rPr>
                        <a:t>15%</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242802452"/>
                  </a:ext>
                </a:extLst>
              </a:tr>
              <a:tr h="459826">
                <a:tc>
                  <a:txBody>
                    <a:bodyPr/>
                    <a:lstStyle/>
                    <a:p>
                      <a:pPr algn="ctr" fontAlgn="t"/>
                      <a:r>
                        <a:rPr lang="en-GB" sz="800" b="0" i="0" u="none" strike="noStrike" dirty="0">
                          <a:solidFill>
                            <a:srgbClr val="000000"/>
                          </a:solidFill>
                          <a:effectLst/>
                          <a:latin typeface="Arial" panose="020B0604020202020204" pitchFamily="34" charset="0"/>
                        </a:rPr>
                        <a:t>960042</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IMS-based AR Conversational Services (IBACS)</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b="0" i="1" u="none" strike="noStrike" dirty="0">
                          <a:solidFill>
                            <a:srgbClr val="000000"/>
                          </a:solidFill>
                          <a:effectLst/>
                          <a:latin typeface="Arial" panose="020B0604020202020204" pitchFamily="34" charset="0"/>
                        </a:rPr>
                        <a:t>New</a:t>
                      </a: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5%</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4212059690"/>
                  </a:ext>
                </a:extLst>
              </a:tr>
              <a:tr h="459826">
                <a:tc>
                  <a:txBody>
                    <a:bodyPr/>
                    <a:lstStyle/>
                    <a:p>
                      <a:pPr algn="ctr" fontAlgn="t"/>
                      <a:r>
                        <a:rPr lang="en-GB" sz="800" b="0" i="0" u="none" strike="noStrike" dirty="0">
                          <a:solidFill>
                            <a:srgbClr val="000000"/>
                          </a:solidFill>
                          <a:effectLst/>
                          <a:latin typeface="Arial" panose="020B0604020202020204" pitchFamily="34" charset="0"/>
                        </a:rPr>
                        <a:t>960043</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Enhancements to UE Testing (</a:t>
                      </a:r>
                      <a:r>
                        <a:rPr lang="en-US" sz="1200" b="1" u="none" strike="noStrike" kern="1200" dirty="0" err="1">
                          <a:solidFill>
                            <a:schemeClr val="dk1"/>
                          </a:solidFill>
                          <a:effectLst/>
                          <a:latin typeface="+mn-lt"/>
                          <a:ea typeface="+mn-ea"/>
                          <a:cs typeface="+mn-cs"/>
                        </a:rPr>
                        <a:t>eUET</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b="0" i="1" u="none" strike="noStrike" dirty="0">
                          <a:solidFill>
                            <a:srgbClr val="000000"/>
                          </a:solidFill>
                          <a:effectLst/>
                          <a:latin typeface="Arial" panose="020B0604020202020204" pitchFamily="34" charset="0"/>
                        </a:rPr>
                        <a:t>New</a:t>
                      </a: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10%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2702431908"/>
                  </a:ext>
                </a:extLst>
              </a:tr>
              <a:tr h="459826">
                <a:tc>
                  <a:txBody>
                    <a:bodyPr/>
                    <a:lstStyle/>
                    <a:p>
                      <a:pPr algn="ctr" fontAlgn="t"/>
                      <a:r>
                        <a:rPr lang="en-GB" sz="800" b="0" i="0" u="none" strike="noStrike" dirty="0">
                          <a:solidFill>
                            <a:srgbClr val="000000"/>
                          </a:solidFill>
                          <a:effectLst/>
                          <a:latin typeface="Arial" panose="020B0604020202020204" pitchFamily="34" charset="0"/>
                        </a:rPr>
                        <a:t>960044</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Generic architecture for Real-Time and AR/MR media (GA4RTAR)</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b="0" i="1" u="none" strike="noStrike" dirty="0">
                          <a:solidFill>
                            <a:srgbClr val="000000"/>
                          </a:solidFill>
                          <a:effectLst/>
                          <a:latin typeface="Arial" panose="020B0604020202020204" pitchFamily="34" charset="0"/>
                        </a:rPr>
                        <a:t>New</a:t>
                      </a: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25%</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rPr>
                        <a:t>Stage 2</a:t>
                      </a:r>
                    </a:p>
                  </a:txBody>
                  <a:tcPr marL="6973" marR="6973" marT="6973" marB="0"/>
                </a:tc>
                <a:extLst>
                  <a:ext uri="{0D108BD9-81ED-4DB2-BD59-A6C34878D82A}">
                    <a16:rowId xmlns:a16="http://schemas.microsoft.com/office/drawing/2014/main" val="420226530"/>
                  </a:ext>
                </a:extLst>
              </a:tr>
              <a:tr h="459826">
                <a:tc>
                  <a:txBody>
                    <a:bodyPr/>
                    <a:lstStyle/>
                    <a:p>
                      <a:pPr algn="ctr" fontAlgn="t"/>
                      <a:r>
                        <a:rPr lang="en-GB" sz="800" b="0" i="0" u="none" strike="noStrike" dirty="0">
                          <a:solidFill>
                            <a:srgbClr val="000000"/>
                          </a:solidFill>
                          <a:effectLst/>
                          <a:latin typeface="Arial" panose="020B0604020202020204" pitchFamily="34" charset="0"/>
                        </a:rPr>
                        <a:t>960045</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Split Rendering Media Service Enabler (SR_MSE)</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b="0" i="1" u="none" strike="noStrike" dirty="0">
                          <a:solidFill>
                            <a:srgbClr val="000000"/>
                          </a:solidFill>
                          <a:effectLst/>
                          <a:latin typeface="Arial" panose="020B0604020202020204" pitchFamily="34" charset="0"/>
                        </a:rPr>
                        <a:t>New</a:t>
                      </a: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5%</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09/23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50825488"/>
                  </a:ext>
                </a:extLst>
              </a:tr>
              <a:tr h="459826">
                <a:tc>
                  <a:txBody>
                    <a:bodyPr/>
                    <a:lstStyle/>
                    <a:p>
                      <a:pPr algn="ctr" fontAlgn="t"/>
                      <a:r>
                        <a:rPr lang="en-GB" sz="800" b="0" i="0" u="none" strike="noStrike" dirty="0">
                          <a:solidFill>
                            <a:srgbClr val="000000"/>
                          </a:solidFill>
                          <a:effectLst/>
                          <a:latin typeface="Arial" panose="020B0604020202020204" pitchFamily="34" charset="0"/>
                        </a:rPr>
                        <a:t>960046</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5G Real-time Transport Protocols (5G_RTP)</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b="0" i="1" u="none" strike="noStrike" dirty="0">
                          <a:solidFill>
                            <a:srgbClr val="000000"/>
                          </a:solidFill>
                          <a:effectLst/>
                          <a:latin typeface="Arial" panose="020B0604020202020204" pitchFamily="34" charset="0"/>
                        </a:rPr>
                        <a:t>New</a:t>
                      </a: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3%</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06/23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2381106551"/>
                  </a:ext>
                </a:extLst>
              </a:tr>
              <a:tr h="459826">
                <a:tc>
                  <a:txBody>
                    <a:bodyPr/>
                    <a:lstStyle/>
                    <a:p>
                      <a:pPr algn="ctr" fontAlgn="t"/>
                      <a:r>
                        <a:rPr lang="en-GB" sz="800" b="0" i="0" u="none" strike="noStrike" dirty="0">
                          <a:solidFill>
                            <a:srgbClr val="000000"/>
                          </a:solidFill>
                          <a:effectLst/>
                          <a:latin typeface="Arial" panose="020B0604020202020204" pitchFamily="34" charset="0"/>
                        </a:rPr>
                        <a:t>960047</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5G Media Streaming Architecture Phase2 (5GMS_Ph2)</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b="0" i="1" u="none" strike="noStrike" dirty="0">
                          <a:solidFill>
                            <a:srgbClr val="000000"/>
                          </a:solidFill>
                          <a:effectLst/>
                          <a:latin typeface="Arial" panose="020B0604020202020204" pitchFamily="34" charset="0"/>
                        </a:rPr>
                        <a:t>New</a:t>
                      </a: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15%</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rPr>
                        <a:t>Stage 2</a:t>
                      </a:r>
                    </a:p>
                  </a:txBody>
                  <a:tcPr marL="6973" marR="6973" marT="6973" marB="0"/>
                </a:tc>
                <a:extLst>
                  <a:ext uri="{0D108BD9-81ED-4DB2-BD59-A6C34878D82A}">
                    <a16:rowId xmlns:a16="http://schemas.microsoft.com/office/drawing/2014/main" val="4264189794"/>
                  </a:ext>
                </a:extLst>
              </a:tr>
            </a:tbl>
          </a:graphicData>
        </a:graphic>
      </p:graphicFrame>
    </p:spTree>
    <p:extLst>
      <p:ext uri="{BB962C8B-B14F-4D97-AF65-F5344CB8AC3E}">
        <p14:creationId xmlns:p14="http://schemas.microsoft.com/office/powerpoint/2010/main" val="4169892443"/>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TEI18 CRs</a:t>
            </a:r>
            <a:endParaRPr lang="en-US" altLang="en-US" dirty="0"/>
          </a:p>
        </p:txBody>
      </p:sp>
      <p:sp>
        <p:nvSpPr>
          <p:cNvPr id="2" name="Espace réservé du contenu 1">
            <a:extLst>
              <a:ext uri="{FF2B5EF4-FFF2-40B4-BE49-F238E27FC236}">
                <a16:creationId xmlns:a16="http://schemas.microsoft.com/office/drawing/2014/main" id="{C81F6A6D-8BAF-4BB8-AC46-2C73FC7322B0}"/>
              </a:ext>
            </a:extLst>
          </p:cNvPr>
          <p:cNvSpPr>
            <a:spLocks noGrp="1"/>
          </p:cNvSpPr>
          <p:nvPr>
            <p:ph idx="1"/>
          </p:nvPr>
        </p:nvSpPr>
        <p:spPr/>
        <p:txBody>
          <a:bodyPr/>
          <a:lstStyle/>
          <a:p>
            <a:r>
              <a:rPr lang="en-US" sz="2000" b="0" i="0" dirty="0">
                <a:solidFill>
                  <a:srgbClr val="000000"/>
                </a:solidFill>
                <a:effectLst/>
                <a:hlinkClick r:id="rId2"/>
              </a:rPr>
              <a:t>SP-220764</a:t>
            </a:r>
            <a:r>
              <a:rPr lang="en-US" sz="2000" dirty="0"/>
              <a:t>: CRs to TS 26.114 (IP Multimedia Subsystem (IMS); Multimedia telephony; Media handling and interaction) and TS 26.223 (Telepresence using the IP Multimedia Subsystem (IMS); Media handling and interaction) on adding Protocol Stack for MTSI and Telepresence UEs (ITT4RT, TEI18);</a:t>
            </a:r>
          </a:p>
          <a:p>
            <a:endParaRPr lang="en-US" sz="2000" dirty="0"/>
          </a:p>
          <a:p>
            <a:endParaRPr lang="en-US" sz="2000" dirty="0"/>
          </a:p>
          <a:p>
            <a:endParaRPr lang="en-US" sz="2000" dirty="0"/>
          </a:p>
        </p:txBody>
      </p:sp>
    </p:spTree>
    <p:extLst>
      <p:ext uri="{BB962C8B-B14F-4D97-AF65-F5344CB8AC3E}">
        <p14:creationId xmlns:p14="http://schemas.microsoft.com/office/powerpoint/2010/main" val="3906653599"/>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Terminal Audio quality performance and Test methods for Immersive Audio Services (ATIAS)</a:t>
            </a:r>
            <a:endParaRPr lang="fr-FR"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5750" lvl="0" indent="-28575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5750" indent="-285750">
              <a:lnSpc>
                <a:spcPct val="93000"/>
              </a:lnSpc>
              <a:spcBef>
                <a:spcPct val="15000"/>
              </a:spcBef>
              <a:spcAft>
                <a:spcPct val="15000"/>
              </a:spcAft>
              <a:buSzPct val="100000"/>
              <a:tabLst>
                <a:tab pos="285750" algn="l"/>
              </a:tabLst>
              <a:defRPr/>
            </a:pPr>
            <a:r>
              <a:rPr lang="en-US" altLang="en-US" sz="1400" dirty="0"/>
              <a:t>The overall objective of this work item is to develop a set of test specifications similar to TS 26.131 and 26.132 for objective characterization of terminals for 3GPP immersive services. This covers both conversational services based on MTSI / telepresence and non-conversational services. The tests will be limited to the use of an acoustic or a digital / analog audio interface. WID: </a:t>
            </a:r>
            <a:r>
              <a:rPr lang="fr-FR" sz="1400" u="sng" dirty="0">
                <a:hlinkClick r:id="rId2"/>
              </a:rPr>
              <a:t>SP-190040</a:t>
            </a:r>
            <a:endParaRPr lang="en-US" altLang="en-US" sz="1400" dirty="0">
              <a:cs typeface="Arial" panose="020B0604020202020204" pitchFamily="34" charset="0"/>
            </a:endParaRPr>
          </a:p>
          <a:p>
            <a:pPr marL="285750" lvl="0" indent="-28575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5750" lvl="0" indent="-285750" fontAlgn="base">
              <a:lnSpc>
                <a:spcPct val="93000"/>
              </a:lnSpc>
              <a:spcBef>
                <a:spcPct val="15000"/>
              </a:spcBef>
              <a:spcAft>
                <a:spcPct val="15000"/>
              </a:spcAft>
              <a:buSzPct val="100000"/>
              <a:tabLst>
                <a:tab pos="285750" algn="l"/>
              </a:tabLst>
              <a:defRPr/>
            </a:pPr>
            <a:r>
              <a:rPr lang="en-US" altLang="zh-CN" sz="1400" dirty="0">
                <a:cs typeface="Arial" pitchFamily="34" charset="0"/>
              </a:rPr>
              <a:t>There was no progress during this meeting cycle.</a:t>
            </a:r>
          </a:p>
          <a:p>
            <a:pPr marL="0" lvl="0" indent="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0" indent="0">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2625051230"/>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830005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Terminal Audio quality performance and Test methods for Immersive Audio Services (ATIAS)</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20%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20%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12/22</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3781680350"/>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EVS Codec Extension for Immersive Voice and Audio Services (</a:t>
            </a:r>
            <a:r>
              <a:rPr lang="en-US" altLang="en-US" sz="3200" dirty="0" err="1"/>
              <a:t>IVAS_Codec</a:t>
            </a:r>
            <a:r>
              <a:rPr lang="en-US" altLang="en-US" sz="3200" dirty="0"/>
              <a:t>)</a:t>
            </a:r>
            <a:endParaRPr lang="fr-FR"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5750" lvl="0" indent="-285750" fontAlgn="base">
              <a:lnSpc>
                <a:spcPct val="93000"/>
              </a:lnSpc>
              <a:spcBef>
                <a:spcPct val="15000"/>
              </a:spcBef>
              <a:spcAft>
                <a:spcPct val="15000"/>
              </a:spcAft>
              <a:buSzPct val="100000"/>
              <a:tabLst>
                <a:tab pos="285750" algn="l"/>
              </a:tabLst>
              <a:defRPr/>
            </a:pPr>
            <a:r>
              <a:rPr lang="en-US" altLang="en-US" sz="1400" dirty="0"/>
              <a:t> The overall objective of this work item is to develop a single general-purpose audio codec for immersive 4G and 5G services and applications including the VR use cases envisioned in 3GPP TR 26.918. WID: </a:t>
            </a:r>
            <a:r>
              <a:rPr lang="en-US" sz="1400" u="sng" dirty="0">
                <a:hlinkClick r:id="rId2"/>
              </a:rPr>
              <a:t>SP-220608</a:t>
            </a:r>
            <a:r>
              <a:rPr lang="en-US" sz="1400" dirty="0"/>
              <a:t> (revision at the present meeting)</a:t>
            </a:r>
            <a:endParaRPr lang="en-US" altLang="en-US" sz="1400" dirty="0">
              <a:cs typeface="Arial" panose="020B0604020202020204" pitchFamily="34" charset="0"/>
            </a:endParaRPr>
          </a:p>
          <a:p>
            <a:pPr marL="285750" lvl="0" indent="-28575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5750" indent="-285750">
              <a:lnSpc>
                <a:spcPct val="93000"/>
              </a:lnSpc>
              <a:spcBef>
                <a:spcPct val="15000"/>
              </a:spcBef>
              <a:spcAft>
                <a:spcPct val="15000"/>
              </a:spcAft>
              <a:buSzPct val="100000"/>
              <a:tabLst>
                <a:tab pos="285750" algn="l"/>
              </a:tabLst>
              <a:defRPr/>
            </a:pPr>
            <a:r>
              <a:rPr lang="en-US" altLang="zh-CN" sz="1400" dirty="0">
                <a:cs typeface="Arial" pitchFamily="34" charset="0"/>
              </a:rPr>
              <a:t>IVAS Public collaboration started 30</a:t>
            </a:r>
            <a:r>
              <a:rPr lang="en-US" altLang="zh-CN" sz="1400" baseline="30000" dirty="0">
                <a:cs typeface="Arial" pitchFamily="34" charset="0"/>
              </a:rPr>
              <a:t>th</a:t>
            </a:r>
            <a:r>
              <a:rPr lang="en-US" altLang="zh-CN" sz="1400" dirty="0">
                <a:cs typeface="Arial" pitchFamily="34" charset="0"/>
              </a:rPr>
              <a:t> May 2022</a:t>
            </a:r>
          </a:p>
          <a:p>
            <a:pPr marL="285750" lvl="0" indent="-285750" fontAlgn="base">
              <a:lnSpc>
                <a:spcPct val="93000"/>
              </a:lnSpc>
              <a:spcBef>
                <a:spcPct val="15000"/>
              </a:spcBef>
              <a:spcAft>
                <a:spcPct val="15000"/>
              </a:spcAft>
              <a:buSzPct val="100000"/>
              <a:tabLst>
                <a:tab pos="285750" algn="l"/>
              </a:tabLst>
              <a:defRPr/>
            </a:pPr>
            <a:r>
              <a:rPr lang="en-US" altLang="zh-CN" sz="1400" dirty="0">
                <a:cs typeface="Arial" pitchFamily="34" charset="0"/>
              </a:rPr>
              <a:t>IVAS-4 (design constraints) updated with inputs on audio format, direct headphone presentation, default BRIR and HRIR filter sets. </a:t>
            </a:r>
          </a:p>
          <a:p>
            <a:pPr marL="285750" lvl="0" indent="-285750" fontAlgn="base">
              <a:lnSpc>
                <a:spcPct val="93000"/>
              </a:lnSpc>
              <a:spcBef>
                <a:spcPct val="15000"/>
              </a:spcBef>
              <a:spcAft>
                <a:spcPct val="15000"/>
              </a:spcAft>
              <a:buSzPct val="100000"/>
              <a:tabLst>
                <a:tab pos="285750" algn="l"/>
              </a:tabLst>
              <a:defRPr/>
            </a:pPr>
            <a:r>
              <a:rPr lang="en-US" altLang="zh-CN" sz="1400" dirty="0">
                <a:cs typeface="Arial" pitchFamily="34" charset="0"/>
              </a:rPr>
              <a:t>IVAS-3 (performance requirements) was updated with MASA format related requirements.</a:t>
            </a:r>
          </a:p>
          <a:p>
            <a:pPr marL="285750" lvl="0" indent="-285750" fontAlgn="base">
              <a:lnSpc>
                <a:spcPct val="93000"/>
              </a:lnSpc>
              <a:spcBef>
                <a:spcPct val="15000"/>
              </a:spcBef>
              <a:spcAft>
                <a:spcPct val="15000"/>
              </a:spcAft>
              <a:buSzPct val="100000"/>
              <a:tabLst>
                <a:tab pos="285750" algn="l"/>
              </a:tabLst>
              <a:defRPr/>
            </a:pPr>
            <a:r>
              <a:rPr lang="en-US" altLang="zh-CN" sz="1400" dirty="0">
                <a:cs typeface="Arial" pitchFamily="34" charset="0"/>
              </a:rPr>
              <a:t>IVAS-8a (selection test plan) implemented changes from Audio SWG call and DCR test designs.</a:t>
            </a:r>
          </a:p>
          <a:p>
            <a:pPr marL="285750" lvl="0" indent="-285750" fontAlgn="base">
              <a:lnSpc>
                <a:spcPct val="93000"/>
              </a:lnSpc>
              <a:spcBef>
                <a:spcPct val="15000"/>
              </a:spcBef>
              <a:spcAft>
                <a:spcPct val="15000"/>
              </a:spcAft>
              <a:buSzPct val="100000"/>
              <a:tabLst>
                <a:tab pos="285750" algn="l"/>
              </a:tabLst>
              <a:defRPr/>
            </a:pPr>
            <a:r>
              <a:rPr lang="en-US" altLang="zh-CN" sz="1400" dirty="0">
                <a:cs typeface="Arial" pitchFamily="34" charset="0"/>
              </a:rPr>
              <a:t>IVAS-9 (usage scenarios) was updated with a proposed new use case on immersive and focused remote class participation.</a:t>
            </a:r>
          </a:p>
          <a:p>
            <a:pPr marL="285750" lvl="0" indent="-285750" fontAlgn="base">
              <a:lnSpc>
                <a:spcPct val="93000"/>
              </a:lnSpc>
              <a:spcBef>
                <a:spcPct val="15000"/>
              </a:spcBef>
              <a:spcAft>
                <a:spcPct val="15000"/>
              </a:spcAft>
              <a:buSzPct val="100000"/>
              <a:tabLst>
                <a:tab pos="285750" algn="l"/>
              </a:tabLst>
              <a:defRPr/>
            </a:pPr>
            <a:r>
              <a:rPr lang="en-US" altLang="zh-CN" sz="1400" dirty="0">
                <a:cs typeface="Arial" pitchFamily="34" charset="0"/>
              </a:rPr>
              <a:t>A contribution proposed to update the introduction part of some of the IVAS permanent document, including all above and IVAS-1.</a:t>
            </a:r>
          </a:p>
          <a:p>
            <a:pPr marL="285750" lvl="0" indent="-28575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5750" lvl="0" indent="-285750" fontAlgn="base">
              <a:lnSpc>
                <a:spcPct val="93000"/>
              </a:lnSpc>
              <a:spcBef>
                <a:spcPct val="15000"/>
              </a:spcBef>
              <a:spcAft>
                <a:spcPct val="15000"/>
              </a:spcAft>
              <a:buSzPct val="100000"/>
              <a:tabLst>
                <a:tab pos="285750" algn="l"/>
              </a:tabLst>
              <a:defRPr/>
            </a:pPr>
            <a:r>
              <a:rPr lang="en-US" altLang="zh-CN" sz="1400" dirty="0">
                <a:cs typeface="Arial" pitchFamily="34" charset="0"/>
              </a:rPr>
              <a:t>Progress further all of the above documents.</a:t>
            </a:r>
          </a:p>
          <a:p>
            <a:pPr marL="285750" lvl="0" indent="-285750" fontAlgn="base">
              <a:lnSpc>
                <a:spcPct val="93000"/>
              </a:lnSpc>
              <a:spcBef>
                <a:spcPct val="15000"/>
              </a:spcBef>
              <a:spcAft>
                <a:spcPct val="15000"/>
              </a:spcAft>
              <a:buSzPct val="100000"/>
              <a:tabLst>
                <a:tab pos="285750" algn="l"/>
              </a:tabLst>
              <a:defRPr/>
            </a:pPr>
            <a:r>
              <a:rPr lang="en-US" sz="1400" dirty="0">
                <a:cs typeface="Arial" pitchFamily="34" charset="0"/>
              </a:rPr>
              <a:t>Audio SWG AH Telcos scheduled 7 and 21 October.</a:t>
            </a: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1397536567"/>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770024</a:t>
                      </a:r>
                    </a:p>
                  </a:txBody>
                  <a:tcPr marL="9525" marR="9525" marT="9525" marB="0"/>
                </a:tc>
                <a:tc>
                  <a:txBody>
                    <a:bodyPr/>
                    <a:lstStyle/>
                    <a:p>
                      <a:pPr algn="l" fontAlgn="t"/>
                      <a:r>
                        <a:rPr lang="en-GB" sz="1200" b="1" u="none" strike="noStrike" kern="1200" dirty="0">
                          <a:solidFill>
                            <a:schemeClr val="dk1"/>
                          </a:solidFill>
                          <a:effectLst/>
                          <a:latin typeface="+mn-lt"/>
                          <a:ea typeface="+mn-ea"/>
                          <a:cs typeface="+mn-cs"/>
                        </a:rPr>
                        <a:t>EVS Codec Extension for Immersive Voice and Audio Services (</a:t>
                      </a:r>
                      <a:r>
                        <a:rPr lang="en-GB" sz="1200" b="1" u="none" strike="noStrike" kern="1200" dirty="0" err="1">
                          <a:solidFill>
                            <a:schemeClr val="dk1"/>
                          </a:solidFill>
                          <a:effectLst/>
                          <a:latin typeface="+mn-lt"/>
                          <a:ea typeface="+mn-ea"/>
                          <a:cs typeface="+mn-cs"/>
                        </a:rPr>
                        <a:t>IVAS_Codec</a:t>
                      </a:r>
                      <a:r>
                        <a:rPr lang="en-GB" sz="1200" b="1" u="none" strike="noStrike" kern="1200" dirty="0">
                          <a:solidFill>
                            <a:schemeClr val="dk1"/>
                          </a:solidFill>
                          <a:effectLst/>
                          <a:latin typeface="+mn-lt"/>
                          <a:ea typeface="+mn-ea"/>
                          <a:cs typeface="+mn-cs"/>
                        </a:rPr>
                        <a:t>)</a:t>
                      </a:r>
                    </a:p>
                  </a:txBody>
                  <a:tcPr marL="9525" marR="9525" marT="9525" marB="0"/>
                </a:tc>
                <a:tc>
                  <a:txBody>
                    <a:bodyPr/>
                    <a:lstStyle/>
                    <a:p>
                      <a:pPr algn="ctr" fontAlgn="t"/>
                      <a:r>
                        <a:rPr lang="en-GB" sz="900" i="1" u="none" strike="noStrike" dirty="0">
                          <a:effectLst/>
                        </a:rPr>
                        <a:t>35%</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40%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12/23</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1332187051"/>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Immersive Real-time Communication for WebRTC (</a:t>
            </a:r>
            <a:r>
              <a:rPr lang="en-US" altLang="en-US" sz="3200" dirty="0" err="1"/>
              <a:t>iRTCW</a:t>
            </a:r>
            <a:r>
              <a:rPr lang="en-US" altLang="en-US" sz="3200"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t>Define a non-vertical/modularized protocol stack, functional components, I/</a:t>
            </a:r>
            <a:r>
              <a:rPr lang="en-US" altLang="en-US" sz="1400" dirty="0" err="1"/>
              <a:t>Os</a:t>
            </a:r>
            <a:r>
              <a:rPr lang="en-US" altLang="en-US" sz="1400" dirty="0"/>
              <a:t> formats, for </a:t>
            </a:r>
            <a:r>
              <a:rPr lang="en-US" altLang="en-US" sz="1400" dirty="0" err="1"/>
              <a:t>iRTC</a:t>
            </a:r>
            <a:r>
              <a:rPr lang="en-US" altLang="en-US" sz="1400" dirty="0"/>
              <a:t> clients to support WebRTC-based real-time transport of media over 5G; Identify the required architecture for radio access network QoS realization over 5G systems. Identify the minimum information / elements in the C/U-Plane signal to establish media sessions with appropriate QoS for WebRTC-based applications. Document informative examples of </a:t>
            </a:r>
            <a:r>
              <a:rPr lang="en-US" altLang="en-US" sz="1400" dirty="0" err="1"/>
              <a:t>iRTC</a:t>
            </a:r>
            <a:r>
              <a:rPr lang="en-US" altLang="en-US" sz="1400" dirty="0"/>
              <a:t> operations to assist implementers. </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 WID: </a:t>
            </a:r>
            <a:r>
              <a:rPr lang="en-US" altLang="en-US" sz="1400" dirty="0">
                <a:cs typeface="Arial" panose="020B0604020202020204" pitchFamily="34" charset="0"/>
                <a:hlinkClick r:id="rId2"/>
              </a:rPr>
              <a:t>SP-220241</a:t>
            </a:r>
            <a:endParaRPr lang="en-US" altLang="en-US" sz="1400" dirty="0">
              <a:cs typeface="Arial" panose="020B0604020202020204" pitchFamily="34" charset="0"/>
            </a:endParaRP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Dynamic 3D representation and Avatar aspects clarified</a:t>
            </a:r>
          </a:p>
          <a:p>
            <a:pPr marL="287338" lvl="0" indent="-287338" fontAlgn="base">
              <a:lnSpc>
                <a:spcPct val="93000"/>
              </a:lnSpc>
              <a:spcBef>
                <a:spcPct val="15000"/>
              </a:spcBef>
              <a:spcAft>
                <a:spcPct val="15000"/>
              </a:spcAft>
              <a:buSzPct val="100000"/>
              <a:tabLst>
                <a:tab pos="285750" algn="l"/>
              </a:tabLst>
              <a:defRPr/>
            </a:pPr>
            <a:r>
              <a:rPr lang="en-US" altLang="zh-CN" sz="1400" dirty="0" err="1">
                <a:cs typeface="Arial" pitchFamily="34" charset="0"/>
              </a:rPr>
              <a:t>Signalling</a:t>
            </a:r>
            <a:r>
              <a:rPr lang="en-US" altLang="zh-CN" sz="1400" dirty="0">
                <a:cs typeface="Arial" pitchFamily="34" charset="0"/>
              </a:rPr>
              <a:t> requirements identified</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Client architecture identified</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Architectural aspects considered jointly under GA4RTAR</a:t>
            </a: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Agreed to further progress during 4 RTC SWG AH telcos until next SA4#121: 7 Sep, 21 Sep, 5 Oct and 19 Oct.</a:t>
            </a: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US" altLang="zh-CN" sz="1400" dirty="0"/>
          </a:p>
          <a:p>
            <a:pPr marL="287338" indent="-287338">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1209317919"/>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950014</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WID on immersive Real-time Communication for WebRTC (</a:t>
                      </a:r>
                      <a:r>
                        <a:rPr lang="en-US" sz="1200" b="1" u="none" strike="noStrike" kern="1200" dirty="0" err="1">
                          <a:solidFill>
                            <a:schemeClr val="dk1"/>
                          </a:solidFill>
                          <a:effectLst/>
                          <a:latin typeface="+mn-lt"/>
                          <a:ea typeface="+mn-ea"/>
                          <a:cs typeface="+mn-cs"/>
                        </a:rPr>
                        <a:t>iRTCW</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900" i="1" u="none" strike="noStrike" dirty="0">
                          <a:effectLst/>
                        </a:rPr>
                        <a:t>5%</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1" u="none" strike="noStrike" kern="1200" dirty="0">
                          <a:solidFill>
                            <a:schemeClr val="dk1"/>
                          </a:solidFill>
                          <a:effectLst/>
                          <a:latin typeface="+mn-lt"/>
                          <a:ea typeface="+mn-ea"/>
                          <a:cs typeface="+mn-cs"/>
                        </a:rPr>
                        <a:t>10%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922627352"/>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Media Capabilities for Augmented Reality (</a:t>
            </a:r>
            <a:r>
              <a:rPr lang="en-US" altLang="en-US" sz="3200" dirty="0" err="1"/>
              <a:t>MeCAR</a:t>
            </a:r>
            <a:r>
              <a:rPr lang="en-US" altLang="en-US" sz="3200"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Define at least one AR device category that addresses the constraints of an EDGAR-type AR glass. Integrate IVAS once available. Define capability exchange mechanisms based on complexity of AR media and capability of device to support EAS KPIs for provisioning of edge/cloud resources. Identify </a:t>
            </a:r>
            <a:r>
              <a:rPr lang="en-US" altLang="en-US" sz="1400" dirty="0" err="1">
                <a:cs typeface="Arial" panose="020B0604020202020204" pitchFamily="34" charset="0"/>
              </a:rPr>
              <a:t>QoE</a:t>
            </a:r>
            <a:r>
              <a:rPr lang="en-US" altLang="en-US" sz="1400" dirty="0">
                <a:cs typeface="Arial" panose="020B0604020202020204" pitchFamily="34" charset="0"/>
              </a:rPr>
              <a:t> metrics and KPIs for AR media. Specify encapsulations into RTP, ISOBMFF and CMAF. Specify the relevant codec-level parameters for session setup. Enable AR media in 5G Media Streaming. Define typical traffic characteristics for AR media</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 WID: </a:t>
            </a:r>
            <a:r>
              <a:rPr lang="en-US" altLang="en-US" sz="1400" dirty="0">
                <a:cs typeface="Arial" panose="020B0604020202020204" pitchFamily="34" charset="0"/>
                <a:hlinkClick r:id="rId2"/>
              </a:rPr>
              <a:t>SP-220242</a:t>
            </a:r>
            <a:endParaRPr lang="en-US" altLang="en-US" sz="1400" dirty="0">
              <a:cs typeface="Arial" panose="020B0604020202020204" pitchFamily="34" charset="0"/>
            </a:endParaRP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The Permanent Document was updated with 2D video capabilities, transparency, split rendering, rendering process (with a focus on </a:t>
            </a:r>
            <a:r>
              <a:rPr lang="en-US" altLang="zh-CN" sz="1400" dirty="0" err="1">
                <a:cs typeface="Arial" pitchFamily="34" charset="0"/>
              </a:rPr>
              <a:t>Khronos</a:t>
            </a:r>
            <a:r>
              <a:rPr lang="en-US" altLang="zh-CN" sz="1400" dirty="0">
                <a:cs typeface="Arial" pitchFamily="34" charset="0"/>
              </a:rPr>
              <a:t> </a:t>
            </a:r>
            <a:r>
              <a:rPr lang="en-US" altLang="zh-CN" sz="1400" dirty="0" err="1">
                <a:cs typeface="Arial" pitchFamily="34" charset="0"/>
              </a:rPr>
              <a:t>OpenXR</a:t>
            </a:r>
            <a:r>
              <a:rPr lang="en-US" altLang="zh-CN" sz="1400" dirty="0">
                <a:cs typeface="Arial" pitchFamily="34" charset="0"/>
              </a:rPr>
              <a:t>)</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The device architectures have been extensively discussed. The definition of a generic AR framework for the UE was agreed on top of which 3 types of devices are now defined. This is primarily meant to facilitate the work in identifying the media capability constraints, </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Video SWG AH Telcos are planned to progress work until SA4#121: </a:t>
            </a:r>
            <a:r>
              <a:rPr lang="en-US" sz="1400" dirty="0"/>
              <a:t>20 Sep, 11 Oct, 2 Nov</a:t>
            </a: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1451933508"/>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950015</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WID on Media Capabilities for Augmented Reality (</a:t>
                      </a:r>
                      <a:r>
                        <a:rPr lang="en-US" sz="1200" b="1" u="none" strike="noStrike" kern="1200" dirty="0" err="1">
                          <a:solidFill>
                            <a:schemeClr val="dk1"/>
                          </a:solidFill>
                          <a:effectLst/>
                          <a:latin typeface="+mn-lt"/>
                          <a:ea typeface="+mn-ea"/>
                          <a:cs typeface="+mn-cs"/>
                        </a:rPr>
                        <a:t>MeCAR</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900" i="1" u="none" strike="noStrike" dirty="0">
                          <a:effectLst/>
                        </a:rPr>
                        <a:t>8%</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200" b="1" u="none" strike="noStrike" kern="1200" dirty="0">
                          <a:solidFill>
                            <a:schemeClr val="dk1"/>
                          </a:solidFill>
                          <a:effectLst/>
                          <a:latin typeface="+mn-lt"/>
                          <a:ea typeface="+mn-ea"/>
                          <a:cs typeface="+mn-cs"/>
                        </a:rPr>
                        <a:t>15%</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1571780847"/>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IMS-based AR Conversational Services (IBACS)</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The objective of this work item is to create a new specification for IMS-based AR conversational services. The features for RTP-based real-time communication, which can be used by IMS and non-IMS (AR) conversational services, will be specified in another new specification (as part of the 5G_RTP work). The relevant features and functional components specified for MTSI in TS 26.114 will be referenced and/or enhanced, if required.</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WID: </a:t>
            </a:r>
            <a:r>
              <a:rPr lang="en-US" sz="1400" b="0" i="0" dirty="0">
                <a:solidFill>
                  <a:srgbClr val="000000"/>
                </a:solidFill>
                <a:effectLst/>
                <a:hlinkClick r:id="rId2"/>
              </a:rPr>
              <a:t>SP-220668</a:t>
            </a:r>
            <a:endParaRPr lang="en-US" altLang="en-US" sz="1400" dirty="0">
              <a:cs typeface="Arial" panose="020B0604020202020204" pitchFamily="34" charset="0"/>
            </a:endParaRP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Integrated into the Permanent Document: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Use Case and Requirements</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Support of spatial descriptions</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Clarification that IBACS will support conversational AR applications that can be downloaded via IMS data channel or made available on a UE by other means</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Draft text on a SA1-defined use case for 2-way AR call</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Draft text on AR IMS Communication Architecture and call flows</a:t>
            </a: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Agreed to further progress during 4 RTC SWG AH telcos until next SA4#121: 7 Sep, 21 Sep, 5 Oct and 19 Oct.</a:t>
            </a:r>
          </a:p>
          <a:p>
            <a:pPr marL="0" indent="0">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2812993585"/>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960042</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IMS-based AR Conversational Services (IBACS)</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b="0" i="1" u="none" strike="noStrike" dirty="0">
                          <a:solidFill>
                            <a:srgbClr val="000000"/>
                          </a:solidFill>
                          <a:effectLst/>
                          <a:latin typeface="Arial" panose="020B0604020202020204" pitchFamily="34" charset="0"/>
                        </a:rPr>
                        <a:t>New</a:t>
                      </a: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5%</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89387165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GB" altLang="en-US"/>
              <a:t>Outline</a:t>
            </a:r>
          </a:p>
        </p:txBody>
      </p:sp>
      <p:sp>
        <p:nvSpPr>
          <p:cNvPr id="2" name="Espace réservé du contenu 1">
            <a:extLst>
              <a:ext uri="{FF2B5EF4-FFF2-40B4-BE49-F238E27FC236}">
                <a16:creationId xmlns:a16="http://schemas.microsoft.com/office/drawing/2014/main" id="{108D8350-CE6F-41B0-84B2-80DFA4E0AC7E}"/>
              </a:ext>
            </a:extLst>
          </p:cNvPr>
          <p:cNvSpPr>
            <a:spLocks noGrp="1"/>
          </p:cNvSpPr>
          <p:nvPr>
            <p:ph idx="1"/>
          </p:nvPr>
        </p:nvSpPr>
        <p:spPr/>
        <p:txBody>
          <a:bodyPr/>
          <a:lstStyle/>
          <a:p>
            <a:pPr>
              <a:lnSpc>
                <a:spcPct val="90000"/>
              </a:lnSpc>
              <a:spcBef>
                <a:spcPts val="500"/>
              </a:spcBef>
            </a:pPr>
            <a:r>
              <a:rPr lang="en-US" altLang="en-US" sz="2000" dirty="0"/>
              <a:t>General</a:t>
            </a:r>
          </a:p>
          <a:p>
            <a:pPr lvl="1">
              <a:lnSpc>
                <a:spcPct val="90000"/>
              </a:lnSpc>
              <a:spcBef>
                <a:spcPts val="300"/>
              </a:spcBef>
            </a:pPr>
            <a:r>
              <a:rPr lang="en-US" altLang="en-US" sz="1600" dirty="0"/>
              <a:t>Leadership and subgroups </a:t>
            </a:r>
          </a:p>
          <a:p>
            <a:pPr lvl="1">
              <a:lnSpc>
                <a:spcPct val="90000"/>
              </a:lnSpc>
              <a:spcBef>
                <a:spcPts val="300"/>
              </a:spcBef>
            </a:pPr>
            <a:r>
              <a:rPr lang="en-US" altLang="en-US" sz="1600" dirty="0"/>
              <a:t>Meetings and statistics</a:t>
            </a:r>
          </a:p>
          <a:p>
            <a:pPr lvl="1">
              <a:lnSpc>
                <a:spcPct val="90000"/>
              </a:lnSpc>
              <a:spcBef>
                <a:spcPts val="300"/>
              </a:spcBef>
            </a:pPr>
            <a:r>
              <a:rPr lang="en-US" altLang="en-US" sz="1600" dirty="0"/>
              <a:t>Progress highlights</a:t>
            </a:r>
          </a:p>
          <a:p>
            <a:pPr>
              <a:lnSpc>
                <a:spcPct val="90000"/>
              </a:lnSpc>
              <a:spcBef>
                <a:spcPts val="1500"/>
              </a:spcBef>
            </a:pPr>
            <a:r>
              <a:rPr lang="en-US" altLang="en-US" sz="2000" dirty="0"/>
              <a:t>Work progress </a:t>
            </a:r>
          </a:p>
          <a:p>
            <a:pPr lvl="1">
              <a:lnSpc>
                <a:spcPct val="90000"/>
              </a:lnSpc>
              <a:spcBef>
                <a:spcPts val="300"/>
              </a:spcBef>
            </a:pPr>
            <a:r>
              <a:rPr lang="en-US" altLang="en-US" sz="1600" dirty="0"/>
              <a:t>CRs to features in Release 17 and earlier</a:t>
            </a:r>
          </a:p>
          <a:p>
            <a:pPr lvl="1">
              <a:lnSpc>
                <a:spcPct val="90000"/>
              </a:lnSpc>
              <a:spcBef>
                <a:spcPts val="300"/>
              </a:spcBef>
            </a:pPr>
            <a:r>
              <a:rPr lang="fi-FI" altLang="en-US" sz="1600" dirty="0"/>
              <a:t>Rel-18 Work Items</a:t>
            </a:r>
          </a:p>
          <a:p>
            <a:pPr lvl="1">
              <a:lnSpc>
                <a:spcPct val="90000"/>
              </a:lnSpc>
              <a:spcBef>
                <a:spcPts val="300"/>
              </a:spcBef>
            </a:pPr>
            <a:r>
              <a:rPr lang="fi-FI" altLang="en-US" sz="1600" dirty="0"/>
              <a:t>Study Items</a:t>
            </a:r>
            <a:endParaRPr lang="en-US" altLang="en-US" sz="1600" dirty="0"/>
          </a:p>
          <a:p>
            <a:pPr>
              <a:lnSpc>
                <a:spcPct val="90000"/>
              </a:lnSpc>
              <a:spcBef>
                <a:spcPts val="1500"/>
              </a:spcBef>
            </a:pPr>
            <a:r>
              <a:rPr lang="fi-FI" altLang="en-US" sz="2000" dirty="0"/>
              <a:t>IETF Dependencies</a:t>
            </a:r>
            <a:endParaRPr lang="en-US" altLang="en-US" sz="2000" dirty="0"/>
          </a:p>
          <a:p>
            <a:pPr>
              <a:lnSpc>
                <a:spcPct val="90000"/>
              </a:lnSpc>
              <a:spcBef>
                <a:spcPts val="1500"/>
              </a:spcBef>
            </a:pPr>
            <a:r>
              <a:rPr lang="en-US" altLang="en-US" sz="2000" dirty="0"/>
              <a:t>Summary of action items </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Enhancements to UE Testing (</a:t>
            </a:r>
            <a:r>
              <a:rPr lang="en-US" altLang="en-US" sz="3200" dirty="0" err="1"/>
              <a:t>eUET</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In TS 26.131 and TS 26.132: Define missing SWB frequency masks and review related test methods. Update "Jitter buffer management behavior" and "Test conditions" for jitter buffer management. Develop a new specification to verify correct implementations of the RTP payload format for 3GPP codecs. Review receiving performance of UEs at maximum volume control and define, if necessary, requirements and test methods to ensure an adequate user experience. Document in TR 26.801 any relevant finding from the round robin activity and additional tests conducted in the Rel-17 </a:t>
            </a:r>
            <a:r>
              <a:rPr lang="en-US" altLang="en-US" sz="1400" dirty="0" err="1">
                <a:cs typeface="Arial" panose="020B0604020202020204" pitchFamily="34" charset="0"/>
              </a:rPr>
              <a:t>HaNTE</a:t>
            </a:r>
            <a:r>
              <a:rPr lang="en-US" altLang="en-US" sz="1400" dirty="0">
                <a:cs typeface="Arial" panose="020B0604020202020204" pitchFamily="34" charset="0"/>
              </a:rPr>
              <a:t> work. WID: </a:t>
            </a:r>
            <a:r>
              <a:rPr lang="en-US" sz="1400" b="0" i="0" dirty="0">
                <a:solidFill>
                  <a:srgbClr val="000000"/>
                </a:solidFill>
                <a:effectLst/>
                <a:hlinkClick r:id="rId2"/>
              </a:rPr>
              <a:t>SP-220610</a:t>
            </a:r>
            <a:endParaRPr lang="en-US" sz="1400" dirty="0">
              <a:solidFill>
                <a:srgbClr val="000000"/>
              </a:solidFill>
            </a:endParaRPr>
          </a:p>
          <a:p>
            <a:pPr marL="287338" indent="-287338">
              <a:lnSpc>
                <a:spcPct val="93000"/>
              </a:lnSpc>
              <a:spcBef>
                <a:spcPct val="15000"/>
              </a:spcBef>
              <a:spcAft>
                <a:spcPct val="15000"/>
              </a:spcAft>
              <a:buSzPct val="100000"/>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Initial results on SWB desktop handsfree were presented to investigate potential frequency masks. Similar results are expected in future on SWB headset and handheld handsfree.</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Setup considerations on RTP payload format conformance were discussed. An initial version of TS 26.130 (v0.0.1) was agreed, and a </a:t>
            </a:r>
            <a:r>
              <a:rPr lang="en-US" altLang="zh-CN" sz="1400" dirty="0" err="1">
                <a:cs typeface="Arial" pitchFamily="34" charset="0"/>
              </a:rPr>
              <a:t>pCR</a:t>
            </a:r>
            <a:r>
              <a:rPr lang="en-US" altLang="zh-CN" sz="1400" dirty="0">
                <a:cs typeface="Arial" pitchFamily="34" charset="0"/>
              </a:rPr>
              <a:t> with initial test cases was left to be implemented within brackets; the updated TS 26.130 (v0.1.0) was agreed as basis for further work.</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JBM performance tests were discussed with a review of existing JBM tests and proposed new unit tests; there was no consensus on proposals, with concerns on test time or relevance, however several suggestions were left for further consideration.</a:t>
            </a: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A proposal to remove vehicle-mounted handsfree test cases in was supported. Corresponding CRs to TS 26.131 and TS 26.132 are expected for SA4#121. Progress JBM testing and all issues above. Dedicated Audio SWG AH Telco scheduled 17</a:t>
            </a:r>
            <a:r>
              <a:rPr lang="en-US" altLang="zh-CN" sz="1400" baseline="30000" dirty="0">
                <a:cs typeface="Arial" pitchFamily="34" charset="0"/>
              </a:rPr>
              <a:t>th</a:t>
            </a:r>
            <a:r>
              <a:rPr lang="en-US" altLang="zh-CN" sz="1400" dirty="0">
                <a:cs typeface="Arial" pitchFamily="34" charset="0"/>
              </a:rPr>
              <a:t> October.</a:t>
            </a: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2831196543"/>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960043</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Enhancements to UE Testing (</a:t>
                      </a:r>
                      <a:r>
                        <a:rPr lang="en-US" sz="1200" b="1" u="none" strike="noStrike" kern="1200" dirty="0" err="1">
                          <a:solidFill>
                            <a:schemeClr val="dk1"/>
                          </a:solidFill>
                          <a:effectLst/>
                          <a:latin typeface="+mn-lt"/>
                          <a:ea typeface="+mn-ea"/>
                          <a:cs typeface="+mn-cs"/>
                        </a:rPr>
                        <a:t>eUET</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b="0" i="1" u="none" strike="noStrike" dirty="0">
                          <a:solidFill>
                            <a:srgbClr val="000000"/>
                          </a:solidFill>
                          <a:effectLst/>
                          <a:latin typeface="Arial" panose="020B0604020202020204" pitchFamily="34" charset="0"/>
                        </a:rPr>
                        <a:t>New</a:t>
                      </a: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10%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157759405"/>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Generic architecture for Real-Time and AR/MR media (GA4RTAR)</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This WID is the follow-up normative work from the recommendations in TR 26.998 and TR 26.928, SA2 Stage 2 TR (TR 23.700-87) and SA1 requirements (TR 22.873). The work scope of this WID is focused on the 5G generic architecture for real-time media communication. Other aspects such as AR Runtime, Scene Manager, and Codecs of the Media Access Function will be addressed by </a:t>
            </a:r>
            <a:r>
              <a:rPr lang="en-US" altLang="en-US" sz="1400" dirty="0" err="1">
                <a:cs typeface="Arial" panose="020B0604020202020204" pitchFamily="34" charset="0"/>
              </a:rPr>
              <a:t>MeCAR</a:t>
            </a:r>
            <a:r>
              <a:rPr lang="en-US" altLang="en-US" sz="1400" dirty="0">
                <a:cs typeface="Arial" panose="020B0604020202020204" pitchFamily="34" charset="0"/>
              </a:rPr>
              <a:t> WID, which is in synergy with this work. This new architecture will follow the principles and use the 5GMS architecture, specified in TS 26.501, as a baseline. </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 WID: </a:t>
            </a:r>
            <a:r>
              <a:rPr lang="en-US" sz="1400" b="0" i="0" dirty="0">
                <a:solidFill>
                  <a:srgbClr val="000000"/>
                </a:solidFill>
                <a:effectLst/>
                <a:hlinkClick r:id="rId2"/>
              </a:rPr>
              <a:t>SP-220672</a:t>
            </a:r>
            <a:endParaRPr lang="en-US" altLang="en-US" sz="1400" dirty="0">
              <a:cs typeface="Arial" panose="020B0604020202020204" pitchFamily="34" charset="0"/>
            </a:endParaRP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TS 26.506 skeleton agreed as basis for further work</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Defined baseline of 5G RTC architecture and interfaces</a:t>
            </a: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Agreed to further progress during 4 RTC SWG AH telcos until next SA4#121: 7 Sep, 21 Sep, 5 Oct and 19 Oct.</a:t>
            </a: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1989036564"/>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960044</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Generic architecture for Real-Time and AR/MR media (GA4RTAR)</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b="0" i="1" u="none" strike="noStrike" dirty="0">
                          <a:solidFill>
                            <a:srgbClr val="000000"/>
                          </a:solidFill>
                          <a:effectLst/>
                          <a:latin typeface="Arial" panose="020B0604020202020204" pitchFamily="34" charset="0"/>
                        </a:rPr>
                        <a:t>New</a:t>
                      </a: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25%</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rPr>
                        <a:t>Stage 2</a:t>
                      </a: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4220958212"/>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Split Rendering Media Service Enabler (SR_MSE)</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This work item will develop a Media Service Enabler that packages all the required enablers and defines the required formats and protocols to make split rendering accessible to media service and application providers. The package is aligned with the philosophy of Media Service Enablers and envisions deployments as an SDK that is offered to application developers. </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 WID: </a:t>
            </a:r>
            <a:r>
              <a:rPr lang="en-US" sz="1400" b="0" i="0" dirty="0">
                <a:solidFill>
                  <a:srgbClr val="000000"/>
                </a:solidFill>
                <a:effectLst/>
                <a:hlinkClick r:id="rId2"/>
              </a:rPr>
              <a:t>SP-220685</a:t>
            </a:r>
            <a:endParaRPr lang="en-US" altLang="en-US" sz="1400" dirty="0">
              <a:cs typeface="Arial" panose="020B0604020202020204" pitchFamily="34" charset="0"/>
            </a:endParaRP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TS 26.565 skeleton was reviewed and agreed</a:t>
            </a: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Agreed 4 MBS SWG AH telcos post-120-e: 8 Sep, 22 Sep, 6 Oct, 20 Oct</a:t>
            </a: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2220705785"/>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960045</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Split Rendering Media Service Enabler (SR_MSE)</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b="0" i="1" u="none" strike="noStrike" dirty="0">
                          <a:solidFill>
                            <a:srgbClr val="000000"/>
                          </a:solidFill>
                          <a:effectLst/>
                          <a:latin typeface="Arial" panose="020B0604020202020204" pitchFamily="34" charset="0"/>
                        </a:rPr>
                        <a:t>New</a:t>
                      </a: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5%</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09/23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2522630026"/>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5G Real-time Transport Protocols (5G_RTP)</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The objective of this work item is to specify functionalities of RTP to improve support for traditional and immersive real-time services and enablers.  To develop a commercially relevant set of functionalities that only include technologies that are either commercially relevant or deployed or demonstrate clear performance or relevant functionality that justifies introducing additional implementation or interoperability complexity.</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WID: </a:t>
            </a:r>
            <a:r>
              <a:rPr lang="en-US" sz="1400" b="0" i="0" dirty="0">
                <a:solidFill>
                  <a:srgbClr val="000000"/>
                </a:solidFill>
                <a:effectLst/>
                <a:hlinkClick r:id="rId2"/>
              </a:rPr>
              <a:t>SP-220613</a:t>
            </a:r>
            <a:endParaRPr lang="en-US" altLang="en-US" sz="1400" dirty="0">
              <a:cs typeface="Arial" panose="020B0604020202020204" pitchFamily="34" charset="0"/>
            </a:endParaRP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Reviewed initial aspects of real-time requirements for AR use cases .</a:t>
            </a: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Agreed to further progress during 4 RTC SWG AH telcos until next SA4#121: 7 Sep, 21 Sep, 5 Oct and 19 Oct.</a:t>
            </a: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2052784388"/>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960046</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5G Real-time Transport Protocols (5G_RTP)</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b="0" i="1" u="none" strike="noStrike" dirty="0">
                          <a:solidFill>
                            <a:srgbClr val="000000"/>
                          </a:solidFill>
                          <a:effectLst/>
                          <a:latin typeface="Arial" panose="020B0604020202020204" pitchFamily="34" charset="0"/>
                        </a:rPr>
                        <a:t>New</a:t>
                      </a: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3%</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06/23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3439975873"/>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5G Media Streaming Architecture Phase2 (5GMS_Ph2)</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The Work Item has the following objectives: Uplink streaming, End-to-end low latency live streaming, 5GMS over 5MBS, 5GMS hybrid services (5MBS and 5GMS) and Hybrid DASH/HLS operation</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WID: </a:t>
            </a:r>
            <a:r>
              <a:rPr lang="en-US" sz="1400" b="0" i="0" dirty="0">
                <a:solidFill>
                  <a:srgbClr val="000000"/>
                </a:solidFill>
                <a:effectLst/>
                <a:hlinkClick r:id="rId2"/>
              </a:rPr>
              <a:t>SP-220667</a:t>
            </a:r>
            <a:endParaRPr lang="en-US" altLang="en-US" sz="1400" dirty="0">
              <a:cs typeface="Arial" panose="020B0604020202020204" pitchFamily="34" charset="0"/>
            </a:endParaRP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Initial draft CRs were reviewed, revised and agreed as basis for future work. We expect </a:t>
            </a:r>
            <a:r>
              <a:rPr lang="en-US" altLang="zh-CN" sz="1400" dirty="0" err="1">
                <a:cs typeface="Arial" pitchFamily="34" charset="0"/>
              </a:rPr>
              <a:t>dCRs</a:t>
            </a:r>
            <a:r>
              <a:rPr lang="en-US" altLang="zh-CN" sz="1400" dirty="0">
                <a:cs typeface="Arial" pitchFamily="34" charset="0"/>
              </a:rPr>
              <a:t> to be prepared for each of the features in the WI objectives: </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1)        Uplink streaming</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2)        5GMS + MBS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3)        LL-Streaming</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4)        DASH/HLS</a:t>
            </a: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Agreed 4 MBS SWG AH telcos post-120-e: 8 Sep, 22 Sep, 6 Oct, 20 Oct</a:t>
            </a: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2680248052"/>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960047</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5G Media Streaming Architecture Phase2 (5GMS_Ph2)</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b="0" i="1" u="none" strike="noStrike" dirty="0">
                          <a:solidFill>
                            <a:srgbClr val="000000"/>
                          </a:solidFill>
                          <a:effectLst/>
                          <a:latin typeface="Arial" panose="020B0604020202020204" pitchFamily="34" charset="0"/>
                        </a:rPr>
                        <a:t>New</a:t>
                      </a: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15%</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rPr>
                        <a:t>Stage 2</a:t>
                      </a: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2001005688"/>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1970088" y="1339851"/>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Study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2455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3">
            <a:extLst>
              <a:ext uri="{FF2B5EF4-FFF2-40B4-BE49-F238E27FC236}">
                <a16:creationId xmlns:a16="http://schemas.microsoft.com/office/drawing/2014/main" id="{9FA20CA5-C43B-4AFC-B890-9FE17C9B0062}"/>
              </a:ext>
            </a:extLst>
          </p:cNvPr>
          <p:cNvGraphicFramePr>
            <a:graphicFrameLocks noGrp="1"/>
          </p:cNvGraphicFramePr>
          <p:nvPr>
            <p:extLst>
              <p:ext uri="{D42A27DB-BD31-4B8C-83A1-F6EECF244321}">
                <p14:modId xmlns:p14="http://schemas.microsoft.com/office/powerpoint/2010/main" val="4035562305"/>
              </p:ext>
            </p:extLst>
          </p:nvPr>
        </p:nvGraphicFramePr>
        <p:xfrm>
          <a:off x="479376" y="1988840"/>
          <a:ext cx="10863742" cy="4043016"/>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870013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Typical Traffic Characteristics for XR Services and other Media (</a:t>
                      </a:r>
                      <a:r>
                        <a:rPr lang="en-US" sz="1200" b="1" u="none" strike="noStrike" kern="1200" dirty="0" err="1">
                          <a:solidFill>
                            <a:schemeClr val="dk1"/>
                          </a:solidFill>
                          <a:effectLst/>
                          <a:latin typeface="+mn-lt"/>
                          <a:ea typeface="+mn-ea"/>
                          <a:cs typeface="+mn-cs"/>
                        </a:rPr>
                        <a:t>FS_XRTraffic</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80%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85%</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09/22 -&gt; 12/22</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2445521616"/>
                  </a:ext>
                </a:extLst>
              </a:tr>
              <a:tr h="459826">
                <a:tc>
                  <a:txBody>
                    <a:bodyPr/>
                    <a:lstStyle/>
                    <a:p>
                      <a:pPr algn="ctr" fontAlgn="t"/>
                      <a:r>
                        <a:rPr lang="en-GB" sz="800" b="0" i="0" u="none" strike="noStrike" dirty="0">
                          <a:solidFill>
                            <a:srgbClr val="000000"/>
                          </a:solidFill>
                          <a:effectLst/>
                          <a:latin typeface="Arial" panose="020B0604020202020204" pitchFamily="34" charset="0"/>
                        </a:rPr>
                        <a:t>940010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 Feasibility Study on 5G Media Service Enablers (FS_5G_MSE)</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30%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60%</a:t>
                      </a:r>
                    </a:p>
                  </a:txBody>
                  <a:tcPr marL="9525" marR="9525" marT="9525" marB="0"/>
                </a:tc>
                <a:tc>
                  <a:txBody>
                    <a:bodyPr/>
                    <a:lstStyle/>
                    <a:p>
                      <a:pPr algn="ctr" fontAlgn="t"/>
                      <a:r>
                        <a:rPr lang="en-GB" sz="1200" b="1" u="none" strike="noStrike" kern="1200" dirty="0">
                          <a:solidFill>
                            <a:schemeClr val="tx1"/>
                          </a:solidFill>
                          <a:effectLst/>
                          <a:latin typeface="+mn-lt"/>
                          <a:ea typeface="+mn-ea"/>
                          <a:cs typeface="+mn-cs"/>
                        </a:rPr>
                        <a:t>09/22 -&gt; 12/22</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3790042505"/>
                  </a:ext>
                </a:extLst>
              </a:tr>
              <a:tr h="459826">
                <a:tc>
                  <a:txBody>
                    <a:bodyPr/>
                    <a:lstStyle/>
                    <a:p>
                      <a:pPr algn="ctr" fontAlgn="t"/>
                      <a:r>
                        <a:rPr lang="en-GB" sz="800" b="0" i="0" u="none" strike="noStrike" dirty="0">
                          <a:solidFill>
                            <a:srgbClr val="000000"/>
                          </a:solidFill>
                          <a:effectLst/>
                          <a:latin typeface="Arial" panose="020B0604020202020204" pitchFamily="34" charset="0"/>
                        </a:rPr>
                        <a:t>950011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 Feasibility Study on Artificial Intelligence (AI) and Machine Learning (ML) for Media (FS_AI4Media)</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10%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15%</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557153039"/>
                  </a:ext>
                </a:extLst>
              </a:tr>
              <a:tr h="459826">
                <a:tc>
                  <a:txBody>
                    <a:bodyPr/>
                    <a:lstStyle/>
                    <a:p>
                      <a:pPr algn="ctr" fontAlgn="t"/>
                      <a:r>
                        <a:rPr lang="en-GB" sz="800" b="0" i="0" u="none" strike="noStrike" dirty="0">
                          <a:solidFill>
                            <a:srgbClr val="000000"/>
                          </a:solidFill>
                          <a:effectLst/>
                          <a:latin typeface="Arial" panose="020B0604020202020204" pitchFamily="34" charset="0"/>
                        </a:rPr>
                        <a:t>950012</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the enhancements for immersive Real-time Communication for WebRTC (</a:t>
                      </a:r>
                      <a:r>
                        <a:rPr lang="en-US" sz="1200" b="1" u="none" strike="noStrike" kern="1200" dirty="0" err="1">
                          <a:solidFill>
                            <a:schemeClr val="dk1"/>
                          </a:solidFill>
                          <a:effectLst/>
                          <a:latin typeface="+mn-lt"/>
                          <a:ea typeface="+mn-ea"/>
                          <a:cs typeface="+mn-cs"/>
                        </a:rPr>
                        <a:t>FS_eiRTCW</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10%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30%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06/23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3960410740"/>
                  </a:ext>
                </a:extLst>
              </a:tr>
              <a:tr h="459826">
                <a:tc>
                  <a:txBody>
                    <a:bodyPr/>
                    <a:lstStyle/>
                    <a:p>
                      <a:pPr algn="ctr" fontAlgn="t"/>
                      <a:r>
                        <a:rPr lang="en-GB" sz="800" b="0" i="0" u="none" strike="noStrike" dirty="0">
                          <a:solidFill>
                            <a:srgbClr val="000000"/>
                          </a:solidFill>
                          <a:effectLst/>
                          <a:latin typeface="Arial" panose="020B0604020202020204" pitchFamily="34" charset="0"/>
                        </a:rPr>
                        <a:t>950013</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Smartly Tethering AR Glasses (</a:t>
                      </a:r>
                      <a:r>
                        <a:rPr lang="en-US" sz="1200" b="1" u="none" strike="noStrike" kern="1200" dirty="0" err="1">
                          <a:solidFill>
                            <a:schemeClr val="dk1"/>
                          </a:solidFill>
                          <a:effectLst/>
                          <a:latin typeface="+mn-lt"/>
                          <a:ea typeface="+mn-ea"/>
                          <a:cs typeface="+mn-cs"/>
                        </a:rPr>
                        <a:t>SmarTAR</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30%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40%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12/22 -&gt; 03/23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2231695347"/>
                  </a:ext>
                </a:extLst>
              </a:tr>
              <a:tr h="459826">
                <a:tc>
                  <a:txBody>
                    <a:bodyPr/>
                    <a:lstStyle/>
                    <a:p>
                      <a:pPr algn="ctr" fontAlgn="t"/>
                      <a:r>
                        <a:rPr lang="en-GB" sz="800" b="0" i="0" u="none" strike="noStrike" dirty="0">
                          <a:solidFill>
                            <a:srgbClr val="000000"/>
                          </a:solidFill>
                          <a:effectLst/>
                          <a:latin typeface="Arial" panose="020B0604020202020204" pitchFamily="34" charset="0"/>
                        </a:rPr>
                        <a:t>960048</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Study on Media Streaming aspects of Network Slicing Phase 2 (FS_MS_NS_Ph2)</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b="0" i="1" u="none" strike="noStrike" dirty="0">
                          <a:solidFill>
                            <a:srgbClr val="000000"/>
                          </a:solidFill>
                          <a:effectLst/>
                          <a:latin typeface="Arial" panose="020B0604020202020204" pitchFamily="34" charset="0"/>
                        </a:rPr>
                        <a:t>New</a:t>
                      </a: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15%</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855600798"/>
                  </a:ext>
                </a:extLst>
              </a:tr>
              <a:tr h="459826">
                <a:tc>
                  <a:txBody>
                    <a:bodyPr/>
                    <a:lstStyle/>
                    <a:p>
                      <a:pPr algn="ctr" fontAlgn="t"/>
                      <a:r>
                        <a:rPr lang="en-GB" sz="800" b="0" i="0" u="none" strike="noStrike" dirty="0">
                          <a:solidFill>
                            <a:srgbClr val="000000"/>
                          </a:solidFill>
                          <a:effectLst/>
                          <a:latin typeface="Arial" panose="020B0604020202020204" pitchFamily="34" charset="0"/>
                        </a:rPr>
                        <a:t>960049</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AR and MR </a:t>
                      </a:r>
                      <a:r>
                        <a:rPr lang="en-US" sz="1200" b="1" u="none" strike="noStrike" kern="1200" dirty="0" err="1">
                          <a:solidFill>
                            <a:schemeClr val="dk1"/>
                          </a:solidFill>
                          <a:effectLst/>
                          <a:latin typeface="+mn-lt"/>
                          <a:ea typeface="+mn-ea"/>
                          <a:cs typeface="+mn-cs"/>
                        </a:rPr>
                        <a:t>QoE</a:t>
                      </a:r>
                      <a:r>
                        <a:rPr lang="en-US" sz="1200" b="1" u="none" strike="noStrike" kern="1200" dirty="0">
                          <a:solidFill>
                            <a:schemeClr val="dk1"/>
                          </a:solidFill>
                          <a:effectLst/>
                          <a:latin typeface="+mn-lt"/>
                          <a:ea typeface="+mn-ea"/>
                          <a:cs typeface="+mn-cs"/>
                        </a:rPr>
                        <a:t> Metrics (</a:t>
                      </a:r>
                      <a:r>
                        <a:rPr lang="en-US" sz="1200" b="1" u="none" strike="noStrike" kern="1200" dirty="0" err="1">
                          <a:solidFill>
                            <a:schemeClr val="dk1"/>
                          </a:solidFill>
                          <a:effectLst/>
                          <a:latin typeface="+mn-lt"/>
                          <a:ea typeface="+mn-ea"/>
                          <a:cs typeface="+mn-cs"/>
                        </a:rPr>
                        <a:t>FS_ARMRQoE</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b="0" i="1" u="none" strike="noStrike" dirty="0">
                          <a:solidFill>
                            <a:srgbClr val="000000"/>
                          </a:solidFill>
                          <a:effectLst/>
                          <a:latin typeface="Arial" panose="020B0604020202020204" pitchFamily="34" charset="0"/>
                        </a:rPr>
                        <a:t>New</a:t>
                      </a: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5%</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3657281852"/>
                  </a:ext>
                </a:extLst>
              </a:tr>
              <a:tr h="459826">
                <a:tc>
                  <a:txBody>
                    <a:bodyPr/>
                    <a:lstStyle/>
                    <a:p>
                      <a:pPr algn="ctr" fontAlgn="t"/>
                      <a:r>
                        <a:rPr lang="en-GB" sz="800" b="0" i="0" u="none" strike="noStrike" dirty="0">
                          <a:solidFill>
                            <a:srgbClr val="000000"/>
                          </a:solidFill>
                          <a:effectLst/>
                          <a:latin typeface="Arial" panose="020B0604020202020204" pitchFamily="34" charset="0"/>
                        </a:rPr>
                        <a:t>960050</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Audio Aspects for 5G Glasses-type AR/MR Devices (FS_Audio_5GSTAR)</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b="0" i="1" u="none" strike="noStrike" dirty="0">
                          <a:solidFill>
                            <a:srgbClr val="000000"/>
                          </a:solidFill>
                          <a:effectLst/>
                          <a:latin typeface="Arial" panose="020B0604020202020204" pitchFamily="34" charset="0"/>
                        </a:rPr>
                        <a:t>New</a:t>
                      </a: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5%</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12/22</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18888417"/>
                  </a:ext>
                </a:extLst>
              </a:tr>
            </a:tbl>
          </a:graphicData>
        </a:graphic>
      </p:graphicFrame>
    </p:spTree>
    <p:extLst>
      <p:ext uri="{BB962C8B-B14F-4D97-AF65-F5344CB8AC3E}">
        <p14:creationId xmlns:p14="http://schemas.microsoft.com/office/powerpoint/2010/main" val="2762009180"/>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Feasibility Study on Typical Traffic Characteristics for XR Services and other Media (</a:t>
            </a:r>
            <a:r>
              <a:rPr lang="en-US" sz="3200" dirty="0" err="1"/>
              <a:t>FS_XRTraffic</a:t>
            </a:r>
            <a:r>
              <a:rPr 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fr-FR" sz="1400" dirty="0"/>
              <a:t>Objective: </a:t>
            </a:r>
            <a:r>
              <a:rPr lang="en-US" sz="1400" dirty="0"/>
              <a:t>Collect and document traffic characteristics for different services, and additional information, such as codecs and protocols in use. Identify additional relevant XR and other media services and document their traffic characteristics. </a:t>
            </a:r>
          </a:p>
          <a:p>
            <a:pPr marL="287338" indent="-287338">
              <a:lnSpc>
                <a:spcPct val="93000"/>
              </a:lnSpc>
              <a:spcBef>
                <a:spcPct val="15000"/>
              </a:spcBef>
              <a:spcAft>
                <a:spcPct val="15000"/>
              </a:spcAft>
              <a:buSzPct val="100000"/>
              <a:tabLst>
                <a:tab pos="285750" algn="l"/>
              </a:tabLst>
              <a:defRPr/>
            </a:pPr>
            <a:r>
              <a:rPr lang="en-US" altLang="en-US" sz="1400" dirty="0"/>
              <a:t>WID: </a:t>
            </a:r>
            <a:r>
              <a:rPr lang="en-US" altLang="en-US" sz="1400" dirty="0">
                <a:cs typeface="Arial" panose="020B0604020202020204" pitchFamily="34" charset="0"/>
                <a:hlinkClick r:id="rId2"/>
              </a:rPr>
              <a:t>SP-210043</a:t>
            </a:r>
            <a:endParaRPr lang="en-US" altLang="en-US" sz="1400" dirty="0">
              <a:cs typeface="Arial" panose="020B0604020202020204" pitchFamily="34" charset="0"/>
            </a:endParaRP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A contribution on XR traffic models was reviewed, discussing the packet size, jitter and delay impacts. Most of it has been included in the new version of the Draft TR together with the transfer of relevant material from the permanent document. </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It was first suggested to liaise with RAN1/2 but we finally decided to wait until the completion of the study that is expected at the next meeting.</a:t>
            </a: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TR will be progressed during Video SWG AH Telcos until SA4#121: </a:t>
            </a:r>
            <a:r>
              <a:rPr lang="en-US" sz="1400" dirty="0"/>
              <a:t>20 Sep, 11 Oct, 2 Nov</a:t>
            </a:r>
          </a:p>
          <a:p>
            <a:pPr marL="287338" lvl="0" indent="-287338" fontAlgn="base">
              <a:lnSpc>
                <a:spcPct val="93000"/>
              </a:lnSpc>
              <a:spcBef>
                <a:spcPct val="15000"/>
              </a:spcBef>
              <a:spcAft>
                <a:spcPct val="15000"/>
              </a:spcAft>
              <a:buSzPct val="100000"/>
              <a:buNone/>
              <a:tabLst>
                <a:tab pos="285750" algn="l"/>
              </a:tabLst>
              <a:defRPr/>
            </a:pPr>
            <a:endParaRPr lang="en-US" altLang="zh-CN" sz="1400" dirty="0"/>
          </a:p>
          <a:p>
            <a:pPr marL="287338" indent="-287338">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1565480261"/>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870013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Typical Traffic Characteristics for XR Services and other Media (</a:t>
                      </a:r>
                      <a:r>
                        <a:rPr lang="en-US" sz="1200" b="1" u="none" strike="noStrike" kern="1200" dirty="0" err="1">
                          <a:solidFill>
                            <a:schemeClr val="dk1"/>
                          </a:solidFill>
                          <a:effectLst/>
                          <a:latin typeface="+mn-lt"/>
                          <a:ea typeface="+mn-ea"/>
                          <a:cs typeface="+mn-cs"/>
                        </a:rPr>
                        <a:t>FS_XRTraffic</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80%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85%</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09/22 -&gt; 12/22</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3819298379"/>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5G Media Service Enablers (FS_5G_MSE)</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t>In recent studies and specification work, it was identified that 5G Media functions and 5G System functions need to be made attractive for third-party applications that include media delivery. Hence, it is important that these functions are accessible to third-party applications independent of a 3GPP service. The objective of the study item is the definition of 5G Media Service Enablers.</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WID: </a:t>
            </a:r>
            <a:r>
              <a:rPr lang="en-US" altLang="en-US" sz="1400" dirty="0">
                <a:cs typeface="Arial" panose="020B0604020202020204" pitchFamily="34" charset="0"/>
                <a:hlinkClick r:id="rId2"/>
              </a:rPr>
              <a:t>SP-211338</a:t>
            </a:r>
            <a:endParaRPr lang="en-US" altLang="en-US" sz="1400" dirty="0">
              <a:cs typeface="Arial" panose="020B0604020202020204" pitchFamily="34" charset="0"/>
            </a:endParaRP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TR 26.857 "5G Media Service Enablers" was progressed to v1.0.0 thanks to offline work on many input </a:t>
            </a:r>
            <a:r>
              <a:rPr lang="en-US" altLang="zh-CN" sz="1400" dirty="0" err="1">
                <a:cs typeface="Arial" pitchFamily="34" charset="0"/>
              </a:rPr>
              <a:t>Tdocs</a:t>
            </a:r>
            <a:r>
              <a:rPr lang="en-US" altLang="zh-CN" sz="1400" dirty="0">
                <a:cs typeface="Arial" pitchFamily="34" charset="0"/>
              </a:rPr>
              <a:t> regarding: Media player, MSH, SA6 example, </a:t>
            </a:r>
            <a:r>
              <a:rPr lang="en-US" altLang="zh-CN" sz="1400" dirty="0" err="1">
                <a:cs typeface="Arial" pitchFamily="34" charset="0"/>
              </a:rPr>
              <a:t>OpenXR</a:t>
            </a:r>
            <a:r>
              <a:rPr lang="en-US" altLang="zh-CN" sz="1400" dirty="0">
                <a:cs typeface="Arial" pitchFamily="34" charset="0"/>
              </a:rPr>
              <a:t>, overall MSE framework.</a:t>
            </a:r>
          </a:p>
          <a:p>
            <a:pPr marL="287338" lvl="0" indent="-287338" fontAlgn="base">
              <a:lnSpc>
                <a:spcPct val="93000"/>
              </a:lnSpc>
              <a:spcBef>
                <a:spcPct val="15000"/>
              </a:spcBef>
              <a:spcAft>
                <a:spcPct val="15000"/>
              </a:spcAft>
              <a:buSzPct val="100000"/>
              <a:tabLst>
                <a:tab pos="285750" algn="l"/>
              </a:tabLst>
              <a:defRPr/>
            </a:pPr>
            <a:r>
              <a:rPr lang="en-US" sz="1400" b="0" i="0" dirty="0">
                <a:solidFill>
                  <a:srgbClr val="000000"/>
                </a:solidFill>
                <a:effectLst/>
                <a:hlinkClick r:id="rId3"/>
              </a:rPr>
              <a:t>SP-220765</a:t>
            </a:r>
            <a:r>
              <a:rPr lang="en-US" sz="1400" b="0" i="0" dirty="0">
                <a:solidFill>
                  <a:srgbClr val="000000"/>
                </a:solidFill>
                <a:effectLst/>
              </a:rPr>
              <a:t>: </a:t>
            </a:r>
            <a:r>
              <a:rPr lang="es-ES" sz="1400" dirty="0">
                <a:cs typeface="Arial" pitchFamily="34" charset="0"/>
              </a:rPr>
              <a:t>TR 26.857, v1.0.0, '5G Media </a:t>
            </a:r>
            <a:r>
              <a:rPr lang="es-ES" sz="1400" dirty="0" err="1">
                <a:cs typeface="Arial" pitchFamily="34" charset="0"/>
              </a:rPr>
              <a:t>Service</a:t>
            </a:r>
            <a:r>
              <a:rPr lang="es-ES" sz="1400" dirty="0">
                <a:cs typeface="Arial" pitchFamily="34" charset="0"/>
              </a:rPr>
              <a:t> </a:t>
            </a:r>
            <a:r>
              <a:rPr lang="es-ES" sz="1400" dirty="0" err="1">
                <a:cs typeface="Arial" pitchFamily="34" charset="0"/>
              </a:rPr>
              <a:t>Enablers</a:t>
            </a:r>
            <a:r>
              <a:rPr lang="es-ES" sz="1400" dirty="0">
                <a:cs typeface="Arial" pitchFamily="34" charset="0"/>
              </a:rPr>
              <a:t>’ </a:t>
            </a:r>
            <a:r>
              <a:rPr lang="es-ES" sz="1400" dirty="0" err="1">
                <a:cs typeface="Arial" pitchFamily="34" charset="0"/>
              </a:rPr>
              <a:t>is</a:t>
            </a:r>
            <a:r>
              <a:rPr lang="es-ES" sz="1400" dirty="0">
                <a:cs typeface="Arial" pitchFamily="34" charset="0"/>
              </a:rPr>
              <a:t> </a:t>
            </a:r>
            <a:r>
              <a:rPr lang="es-ES" sz="1400" dirty="0" err="1">
                <a:cs typeface="Arial" pitchFamily="34" charset="0"/>
              </a:rPr>
              <a:t>presented</a:t>
            </a:r>
            <a:r>
              <a:rPr lang="es-ES" sz="1400" dirty="0">
                <a:cs typeface="Arial" pitchFamily="34" charset="0"/>
              </a:rPr>
              <a:t> </a:t>
            </a:r>
            <a:r>
              <a:rPr lang="es-ES" sz="1400" dirty="0" err="1">
                <a:cs typeface="Arial" pitchFamily="34" charset="0"/>
              </a:rPr>
              <a:t>for</a:t>
            </a:r>
            <a:r>
              <a:rPr lang="es-ES" sz="1400" dirty="0">
                <a:cs typeface="Arial" pitchFamily="34" charset="0"/>
              </a:rPr>
              <a:t> </a:t>
            </a:r>
            <a:r>
              <a:rPr lang="es-ES" sz="1400" dirty="0" err="1">
                <a:cs typeface="Arial" pitchFamily="34" charset="0"/>
              </a:rPr>
              <a:t>information</a:t>
            </a:r>
            <a:r>
              <a:rPr lang="es-ES" sz="1400" dirty="0">
                <a:cs typeface="Arial" pitchFamily="34" charset="0"/>
              </a:rPr>
              <a:t>: </a:t>
            </a:r>
            <a:r>
              <a:rPr lang="en-US" sz="1400" dirty="0">
                <a:cs typeface="Arial" pitchFamily="34" charset="0"/>
              </a:rPr>
              <a:t>The Technical Report introduces and defines the concept of Media Service Enablers. </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Progress and finalize specification template for Media Service Enablers;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Agreed 4 MBS SWG AH telcos post-120-e: 8 Sep, 22 Sep, 6 Oct, 20 Oct.</a:t>
            </a: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US" altLang="zh-CN" sz="1400" dirty="0"/>
          </a:p>
          <a:p>
            <a:pPr marL="287338" indent="-287338">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2904693155"/>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940010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 Feasibility Study on 5G Media Service Enablers (FS_5G_MSE)</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30%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60%</a:t>
                      </a:r>
                    </a:p>
                  </a:txBody>
                  <a:tcPr marL="9525" marR="9525" marT="9525" marB="0"/>
                </a:tc>
                <a:tc>
                  <a:txBody>
                    <a:bodyPr/>
                    <a:lstStyle/>
                    <a:p>
                      <a:pPr algn="ctr" fontAlgn="t"/>
                      <a:r>
                        <a:rPr lang="en-GB" sz="1200" b="1" u="none" strike="noStrike" kern="1200" dirty="0">
                          <a:solidFill>
                            <a:schemeClr val="tx1"/>
                          </a:solidFill>
                          <a:effectLst/>
                          <a:latin typeface="+mn-lt"/>
                          <a:ea typeface="+mn-ea"/>
                          <a:cs typeface="+mn-cs"/>
                        </a:rPr>
                        <a:t>09/22 -&gt; 12/22</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1998372696"/>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Artificial Intelligence (AI) and Machine Learning (ML) for Media (FS_AI4Media)</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indent="0">
              <a:lnSpc>
                <a:spcPct val="93000"/>
              </a:lnSpc>
              <a:spcBef>
                <a:spcPct val="15000"/>
              </a:spcBef>
              <a:spcAft>
                <a:spcPct val="15000"/>
              </a:spcAft>
              <a:buSzPct val="100000"/>
              <a:tabLst>
                <a:tab pos="285750" algn="l"/>
              </a:tabLst>
              <a:defRPr/>
            </a:pPr>
            <a:r>
              <a:rPr lang="en-US" altLang="en-US" sz="1400" dirty="0"/>
              <a:t>  The objectives of the study item are primarily to identify relevant interoperability requirements and implementation constraints of AI/ML in 5G media services. </a:t>
            </a:r>
          </a:p>
          <a:p>
            <a:pPr marL="0" indent="0">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  WID: </a:t>
            </a:r>
            <a:r>
              <a:rPr lang="en-US" altLang="en-US" sz="1400" dirty="0">
                <a:cs typeface="Arial" panose="020B0604020202020204" pitchFamily="34" charset="0"/>
                <a:hlinkClick r:id="rId2"/>
              </a:rPr>
              <a:t>SP-220238</a:t>
            </a:r>
            <a:endParaRPr lang="en-US" altLang="en-US" sz="1400" dirty="0">
              <a:cs typeface="Arial" panose="020B0604020202020204" pitchFamily="34" charset="0"/>
            </a:endParaRP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We agreed a description of different topologies for split operations</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The Permanent Document was updated with:</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Refinements on use case and scenarios, particularly on the object recognition in image and video and Video quality enhancement in streaming and crowd sourcing media capture.</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Related work in 3GPP, some optimizations for Model transport, generic service architectures that need to be mapped to 3GPP services as well as some refined definitions.</a:t>
            </a: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Progress the permanent document during Video SWG AH telcos until SA4#121: </a:t>
            </a:r>
            <a:r>
              <a:rPr lang="en-US" sz="1400" dirty="0"/>
              <a:t>20 Sep, 11 Oct, 2 Nov</a:t>
            </a: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US" altLang="zh-CN" sz="1400" dirty="0"/>
          </a:p>
          <a:p>
            <a:pPr marL="0" indent="0">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400" dirty="0"/>
          </a:p>
          <a:p>
            <a:pPr marL="0" indent="0">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201742990"/>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950011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 Feasibility Study on Artificial Intelligence (AI) and Machine Learning (ML) for Media (FS_AI4Media)</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10%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15%</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2228126874"/>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the enhancements for immersive Real-time Communication for WebRTC (</a:t>
            </a:r>
            <a:r>
              <a:rPr lang="en-US" altLang="en-US" sz="3200" dirty="0" err="1"/>
              <a:t>FS_eiRTCW</a:t>
            </a:r>
            <a:r>
              <a:rPr lang="en-US" altLang="en-US" sz="3200"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t>In addition to the foreseen approach identified in TR 26.998 (Support of 5G glass-type AR/MR devices) and taken in WID on </a:t>
            </a:r>
            <a:r>
              <a:rPr lang="en-US" altLang="en-US" sz="1400" dirty="0" err="1"/>
              <a:t>iRTCW</a:t>
            </a:r>
            <a:r>
              <a:rPr lang="en-US" altLang="en-US" sz="1400" dirty="0"/>
              <a:t> (immersive Real-time Communication for WebRTC), which leaves C-plane </a:t>
            </a:r>
            <a:r>
              <a:rPr lang="en-US" altLang="en-US" sz="1400" dirty="0" err="1"/>
              <a:t>signalling</a:t>
            </a:r>
            <a:r>
              <a:rPr lang="en-US" altLang="en-US" sz="1400" dirty="0"/>
              <a:t> details open and simply makes use of the northbound APIs for end-to-end QoS), the possibility of another approach (i.e., defining a set of advanced details (including C-plane </a:t>
            </a:r>
            <a:r>
              <a:rPr lang="en-US" altLang="en-US" sz="1400" dirty="0" err="1"/>
              <a:t>signalling</a:t>
            </a:r>
            <a:r>
              <a:rPr lang="en-US" altLang="en-US" sz="1400" dirty="0"/>
              <a:t>) for the common and wider use among several WebRTC implementations) will be investigated under this SID. </a:t>
            </a:r>
            <a:r>
              <a:rPr lang="en-US" altLang="en-US" sz="1400" dirty="0">
                <a:cs typeface="Arial" panose="020B0604020202020204" pitchFamily="34" charset="0"/>
              </a:rPr>
              <a:t>WID: </a:t>
            </a:r>
            <a:r>
              <a:rPr lang="en-US" altLang="en-US" sz="1400" dirty="0">
                <a:cs typeface="Arial" panose="020B0604020202020204" pitchFamily="34" charset="0"/>
                <a:hlinkClick r:id="rId2"/>
              </a:rPr>
              <a:t>SP-220239</a:t>
            </a: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The Permanent Document was updated with:</a:t>
            </a:r>
          </a:p>
          <a:p>
            <a:pPr lvl="1">
              <a:lnSpc>
                <a:spcPct val="93000"/>
              </a:lnSpc>
              <a:spcBef>
                <a:spcPct val="15000"/>
              </a:spcBef>
              <a:spcAft>
                <a:spcPct val="15000"/>
              </a:spcAft>
              <a:buSzPct val="100000"/>
              <a:tabLst>
                <a:tab pos="285750" algn="l"/>
              </a:tabLst>
              <a:defRPr/>
            </a:pPr>
            <a:r>
              <a:rPr lang="en-US" altLang="zh-CN" sz="1400" dirty="0">
                <a:cs typeface="Arial" pitchFamily="34" charset="0"/>
              </a:rPr>
              <a:t>Potential solution consideration</a:t>
            </a:r>
          </a:p>
          <a:p>
            <a:pPr lvl="1">
              <a:lnSpc>
                <a:spcPct val="93000"/>
              </a:lnSpc>
              <a:spcBef>
                <a:spcPct val="15000"/>
              </a:spcBef>
              <a:spcAft>
                <a:spcPct val="15000"/>
              </a:spcAft>
              <a:buSzPct val="100000"/>
              <a:tabLst>
                <a:tab pos="285750" algn="l"/>
              </a:tabLst>
              <a:defRPr/>
            </a:pPr>
            <a:r>
              <a:rPr lang="en-US" altLang="zh-CN" sz="1400" dirty="0">
                <a:cs typeface="Arial" pitchFamily="34" charset="0"/>
              </a:rPr>
              <a:t>Architectural aspects considered jointly under GA4RTAR</a:t>
            </a:r>
          </a:p>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Agreed to further progress during 4 RTC SWG AH telcos until next SA4#121: 7 Sep, 21 Sep, 5 Oct and 19 Oct.</a:t>
            </a:r>
          </a:p>
          <a:p>
            <a:pPr lvl="0" fontAlgn="base">
              <a:lnSpc>
                <a:spcPct val="93000"/>
              </a:lnSpc>
              <a:spcBef>
                <a:spcPct val="15000"/>
              </a:spcBef>
              <a:spcAft>
                <a:spcPct val="15000"/>
              </a:spcAft>
              <a:buSzPct val="100000"/>
              <a:buNone/>
              <a:tabLst>
                <a:tab pos="285750" algn="l"/>
              </a:tabLst>
              <a:defRPr/>
            </a:pPr>
            <a:endParaRPr lang="en-US" altLang="zh-CN" sz="1400" dirty="0"/>
          </a:p>
          <a:p>
            <a:pPr>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408468563"/>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950012</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the enhancements for immersive Real-time Communication for WebRTC (</a:t>
                      </a:r>
                      <a:r>
                        <a:rPr lang="en-US" sz="1200" b="1" u="none" strike="noStrike" kern="1200" dirty="0" err="1">
                          <a:solidFill>
                            <a:schemeClr val="dk1"/>
                          </a:solidFill>
                          <a:effectLst/>
                          <a:latin typeface="+mn-lt"/>
                          <a:ea typeface="+mn-ea"/>
                          <a:cs typeface="+mn-cs"/>
                        </a:rPr>
                        <a:t>FS_eiRTCW</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10%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30%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06/23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229451770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a:t>SA4 leadership and subgroups</a:t>
            </a:r>
          </a:p>
        </p:txBody>
      </p:sp>
      <p:sp>
        <p:nvSpPr>
          <p:cNvPr id="4" name="Espace réservé du contenu 3">
            <a:extLst>
              <a:ext uri="{FF2B5EF4-FFF2-40B4-BE49-F238E27FC236}">
                <a16:creationId xmlns:a16="http://schemas.microsoft.com/office/drawing/2014/main" id="{C51BA142-0292-48F8-94DE-9CD911896ADC}"/>
              </a:ext>
            </a:extLst>
          </p:cNvPr>
          <p:cNvSpPr>
            <a:spLocks noGrp="1"/>
          </p:cNvSpPr>
          <p:nvPr>
            <p:ph idx="1"/>
          </p:nvPr>
        </p:nvSpPr>
        <p:spPr/>
        <p:txBody>
          <a:bodyPr/>
          <a:lstStyle/>
          <a:p>
            <a:pPr>
              <a:lnSpc>
                <a:spcPct val="90000"/>
              </a:lnSpc>
              <a:spcBef>
                <a:spcPts val="1800"/>
              </a:spcBef>
              <a:tabLst>
                <a:tab pos="2152650" algn="l"/>
                <a:tab pos="5118100" algn="l"/>
              </a:tabLst>
              <a:defRPr/>
            </a:pPr>
            <a:r>
              <a:rPr lang="fi-FI" sz="2200" kern="0" dirty="0"/>
              <a:t>SA4 officials:</a:t>
            </a:r>
          </a:p>
          <a:p>
            <a:pPr lvl="1">
              <a:lnSpc>
                <a:spcPct val="90000"/>
              </a:lnSpc>
              <a:spcBef>
                <a:spcPts val="400"/>
              </a:spcBef>
              <a:tabLst>
                <a:tab pos="2152650" algn="l"/>
                <a:tab pos="5118100" algn="l"/>
              </a:tabLst>
              <a:defRPr/>
            </a:pPr>
            <a:r>
              <a:rPr lang="fi-FI" sz="1800" kern="0" dirty="0"/>
              <a:t>Chair: </a:t>
            </a:r>
            <a:r>
              <a:rPr lang="en-GB" sz="1800" kern="0" dirty="0"/>
              <a:t>Frédéric Gabin (Dolby Laboratories Inc. , ETSI)</a:t>
            </a:r>
            <a:endParaRPr lang="en-US" sz="1800" kern="0" dirty="0">
              <a:solidFill>
                <a:srgbClr val="FF0000"/>
              </a:solidFill>
            </a:endParaRPr>
          </a:p>
          <a:p>
            <a:pPr lvl="1">
              <a:lnSpc>
                <a:spcPct val="90000"/>
              </a:lnSpc>
              <a:spcBef>
                <a:spcPts val="400"/>
              </a:spcBef>
              <a:tabLst>
                <a:tab pos="2152650" algn="l"/>
                <a:tab pos="5118100" algn="l"/>
              </a:tabLst>
              <a:defRPr/>
            </a:pPr>
            <a:r>
              <a:rPr lang="fi-FI" sz="1800" kern="0" dirty="0"/>
              <a:t>Vice Chairs: </a:t>
            </a:r>
          </a:p>
          <a:p>
            <a:pPr lvl="2">
              <a:lnSpc>
                <a:spcPct val="90000"/>
              </a:lnSpc>
              <a:spcBef>
                <a:spcPts val="200"/>
              </a:spcBef>
              <a:tabLst>
                <a:tab pos="2152650" algn="l"/>
                <a:tab pos="5118100" algn="l"/>
              </a:tabLst>
              <a:defRPr/>
            </a:pPr>
            <a:r>
              <a:rPr lang="en-GB" sz="1600" dirty="0"/>
              <a:t>Gilles Teniou (Tencent, CCSA)</a:t>
            </a:r>
            <a:endParaRPr lang="en-GB" sz="1600" dirty="0">
              <a:solidFill>
                <a:srgbClr val="FF0000"/>
              </a:solidFill>
            </a:endParaRPr>
          </a:p>
          <a:p>
            <a:pPr lvl="2">
              <a:lnSpc>
                <a:spcPct val="90000"/>
              </a:lnSpc>
              <a:spcBef>
                <a:spcPts val="200"/>
              </a:spcBef>
              <a:tabLst>
                <a:tab pos="2152650" algn="l"/>
                <a:tab pos="5118100" algn="l"/>
              </a:tabLst>
              <a:defRPr/>
            </a:pPr>
            <a:r>
              <a:rPr lang="en-GB" sz="1600" dirty="0"/>
              <a:t>Jaeyeon Song (Samsung Electronics Co., Ltd, TTA)</a:t>
            </a:r>
            <a:endParaRPr lang="en-GB" sz="1600" dirty="0">
              <a:solidFill>
                <a:srgbClr val="FF0000"/>
              </a:solidFill>
            </a:endParaRPr>
          </a:p>
          <a:p>
            <a:pPr lvl="1">
              <a:lnSpc>
                <a:spcPct val="90000"/>
              </a:lnSpc>
              <a:spcBef>
                <a:spcPts val="400"/>
              </a:spcBef>
              <a:tabLst>
                <a:tab pos="2152650" algn="l"/>
                <a:tab pos="5118100" algn="l"/>
              </a:tabLst>
              <a:defRPr/>
            </a:pPr>
            <a:r>
              <a:rPr lang="fi-FI" sz="1800" kern="0" dirty="0"/>
              <a:t>Secretary: Ms Jayeeta Saha (MCC Support)</a:t>
            </a:r>
          </a:p>
          <a:p>
            <a:pPr lvl="2">
              <a:lnSpc>
                <a:spcPct val="90000"/>
              </a:lnSpc>
              <a:spcBef>
                <a:spcPts val="400"/>
              </a:spcBef>
              <a:tabLst>
                <a:tab pos="2152650" algn="l"/>
                <a:tab pos="5118100" algn="l"/>
              </a:tabLst>
              <a:defRPr/>
            </a:pPr>
            <a:r>
              <a:rPr lang="fi-FI" sz="1400" dirty="0">
                <a:solidFill>
                  <a:srgbClr val="FF0000"/>
                </a:solidFill>
              </a:rPr>
              <a:t>It was the last SA4 meeting of our secretary, Ms Jayeeta Saha, and all the delegates thank her for the hard work during these troubled times and wish her the best in her future projects ! </a:t>
            </a:r>
          </a:p>
          <a:p>
            <a:pPr lvl="2">
              <a:lnSpc>
                <a:spcPct val="90000"/>
              </a:lnSpc>
              <a:spcBef>
                <a:spcPts val="400"/>
              </a:spcBef>
              <a:tabLst>
                <a:tab pos="2152650" algn="l"/>
                <a:tab pos="5118100" algn="l"/>
              </a:tabLst>
              <a:defRPr/>
            </a:pPr>
            <a:r>
              <a:rPr lang="fi-FI" sz="1400" dirty="0">
                <a:solidFill>
                  <a:srgbClr val="FF0000"/>
                </a:solidFill>
              </a:rPr>
              <a:t>We will welcome a new MCC secretary at SA4#121. In the meantime, Frédéric Firmin supports the WG.</a:t>
            </a:r>
            <a:endParaRPr lang="fi-FI" sz="1400" kern="0" dirty="0">
              <a:solidFill>
                <a:srgbClr val="FF0000"/>
              </a:solidFill>
            </a:endParaRPr>
          </a:p>
          <a:p>
            <a:pPr>
              <a:lnSpc>
                <a:spcPct val="90000"/>
              </a:lnSpc>
              <a:spcBef>
                <a:spcPts val="1800"/>
              </a:spcBef>
              <a:spcAft>
                <a:spcPts val="0"/>
              </a:spcAft>
              <a:tabLst>
                <a:tab pos="2152650" algn="l"/>
                <a:tab pos="5118100" algn="l"/>
              </a:tabLst>
              <a:defRPr/>
            </a:pPr>
            <a:r>
              <a:rPr lang="fi-FI" sz="2200" kern="0" dirty="0"/>
              <a:t>Sub Working Groups and their </a:t>
            </a:r>
            <a:r>
              <a:rPr lang="en-GB" sz="2200" kern="0" dirty="0"/>
              <a:t>Chairs</a:t>
            </a:r>
          </a:p>
          <a:p>
            <a:endParaRPr lang="fr-FR" dirty="0"/>
          </a:p>
        </p:txBody>
      </p:sp>
      <p:graphicFrame>
        <p:nvGraphicFramePr>
          <p:cNvPr id="3" name="Table 2">
            <a:extLst>
              <a:ext uri="{FF2B5EF4-FFF2-40B4-BE49-F238E27FC236}">
                <a16:creationId xmlns:a16="http://schemas.microsoft.com/office/drawing/2014/main" id="{133C4F94-9324-43E5-9CD6-AC2A5CFB27D4}"/>
              </a:ext>
            </a:extLst>
          </p:cNvPr>
          <p:cNvGraphicFramePr>
            <a:graphicFrameLocks noGrp="1"/>
          </p:cNvGraphicFramePr>
          <p:nvPr>
            <p:extLst>
              <p:ext uri="{D42A27DB-BD31-4B8C-83A1-F6EECF244321}">
                <p14:modId xmlns:p14="http://schemas.microsoft.com/office/powerpoint/2010/main" val="2280483380"/>
              </p:ext>
            </p:extLst>
          </p:nvPr>
        </p:nvGraphicFramePr>
        <p:xfrm>
          <a:off x="2022525" y="4516510"/>
          <a:ext cx="6362599" cy="1544470"/>
        </p:xfrm>
        <a:graphic>
          <a:graphicData uri="http://schemas.openxmlformats.org/drawingml/2006/table">
            <a:tbl>
              <a:tblPr firstRow="1" bandRow="1">
                <a:tableStyleId>{5C22544A-7EE6-4342-B048-85BDC9FD1C3A}</a:tableStyleId>
              </a:tblPr>
              <a:tblGrid>
                <a:gridCol w="1449570">
                  <a:extLst>
                    <a:ext uri="{9D8B030D-6E8A-4147-A177-3AD203B41FA5}">
                      <a16:colId xmlns:a16="http://schemas.microsoft.com/office/drawing/2014/main" val="20000"/>
                    </a:ext>
                  </a:extLst>
                </a:gridCol>
                <a:gridCol w="1689463">
                  <a:extLst>
                    <a:ext uri="{9D8B030D-6E8A-4147-A177-3AD203B41FA5}">
                      <a16:colId xmlns:a16="http://schemas.microsoft.com/office/drawing/2014/main" val="20001"/>
                    </a:ext>
                  </a:extLst>
                </a:gridCol>
                <a:gridCol w="1955253">
                  <a:extLst>
                    <a:ext uri="{9D8B030D-6E8A-4147-A177-3AD203B41FA5}">
                      <a16:colId xmlns:a16="http://schemas.microsoft.com/office/drawing/2014/main" val="20002"/>
                    </a:ext>
                  </a:extLst>
                </a:gridCol>
                <a:gridCol w="1268313">
                  <a:extLst>
                    <a:ext uri="{9D8B030D-6E8A-4147-A177-3AD203B41FA5}">
                      <a16:colId xmlns:a16="http://schemas.microsoft.com/office/drawing/2014/main" val="20004"/>
                    </a:ext>
                  </a:extLst>
                </a:gridCol>
              </a:tblGrid>
              <a:tr h="630238">
                <a:tc>
                  <a:txBody>
                    <a:bodyPr/>
                    <a:lstStyle/>
                    <a:p>
                      <a:pPr>
                        <a:lnSpc>
                          <a:spcPct val="90000"/>
                        </a:lnSpc>
                      </a:pPr>
                      <a:r>
                        <a:rPr lang="en-GB" sz="1200" dirty="0">
                          <a:latin typeface="+mn-lt"/>
                          <a:cs typeface="Arial" panose="020B0604020202020204" pitchFamily="34" charset="0"/>
                        </a:rPr>
                        <a:t>Audio SWG</a:t>
                      </a:r>
                      <a:endParaRPr lang="en-US" sz="1200" dirty="0">
                        <a:latin typeface="+mn-lt"/>
                        <a:cs typeface="Arial" panose="020B0604020202020204" pitchFamily="34" charset="0"/>
                      </a:endParaRPr>
                    </a:p>
                  </a:txBody>
                  <a:tcPr marL="91454" marR="91454" marT="45636" marB="45636" anchor="ctr"/>
                </a:tc>
                <a:tc>
                  <a:txBody>
                    <a:bodyPr/>
                    <a:lstStyle/>
                    <a:p>
                      <a:pPr>
                        <a:lnSpc>
                          <a:spcPct val="90000"/>
                        </a:lnSpc>
                      </a:pPr>
                      <a:r>
                        <a:rPr lang="en-US" sz="1200" dirty="0">
                          <a:latin typeface="+mn-lt"/>
                          <a:cs typeface="Arial" panose="020B0604020202020204" pitchFamily="34" charset="0"/>
                        </a:rPr>
                        <a:t>Multicast-Broadcast-Streaming (MBS) SWG </a:t>
                      </a:r>
                    </a:p>
                  </a:txBody>
                  <a:tcPr marL="91454" marR="91454" marT="45636" marB="45636" anchor="ctr"/>
                </a:tc>
                <a:tc>
                  <a:txBody>
                    <a:bodyPr/>
                    <a:lstStyle/>
                    <a:p>
                      <a:pPr>
                        <a:lnSpc>
                          <a:spcPct val="90000"/>
                        </a:lnSpc>
                      </a:pPr>
                      <a:r>
                        <a:rPr lang="en-US" sz="1200" dirty="0">
                          <a:latin typeface="+mn-lt"/>
                          <a:cs typeface="Arial" panose="020B0604020202020204" pitchFamily="34" charset="0"/>
                        </a:rPr>
                        <a:t>Real Time Communications (RTC) SWG </a:t>
                      </a:r>
                    </a:p>
                  </a:txBody>
                  <a:tcPr marL="91454" marR="91454" marT="45636" marB="45636" anchor="ctr"/>
                </a:tc>
                <a:tc>
                  <a:txBody>
                    <a:bodyPr/>
                    <a:lstStyle/>
                    <a:p>
                      <a:pPr>
                        <a:lnSpc>
                          <a:spcPct val="90000"/>
                        </a:lnSpc>
                      </a:pPr>
                      <a:r>
                        <a:rPr lang="en-US" sz="1200" dirty="0">
                          <a:latin typeface="+mn-lt"/>
                          <a:cs typeface="Arial" panose="020B0604020202020204" pitchFamily="34" charset="0"/>
                        </a:rPr>
                        <a:t>Video SWG</a:t>
                      </a:r>
                    </a:p>
                  </a:txBody>
                  <a:tcPr marL="91454" marR="91454" marT="45636" marB="45636" anchor="ctr"/>
                </a:tc>
                <a:extLst>
                  <a:ext uri="{0D108BD9-81ED-4DB2-BD59-A6C34878D82A}">
                    <a16:rowId xmlns:a16="http://schemas.microsoft.com/office/drawing/2014/main" val="10000"/>
                  </a:ext>
                </a:extLst>
              </a:tr>
              <a:tr h="630238">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a:latin typeface="+mn-lt"/>
                          <a:cs typeface="Arial" panose="020B0604020202020204" pitchFamily="34" charset="0"/>
                        </a:rPr>
                        <a:t>Imre Varga (Qualcomm CDMA </a:t>
                      </a:r>
                      <a:r>
                        <a:rPr lang="en-GB" sz="1200" b="0" dirty="0">
                          <a:solidFill>
                            <a:schemeClr val="tx1"/>
                          </a:solidFill>
                          <a:latin typeface="+mn-lt"/>
                          <a:cs typeface="Arial" panose="020B0604020202020204" pitchFamily="34" charset="0"/>
                        </a:rPr>
                        <a:t>Technologies, ETSI)</a:t>
                      </a:r>
                    </a:p>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a:solidFill>
                            <a:schemeClr val="tx1"/>
                          </a:solidFill>
                          <a:latin typeface="+mn-lt"/>
                          <a:cs typeface="Arial" panose="020B0604020202020204" pitchFamily="34" charset="0"/>
                        </a:rPr>
                        <a:t>&amp; </a:t>
                      </a:r>
                      <a:r>
                        <a:rPr lang="en-US" sz="1200" b="0" dirty="0">
                          <a:latin typeface="+mn-lt"/>
                          <a:cs typeface="Arial" panose="020B0604020202020204" pitchFamily="34" charset="0"/>
                        </a:rPr>
                        <a:t>Stéphane Ragot </a:t>
                      </a:r>
                      <a:r>
                        <a:rPr lang="en-GB" sz="1200" b="0" dirty="0">
                          <a:latin typeface="+mn-lt"/>
                          <a:cs typeface="Arial" panose="020B0604020202020204" pitchFamily="34" charset="0"/>
                        </a:rPr>
                        <a:t>(</a:t>
                      </a:r>
                      <a:r>
                        <a:rPr lang="en-US" sz="1200" b="0" dirty="0">
                          <a:latin typeface="+mn-lt"/>
                          <a:cs typeface="Arial" panose="020B0604020202020204" pitchFamily="34" charset="0"/>
                        </a:rPr>
                        <a:t>Orange, ETSI</a:t>
                      </a:r>
                      <a:r>
                        <a:rPr lang="en-GB" sz="1200" b="0" dirty="0">
                          <a:latin typeface="+mn-lt"/>
                          <a:cs typeface="Arial" panose="020B0604020202020204" pitchFamily="34" charset="0"/>
                        </a:rPr>
                        <a:t>)</a:t>
                      </a:r>
                      <a:endParaRPr lang="en-US" sz="1200" b="1"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Frédéric </a:t>
                      </a:r>
                      <a:r>
                        <a:rPr lang="en-GB" sz="1200" b="0" dirty="0">
                          <a:latin typeface="+mn-lt"/>
                          <a:cs typeface="Arial" panose="020B0604020202020204" pitchFamily="34" charset="0"/>
                        </a:rPr>
                        <a:t>Gabin (</a:t>
                      </a:r>
                      <a:r>
                        <a:rPr lang="en-US" sz="1200" b="0" dirty="0">
                          <a:latin typeface="+mn-lt"/>
                          <a:cs typeface="Arial" panose="020B0604020202020204" pitchFamily="34" charset="0"/>
                        </a:rPr>
                        <a:t>Dolby Laboratories Inc. , ETSI</a:t>
                      </a:r>
                      <a:r>
                        <a:rPr lang="en-GB" sz="1200" b="0" dirty="0">
                          <a:latin typeface="+mn-lt"/>
                          <a:cs typeface="Arial" panose="020B0604020202020204" pitchFamily="34" charset="0"/>
                        </a:rPr>
                        <a:t>) </a:t>
                      </a:r>
                      <a:endParaRPr lang="en-GB" sz="12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kern="1200" dirty="0">
                          <a:solidFill>
                            <a:schemeClr val="tx1"/>
                          </a:solidFill>
                          <a:effectLst/>
                          <a:latin typeface="+mn-lt"/>
                          <a:ea typeface="+mn-ea"/>
                          <a:cs typeface="+mn-cs"/>
                        </a:rPr>
                        <a:t>Nikolai Leung (Qualcomm Incorporated, ATIS</a:t>
                      </a:r>
                      <a:r>
                        <a:rPr lang="en-US" sz="1200" b="0" kern="1200" dirty="0">
                          <a:solidFill>
                            <a:schemeClr val="tx1"/>
                          </a:solidFill>
                          <a:effectLst/>
                          <a:latin typeface="+mn-lt"/>
                          <a:ea typeface="+mn-ea"/>
                          <a:cs typeface="+mn-cs"/>
                        </a:rPr>
                        <a:t>)</a:t>
                      </a:r>
                      <a:endParaRPr lang="en-US" sz="1200" b="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Gilles Teniou (Tencent, CCSA)</a:t>
                      </a:r>
                      <a:endParaRPr lang="fi-FI" sz="1200" b="0" dirty="0">
                        <a:latin typeface="+mn-lt"/>
                        <a:cs typeface="Arial" panose="020B0604020202020204" pitchFamily="34" charset="0"/>
                      </a:endParaRPr>
                    </a:p>
                  </a:txBody>
                  <a:tcPr marL="91454" marR="91454" marT="45636" marB="45636" anchor="ct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Smartly Tethering AR Glasses (</a:t>
            </a:r>
            <a:r>
              <a:rPr lang="en-US" altLang="en-US" sz="3200" dirty="0" err="1"/>
              <a:t>SmarTAR</a:t>
            </a:r>
            <a:r>
              <a:rPr lang="en-US" altLang="en-US" sz="3200"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t>Defining different tethering architectures for AR Glasses including 5G </a:t>
            </a:r>
            <a:r>
              <a:rPr lang="en-US" altLang="en-US" sz="1400" dirty="0" err="1"/>
              <a:t>sidelink</a:t>
            </a:r>
            <a:r>
              <a:rPr lang="en-US" altLang="en-US" sz="1400" dirty="0"/>
              <a:t> and non-5G access based on existing 5G System functionalities.  Study the relationship with PIN (Personal IoT Network). Identify media handling aspects. Identify end-to-end QoS-handling of tethering. Provide recommendations for suitable architectures to meet typical AR requirements such as low power consumption, low latency, high bitrates, security and reliability. </a:t>
            </a:r>
            <a:r>
              <a:rPr lang="en-US" altLang="en-US" sz="1400" dirty="0">
                <a:cs typeface="Arial" panose="020B0604020202020204" pitchFamily="34" charset="0"/>
              </a:rPr>
              <a:t>WID: </a:t>
            </a:r>
            <a:r>
              <a:rPr lang="en-US" altLang="en-US" sz="1400" dirty="0">
                <a:cs typeface="Arial" panose="020B0604020202020204" pitchFamily="34" charset="0"/>
                <a:hlinkClick r:id="rId2"/>
              </a:rPr>
              <a:t>SP-220240</a:t>
            </a: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Draft TR 26.806 </a:t>
            </a:r>
            <a:r>
              <a:rPr lang="en-US" altLang="zh-CN" sz="1400" i="1" dirty="0">
                <a:cs typeface="Arial" pitchFamily="34" charset="0"/>
              </a:rPr>
              <a:t>Study on Tethering AR Glasses – Architectures, QoS and Media Aspects </a:t>
            </a:r>
            <a:r>
              <a:rPr lang="en-US" altLang="zh-CN" sz="1400" dirty="0">
                <a:cs typeface="Arial" pitchFamily="34" charset="0"/>
              </a:rPr>
              <a:t>progressed to v0.3.0 and now includes:</a:t>
            </a:r>
          </a:p>
          <a:p>
            <a:pPr lvl="1">
              <a:lnSpc>
                <a:spcPct val="93000"/>
              </a:lnSpc>
              <a:spcBef>
                <a:spcPct val="15000"/>
              </a:spcBef>
              <a:spcAft>
                <a:spcPct val="15000"/>
              </a:spcAft>
              <a:buSzPct val="100000"/>
              <a:tabLst>
                <a:tab pos="285750" algn="l"/>
              </a:tabLst>
              <a:defRPr/>
            </a:pPr>
            <a:r>
              <a:rPr lang="en-US" altLang="zh-CN" sz="1400" dirty="0">
                <a:cs typeface="Arial" pitchFamily="34" charset="0"/>
              </a:rPr>
              <a:t>Media Handling assumptions on Tethered Glasses</a:t>
            </a:r>
          </a:p>
          <a:p>
            <a:pPr lvl="1">
              <a:lnSpc>
                <a:spcPct val="93000"/>
              </a:lnSpc>
              <a:spcBef>
                <a:spcPct val="15000"/>
              </a:spcBef>
              <a:spcAft>
                <a:spcPct val="15000"/>
              </a:spcAft>
              <a:buSzPct val="100000"/>
              <a:tabLst>
                <a:tab pos="285750" algn="l"/>
              </a:tabLst>
              <a:defRPr/>
            </a:pPr>
            <a:r>
              <a:rPr lang="en-US" altLang="zh-CN" sz="1400" dirty="0">
                <a:cs typeface="Arial" pitchFamily="34" charset="0"/>
              </a:rPr>
              <a:t>Updates to Stand-Alone Architecture and Media Handling</a:t>
            </a:r>
          </a:p>
          <a:p>
            <a:pPr lvl="1">
              <a:lnSpc>
                <a:spcPct val="93000"/>
              </a:lnSpc>
              <a:spcBef>
                <a:spcPct val="15000"/>
              </a:spcBef>
              <a:spcAft>
                <a:spcPct val="15000"/>
              </a:spcAft>
              <a:buSzPct val="100000"/>
              <a:tabLst>
                <a:tab pos="285750" algn="l"/>
              </a:tabLst>
              <a:defRPr/>
            </a:pPr>
            <a:r>
              <a:rPr lang="en-US" altLang="zh-CN" sz="1400" dirty="0">
                <a:cs typeface="Arial" pitchFamily="34" charset="0"/>
              </a:rPr>
              <a:t>Split-Runtime Architecture and Media Handling</a:t>
            </a:r>
          </a:p>
          <a:p>
            <a:pPr lvl="1">
              <a:lnSpc>
                <a:spcPct val="93000"/>
              </a:lnSpc>
              <a:spcBef>
                <a:spcPct val="15000"/>
              </a:spcBef>
              <a:spcAft>
                <a:spcPct val="15000"/>
              </a:spcAft>
              <a:buSzPct val="100000"/>
              <a:tabLst>
                <a:tab pos="285750" algn="l"/>
              </a:tabLst>
              <a:defRPr/>
            </a:pPr>
            <a:r>
              <a:rPr lang="en-US" altLang="zh-CN" sz="1400" dirty="0">
                <a:cs typeface="Arial" pitchFamily="34" charset="0"/>
              </a:rPr>
              <a:t>Updates to call flows</a:t>
            </a:r>
          </a:p>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Agreed 4 MBS SWG AH telcos post-120-e: 8 Sep, 22 Sep, 6 Oct, 20 Oct.</a:t>
            </a:r>
          </a:p>
          <a:p>
            <a:pPr>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400" dirty="0"/>
          </a:p>
          <a:p>
            <a:pPr>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3442163700"/>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950013</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Smartly Tethering AR Glasses (</a:t>
                      </a:r>
                      <a:r>
                        <a:rPr lang="en-US" sz="1200" b="1" u="none" strike="noStrike" kern="1200" dirty="0" err="1">
                          <a:solidFill>
                            <a:schemeClr val="dk1"/>
                          </a:solidFill>
                          <a:effectLst/>
                          <a:latin typeface="+mn-lt"/>
                          <a:ea typeface="+mn-ea"/>
                          <a:cs typeface="+mn-cs"/>
                        </a:rPr>
                        <a:t>SmarTAR</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30%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40%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12/22 -&gt; 03/23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1084774666"/>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Study on Media Streaming aspects of Network Slicing Phase 2 (FS_MS_NS_Ph2)</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t>List and describe use cases that can be addressed using network slicing, and study collaboration scenarios and deployment architectures to support network slicing for media services. Describe and document provisioning aspects for configuring media services with one or more network slices at M1. Identify impact of network slicing on dynamic policy invocation APIs at M5. Identify potential areas for normative work as the next phase.</a:t>
            </a:r>
            <a:endParaRPr lang="en-US" altLang="en-US" sz="1400" dirty="0">
              <a:cs typeface="Arial" panose="020B0604020202020204" pitchFamily="34" charset="0"/>
            </a:endParaRPr>
          </a:p>
          <a:p>
            <a:pPr>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WID: </a:t>
            </a:r>
            <a:r>
              <a:rPr lang="en-US" sz="1400" b="0" i="0" dirty="0">
                <a:solidFill>
                  <a:srgbClr val="000000"/>
                </a:solidFill>
                <a:effectLst/>
                <a:hlinkClick r:id="rId2"/>
              </a:rPr>
              <a:t>SP-220673</a:t>
            </a: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Draft TR 26.806 progressed to v0.2.0 and now includes:</a:t>
            </a:r>
          </a:p>
          <a:p>
            <a:pPr lvl="1">
              <a:lnSpc>
                <a:spcPct val="93000"/>
              </a:lnSpc>
              <a:spcBef>
                <a:spcPct val="15000"/>
              </a:spcBef>
              <a:spcAft>
                <a:spcPct val="15000"/>
              </a:spcAft>
              <a:buSzPct val="100000"/>
              <a:tabLst>
                <a:tab pos="285750" algn="l"/>
              </a:tabLst>
              <a:defRPr/>
            </a:pPr>
            <a:r>
              <a:rPr lang="en-US" altLang="zh-CN" sz="1400" dirty="0">
                <a:cs typeface="Arial" pitchFamily="34" charset="0"/>
              </a:rPr>
              <a:t>Introduction on network slicing work in SA2, especially the logic for the usage of network slicing for specific applications</a:t>
            </a:r>
          </a:p>
          <a:p>
            <a:pPr lvl="1">
              <a:lnSpc>
                <a:spcPct val="93000"/>
              </a:lnSpc>
              <a:spcBef>
                <a:spcPct val="15000"/>
              </a:spcBef>
              <a:spcAft>
                <a:spcPct val="15000"/>
              </a:spcAft>
              <a:buSzPct val="100000"/>
              <a:tabLst>
                <a:tab pos="285750" algn="l"/>
              </a:tabLst>
              <a:defRPr/>
            </a:pPr>
            <a:r>
              <a:rPr lang="en-US" altLang="zh-CN" sz="1400" dirty="0">
                <a:cs typeface="Arial" pitchFamily="34" charset="0"/>
              </a:rPr>
              <a:t>Overview of Network slicing feature and capabilities</a:t>
            </a:r>
          </a:p>
          <a:p>
            <a:pPr lvl="1">
              <a:lnSpc>
                <a:spcPct val="93000"/>
              </a:lnSpc>
              <a:spcBef>
                <a:spcPct val="15000"/>
              </a:spcBef>
              <a:spcAft>
                <a:spcPct val="15000"/>
              </a:spcAft>
              <a:buSzPct val="100000"/>
              <a:tabLst>
                <a:tab pos="285750" algn="l"/>
              </a:tabLst>
              <a:defRPr/>
            </a:pPr>
            <a:r>
              <a:rPr lang="en-US" altLang="zh-CN" sz="1400" dirty="0">
                <a:cs typeface="Arial" pitchFamily="34" charset="0"/>
              </a:rPr>
              <a:t>Collaboration Scenarios with Network Slicing</a:t>
            </a:r>
          </a:p>
          <a:p>
            <a:pPr lvl="1">
              <a:lnSpc>
                <a:spcPct val="93000"/>
              </a:lnSpc>
              <a:spcBef>
                <a:spcPct val="15000"/>
              </a:spcBef>
              <a:spcAft>
                <a:spcPct val="15000"/>
              </a:spcAft>
              <a:buSzPct val="100000"/>
              <a:tabLst>
                <a:tab pos="285750" algn="l"/>
              </a:tabLst>
              <a:defRPr/>
            </a:pPr>
            <a:r>
              <a:rPr lang="en-US" altLang="zh-CN" sz="1400" dirty="0">
                <a:cs typeface="Arial" pitchFamily="34" charset="0"/>
              </a:rPr>
              <a:t>Aspects related to Service Provisioning with Network Slicing</a:t>
            </a:r>
          </a:p>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Agreed 4 MBS SWG AH telcos post-120-e: 8 Sep, 22 Sep, 6 Oct, 20 Oct.</a:t>
            </a:r>
          </a:p>
          <a:p>
            <a:pPr marL="0" indent="0">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400" dirty="0"/>
          </a:p>
          <a:p>
            <a:pPr>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1093262185"/>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960048</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Study on Media Streaming aspects of Network Slicing Phase 2 (FS_MS_NS_Ph2)</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b="0" i="1" u="none" strike="noStrike" dirty="0">
                          <a:solidFill>
                            <a:srgbClr val="000000"/>
                          </a:solidFill>
                          <a:effectLst/>
                          <a:latin typeface="Arial" panose="020B0604020202020204" pitchFamily="34" charset="0"/>
                        </a:rPr>
                        <a:t>New</a:t>
                      </a: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15%</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613454691"/>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AR and MR </a:t>
            </a:r>
            <a:r>
              <a:rPr lang="en-US" altLang="en-US" sz="3200" dirty="0" err="1"/>
              <a:t>QoE</a:t>
            </a:r>
            <a:r>
              <a:rPr lang="en-US" altLang="en-US" sz="3200" dirty="0"/>
              <a:t> Metrics (</a:t>
            </a:r>
            <a:r>
              <a:rPr lang="en-US" altLang="en-US" sz="3200" dirty="0" err="1"/>
              <a:t>FS_ARMRQoE</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t>Collect relevant external information on </a:t>
            </a:r>
            <a:r>
              <a:rPr lang="en-US" altLang="en-US" sz="1400" dirty="0" err="1"/>
              <a:t>QoE</a:t>
            </a:r>
            <a:r>
              <a:rPr lang="en-US" altLang="en-US" sz="1400" dirty="0"/>
              <a:t> Metrics for AR and XR services. Conduct subjective tests on XR </a:t>
            </a:r>
            <a:r>
              <a:rPr lang="en-US" altLang="en-US" sz="1400" dirty="0" err="1"/>
              <a:t>QoE</a:t>
            </a:r>
            <a:r>
              <a:rPr lang="en-US" altLang="en-US" sz="1400" dirty="0"/>
              <a:t> metrics, if considered relevant. Collect a set of relevant XR </a:t>
            </a:r>
            <a:r>
              <a:rPr lang="en-US" altLang="en-US" sz="1400" dirty="0" err="1"/>
              <a:t>QoE</a:t>
            </a:r>
            <a:r>
              <a:rPr lang="en-US" altLang="en-US" sz="1400" dirty="0"/>
              <a:t> Metrics and define their impact on the user experience. Based on a well-defined device architecture based on </a:t>
            </a:r>
            <a:r>
              <a:rPr lang="en-US" altLang="en-US" sz="1400" dirty="0" err="1"/>
              <a:t>MeCAR</a:t>
            </a:r>
            <a:r>
              <a:rPr lang="en-US" altLang="en-US" sz="1400" dirty="0"/>
              <a:t>, define the relevant observation points and define the measurement and derivation of relevant XR </a:t>
            </a:r>
            <a:r>
              <a:rPr lang="en-US" altLang="en-US" sz="1400" dirty="0" err="1"/>
              <a:t>QoE</a:t>
            </a:r>
            <a:r>
              <a:rPr lang="en-US" altLang="en-US" sz="1400" dirty="0"/>
              <a:t> metrics. Study the support of XR </a:t>
            </a:r>
            <a:r>
              <a:rPr lang="en-US" altLang="en-US" sz="1400" dirty="0" err="1"/>
              <a:t>QoE</a:t>
            </a:r>
            <a:r>
              <a:rPr lang="en-US" altLang="en-US" sz="1400" dirty="0"/>
              <a:t> metrics in 3GPP metrics collection frameworks such as NWDAF, RRC-based metrics configuration and collection, etc. Provide recommendation on normative work for new XR </a:t>
            </a:r>
            <a:r>
              <a:rPr lang="en-US" altLang="en-US" sz="1400" dirty="0" err="1"/>
              <a:t>QoE</a:t>
            </a:r>
            <a:r>
              <a:rPr lang="en-US" altLang="en-US" sz="1400" dirty="0"/>
              <a:t> metrics based on the findings in this study.</a:t>
            </a:r>
          </a:p>
          <a:p>
            <a:pPr>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WID: </a:t>
            </a:r>
            <a:r>
              <a:rPr lang="en-US" sz="1400" b="0" i="0" dirty="0">
                <a:solidFill>
                  <a:srgbClr val="000000"/>
                </a:solidFill>
                <a:effectLst/>
                <a:hlinkClick r:id="rId2"/>
              </a:rPr>
              <a:t>SP-220616</a:t>
            </a: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Study formally started. We agreed the skeleton version of the internal TR that integrates information on related work in ITU-T</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Progress on all Work Item objectives</a:t>
            </a:r>
          </a:p>
          <a:p>
            <a:pPr>
              <a:lnSpc>
                <a:spcPct val="93000"/>
              </a:lnSpc>
              <a:spcBef>
                <a:spcPct val="15000"/>
              </a:spcBef>
              <a:spcAft>
                <a:spcPct val="15000"/>
              </a:spcAft>
              <a:buSzPct val="100000"/>
              <a:tabLst>
                <a:tab pos="285750" algn="l"/>
              </a:tabLst>
              <a:defRPr/>
            </a:pPr>
            <a:r>
              <a:rPr lang="en-US" altLang="zh-CN" sz="1400" dirty="0">
                <a:cs typeface="Arial" pitchFamily="34" charset="0"/>
              </a:rPr>
              <a:t>Video SWG AH telcos until SA4#121: </a:t>
            </a:r>
            <a:r>
              <a:rPr lang="en-US" sz="1400" dirty="0"/>
              <a:t>20 Sep, 11 Oct, 2 Nov</a:t>
            </a:r>
          </a:p>
          <a:p>
            <a:pPr lvl="0" fontAlgn="base">
              <a:lnSpc>
                <a:spcPct val="93000"/>
              </a:lnSpc>
              <a:spcBef>
                <a:spcPct val="15000"/>
              </a:spcBef>
              <a:spcAft>
                <a:spcPct val="15000"/>
              </a:spcAft>
              <a:buSzPct val="100000"/>
              <a:tabLst>
                <a:tab pos="285750" algn="l"/>
              </a:tabLst>
              <a:defRPr/>
            </a:pPr>
            <a:endParaRPr lang="en-GB" sz="1400" b="1" u="sng" dirty="0">
              <a:cs typeface="Arial" pitchFamily="34" charset="0"/>
            </a:endParaRPr>
          </a:p>
          <a:p>
            <a:pPr>
              <a:lnSpc>
                <a:spcPct val="93000"/>
              </a:lnSpc>
              <a:spcBef>
                <a:spcPct val="15000"/>
              </a:spcBef>
              <a:spcAft>
                <a:spcPct val="15000"/>
              </a:spcAft>
              <a:buSzPct val="100000"/>
              <a:tabLst>
                <a:tab pos="285750" algn="l"/>
              </a:tabLst>
              <a:defRPr/>
            </a:pPr>
            <a:endParaRPr lang="en-US" altLang="zh-CN" sz="1400" dirty="0">
              <a:cs typeface="Arial" pitchFamily="34" charset="0"/>
            </a:endParaRPr>
          </a:p>
          <a:p>
            <a:pPr>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400" dirty="0"/>
          </a:p>
          <a:p>
            <a:pPr>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3777151117"/>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960049</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AR and MR </a:t>
                      </a:r>
                      <a:r>
                        <a:rPr lang="en-US" sz="1200" b="1" u="none" strike="noStrike" kern="1200" dirty="0" err="1">
                          <a:solidFill>
                            <a:schemeClr val="dk1"/>
                          </a:solidFill>
                          <a:effectLst/>
                          <a:latin typeface="+mn-lt"/>
                          <a:ea typeface="+mn-ea"/>
                          <a:cs typeface="+mn-cs"/>
                        </a:rPr>
                        <a:t>QoE</a:t>
                      </a:r>
                      <a:r>
                        <a:rPr lang="en-US" sz="1200" b="1" u="none" strike="noStrike" kern="1200" dirty="0">
                          <a:solidFill>
                            <a:schemeClr val="dk1"/>
                          </a:solidFill>
                          <a:effectLst/>
                          <a:latin typeface="+mn-lt"/>
                          <a:ea typeface="+mn-ea"/>
                          <a:cs typeface="+mn-cs"/>
                        </a:rPr>
                        <a:t> Metrics (</a:t>
                      </a:r>
                      <a:r>
                        <a:rPr lang="en-US" sz="1200" b="1" u="none" strike="noStrike" kern="1200" dirty="0" err="1">
                          <a:solidFill>
                            <a:schemeClr val="dk1"/>
                          </a:solidFill>
                          <a:effectLst/>
                          <a:latin typeface="+mn-lt"/>
                          <a:ea typeface="+mn-ea"/>
                          <a:cs typeface="+mn-cs"/>
                        </a:rPr>
                        <a:t>FS_ARMRQoE</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b="0" i="1" u="none" strike="noStrike" dirty="0">
                          <a:solidFill>
                            <a:srgbClr val="000000"/>
                          </a:solidFill>
                          <a:effectLst/>
                          <a:latin typeface="Arial" panose="020B0604020202020204" pitchFamily="34" charset="0"/>
                        </a:rPr>
                        <a:t>New</a:t>
                      </a: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5%</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12/23</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1388405437"/>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Audio Aspects for 5G Glasses-type AR/MR Devices (FS_Audio_5GSTAR)</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t>The objective of this study item is to complement TR 26.998 </a:t>
            </a:r>
            <a:r>
              <a:rPr lang="en-US" altLang="en-US" sz="1400" i="1" dirty="0"/>
              <a:t>Support of 5G glass-type Augmented Reality / Mixed Reality (AR/MR) devices</a:t>
            </a:r>
            <a:r>
              <a:rPr lang="en-US" altLang="en-US" sz="1400" dirty="0"/>
              <a:t>, with relevant audio aspects (e.g., audio codec and rendering considerations, audio KPIs): e.g. identify audio capture and playback types, potential differentiation of the functional architecture considering audio aspects, determine if the video codec split architecture is appropriate for audio.</a:t>
            </a:r>
            <a:endParaRPr lang="en-US" altLang="en-US" sz="1000" dirty="0"/>
          </a:p>
          <a:p>
            <a:pPr>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WID: </a:t>
            </a:r>
            <a:r>
              <a:rPr lang="en-US" sz="1400" b="0" i="0" dirty="0">
                <a:solidFill>
                  <a:srgbClr val="000000"/>
                </a:solidFill>
                <a:effectLst/>
                <a:hlinkClick r:id="rId2"/>
              </a:rPr>
              <a:t>SP-220617</a:t>
            </a: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A review of TR 26.998 on audio aspects was conducted.</a:t>
            </a:r>
          </a:p>
          <a:p>
            <a:pPr lvl="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Progress on all Work Item objectives</a:t>
            </a:r>
            <a:endParaRPr lang="en-GB" sz="1400" b="1" u="sng" dirty="0">
              <a:cs typeface="Arial" pitchFamily="34" charset="0"/>
            </a:endParaRPr>
          </a:p>
          <a:p>
            <a:pPr>
              <a:lnSpc>
                <a:spcPct val="93000"/>
              </a:lnSpc>
              <a:spcBef>
                <a:spcPct val="15000"/>
              </a:spcBef>
              <a:spcAft>
                <a:spcPct val="15000"/>
              </a:spcAft>
              <a:buSzPct val="100000"/>
              <a:tabLst>
                <a:tab pos="285750" algn="l"/>
              </a:tabLst>
              <a:defRPr/>
            </a:pPr>
            <a:endParaRPr lang="en-US" altLang="zh-CN" sz="1400" dirty="0">
              <a:cs typeface="Arial" pitchFamily="34" charset="0"/>
            </a:endParaRPr>
          </a:p>
          <a:p>
            <a:pPr>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400" dirty="0"/>
          </a:p>
          <a:p>
            <a:pPr>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3198695315"/>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960050</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Audio Aspects for 5G Glasses-type AR/MR Devices (FS_Audio_5GSTAR)</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b="0" i="1" u="none" strike="noStrike" dirty="0">
                          <a:solidFill>
                            <a:srgbClr val="000000"/>
                          </a:solidFill>
                          <a:effectLst/>
                          <a:latin typeface="Arial" panose="020B0604020202020204" pitchFamily="34" charset="0"/>
                        </a:rPr>
                        <a:t>New</a:t>
                      </a: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5%</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12/22</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1344232170"/>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86C50518-DEA9-4CC6-B6A9-32EC81A15DFD}"/>
              </a:ext>
            </a:extLst>
          </p:cNvPr>
          <p:cNvSpPr>
            <a:spLocks noGrp="1"/>
          </p:cNvSpPr>
          <p:nvPr>
            <p:ph type="title"/>
          </p:nvPr>
        </p:nvSpPr>
        <p:spPr>
          <a:xfrm>
            <a:off x="1955800" y="398463"/>
            <a:ext cx="6827838" cy="704850"/>
          </a:xfrm>
        </p:spPr>
        <p:txBody>
          <a:bodyPr/>
          <a:lstStyle/>
          <a:p>
            <a:pPr>
              <a:lnSpc>
                <a:spcPct val="90000"/>
              </a:lnSpc>
            </a:pPr>
            <a:r>
              <a:rPr lang="fi-FI" altLang="en-US" dirty="0"/>
              <a:t>Dependencies on IETF drafts in SA4</a:t>
            </a:r>
            <a:endParaRPr lang="en-US" altLang="en-US" dirty="0"/>
          </a:p>
        </p:txBody>
      </p:sp>
      <p:sp>
        <p:nvSpPr>
          <p:cNvPr id="3" name="Content Placeholder 2">
            <a:extLst>
              <a:ext uri="{FF2B5EF4-FFF2-40B4-BE49-F238E27FC236}">
                <a16:creationId xmlns:a16="http://schemas.microsoft.com/office/drawing/2014/main" id="{4543591D-CBE1-4CCF-A10F-6BC80E874418}"/>
              </a:ext>
            </a:extLst>
          </p:cNvPr>
          <p:cNvSpPr>
            <a:spLocks noGrp="1"/>
          </p:cNvSpPr>
          <p:nvPr>
            <p:ph idx="1"/>
          </p:nvPr>
        </p:nvSpPr>
        <p:spPr>
          <a:xfrm>
            <a:off x="2027238" y="1222376"/>
            <a:ext cx="8585200" cy="4132263"/>
          </a:xfrm>
        </p:spPr>
        <p:txBody>
          <a:bodyPr/>
          <a:lstStyle/>
          <a:p>
            <a:pPr>
              <a:lnSpc>
                <a:spcPct val="85000"/>
              </a:lnSpc>
              <a:spcBef>
                <a:spcPts val="1200"/>
              </a:spcBef>
              <a:defRPr/>
            </a:pPr>
            <a:r>
              <a:rPr lang="en-GB" altLang="en-US" sz="1600" dirty="0"/>
              <a:t>No new dependency introduced </a:t>
            </a:r>
          </a:p>
          <a:p>
            <a:pPr>
              <a:lnSpc>
                <a:spcPct val="85000"/>
              </a:lnSpc>
              <a:spcBef>
                <a:spcPts val="1200"/>
              </a:spcBef>
              <a:defRPr/>
            </a:pPr>
            <a:r>
              <a:rPr lang="fi-FI" altLang="en-US" sz="1600" dirty="0">
                <a:cs typeface="Arial" panose="020B0604020202020204" pitchFamily="34" charset="0"/>
              </a:rPr>
              <a:t>All dependencies removed</a:t>
            </a:r>
          </a:p>
          <a:p>
            <a:pPr>
              <a:lnSpc>
                <a:spcPct val="85000"/>
              </a:lnSpc>
              <a:spcBef>
                <a:spcPts val="1200"/>
              </a:spcBef>
              <a:defRPr/>
            </a:pPr>
            <a:r>
              <a:rPr lang="en-GB" altLang="en-US" sz="1600" dirty="0"/>
              <a:t>IETF dependencies in SA4: new ones with </a:t>
            </a:r>
            <a:r>
              <a:rPr lang="en-GB" altLang="en-US" sz="1600" dirty="0">
                <a:solidFill>
                  <a:srgbClr val="FF0000"/>
                </a:solidFill>
              </a:rPr>
              <a:t>red colour</a:t>
            </a:r>
            <a:r>
              <a:rPr lang="en-GB" altLang="en-US" sz="1600" dirty="0"/>
              <a:t>, those removed with </a:t>
            </a:r>
            <a:r>
              <a:rPr lang="en-GB" altLang="en-US" sz="1600" dirty="0">
                <a:solidFill>
                  <a:srgbClr val="006600"/>
                </a:solidFill>
              </a:rPr>
              <a:t>green colour</a:t>
            </a:r>
            <a:r>
              <a:rPr lang="en-GB" altLang="en-US" sz="1600" dirty="0"/>
              <a:t>, and other updates by </a:t>
            </a:r>
            <a:r>
              <a:rPr lang="en-GB" altLang="en-US" sz="1600" dirty="0">
                <a:solidFill>
                  <a:srgbClr val="0000FF"/>
                </a:solidFill>
              </a:rPr>
              <a:t>blue colour</a:t>
            </a:r>
            <a:r>
              <a:rPr lang="en-GB" altLang="en-US" sz="1600" dirty="0"/>
              <a:t>:</a:t>
            </a:r>
          </a:p>
          <a:p>
            <a:pPr marL="0" indent="0">
              <a:spcBef>
                <a:spcPts val="600"/>
              </a:spcBef>
              <a:buNone/>
              <a:defRPr/>
            </a:pPr>
            <a:endParaRPr lang="en-GB" altLang="en-US" sz="1800" dirty="0"/>
          </a:p>
        </p:txBody>
      </p:sp>
      <p:graphicFrame>
        <p:nvGraphicFramePr>
          <p:cNvPr id="5" name="Table 4">
            <a:extLst>
              <a:ext uri="{FF2B5EF4-FFF2-40B4-BE49-F238E27FC236}">
                <a16:creationId xmlns:a16="http://schemas.microsoft.com/office/drawing/2014/main" id="{6A493079-1B61-46F9-88B0-EB1C89D9F1F7}"/>
              </a:ext>
            </a:extLst>
          </p:cNvPr>
          <p:cNvGraphicFramePr>
            <a:graphicFrameLocks noGrp="1"/>
          </p:cNvGraphicFramePr>
          <p:nvPr/>
        </p:nvGraphicFramePr>
        <p:xfrm>
          <a:off x="2114551" y="2928939"/>
          <a:ext cx="8281987" cy="558493"/>
        </p:xfrm>
        <a:graphic>
          <a:graphicData uri="http://schemas.openxmlformats.org/drawingml/2006/table">
            <a:tbl>
              <a:tblPr/>
              <a:tblGrid>
                <a:gridCol w="1878934">
                  <a:extLst>
                    <a:ext uri="{9D8B030D-6E8A-4147-A177-3AD203B41FA5}">
                      <a16:colId xmlns:a16="http://schemas.microsoft.com/office/drawing/2014/main" val="20000"/>
                    </a:ext>
                  </a:extLst>
                </a:gridCol>
                <a:gridCol w="536027">
                  <a:extLst>
                    <a:ext uri="{9D8B030D-6E8A-4147-A177-3AD203B41FA5}">
                      <a16:colId xmlns:a16="http://schemas.microsoft.com/office/drawing/2014/main" val="20001"/>
                    </a:ext>
                  </a:extLst>
                </a:gridCol>
                <a:gridCol w="818001">
                  <a:extLst>
                    <a:ext uri="{9D8B030D-6E8A-4147-A177-3AD203B41FA5}">
                      <a16:colId xmlns:a16="http://schemas.microsoft.com/office/drawing/2014/main" val="20002"/>
                    </a:ext>
                  </a:extLst>
                </a:gridCol>
                <a:gridCol w="2452168">
                  <a:extLst>
                    <a:ext uri="{9D8B030D-6E8A-4147-A177-3AD203B41FA5}">
                      <a16:colId xmlns:a16="http://schemas.microsoft.com/office/drawing/2014/main" val="20003"/>
                    </a:ext>
                  </a:extLst>
                </a:gridCol>
                <a:gridCol w="1277486">
                  <a:extLst>
                    <a:ext uri="{9D8B030D-6E8A-4147-A177-3AD203B41FA5}">
                      <a16:colId xmlns:a16="http://schemas.microsoft.com/office/drawing/2014/main" val="20004"/>
                    </a:ext>
                  </a:extLst>
                </a:gridCol>
                <a:gridCol w="1319371">
                  <a:extLst>
                    <a:ext uri="{9D8B030D-6E8A-4147-A177-3AD203B41FA5}">
                      <a16:colId xmlns:a16="http://schemas.microsoft.com/office/drawing/2014/main" val="20005"/>
                    </a:ext>
                  </a:extLst>
                </a:gridCol>
              </a:tblGrid>
              <a:tr h="382891">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226438999"/>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p:txBody>
          <a:bodyPr/>
          <a:lstStyle/>
          <a:p>
            <a:r>
              <a:rPr lang="en-US" altLang="en-US" dirty="0"/>
              <a:t>Summary of action items</a:t>
            </a:r>
          </a:p>
        </p:txBody>
      </p:sp>
      <p:sp>
        <p:nvSpPr>
          <p:cNvPr id="3" name="Espace réservé du contenu 2">
            <a:extLst>
              <a:ext uri="{FF2B5EF4-FFF2-40B4-BE49-F238E27FC236}">
                <a16:creationId xmlns:a16="http://schemas.microsoft.com/office/drawing/2014/main" id="{977E90B1-601A-4188-AB44-98FAF9413D33}"/>
              </a:ext>
            </a:extLst>
          </p:cNvPr>
          <p:cNvSpPr>
            <a:spLocks noGrp="1"/>
          </p:cNvSpPr>
          <p:nvPr>
            <p:ph idx="1"/>
          </p:nvPr>
        </p:nvSpPr>
        <p:spPr/>
        <p:txBody>
          <a:bodyPr/>
          <a:lstStyle/>
          <a:p>
            <a:pPr eaLnBrk="1" hangingPunct="1">
              <a:lnSpc>
                <a:spcPct val="90000"/>
              </a:lnSpc>
              <a:spcBef>
                <a:spcPts val="2400"/>
              </a:spcBef>
            </a:pPr>
            <a:r>
              <a:rPr lang="en-GB" altLang="en-US" dirty="0"/>
              <a:t> Action Points from SA</a:t>
            </a:r>
            <a:r>
              <a:rPr lang="en-GB" altLang="en-US"/>
              <a:t>#96 </a:t>
            </a:r>
            <a:r>
              <a:rPr lang="en-GB" altLang="en-US" dirty="0"/>
              <a:t>to SA4:</a:t>
            </a:r>
          </a:p>
          <a:p>
            <a:pPr lvl="1">
              <a:lnSpc>
                <a:spcPct val="90000"/>
              </a:lnSpc>
              <a:spcBef>
                <a:spcPts val="900"/>
              </a:spcBef>
            </a:pPr>
            <a:r>
              <a:rPr lang="en-US" altLang="fr-FR" sz="1800" dirty="0">
                <a:cs typeface="Arial" panose="020B0604020202020204" pitchFamily="34" charset="0"/>
              </a:rPr>
              <a:t>At SA#96-e, TSG CT requested that:</a:t>
            </a:r>
          </a:p>
          <a:p>
            <a:pPr lvl="2">
              <a:lnSpc>
                <a:spcPct val="90000"/>
              </a:lnSpc>
              <a:spcBef>
                <a:spcPts val="900"/>
              </a:spcBef>
            </a:pPr>
            <a:r>
              <a:rPr lang="en-US" altLang="fr-FR" sz="1400" i="1" dirty="0">
                <a:cs typeface="Arial" panose="020B0604020202020204" pitchFamily="34" charset="0"/>
              </a:rPr>
              <a:t>As CT WGs cannot wait for the end of the other working group meeting to receive the expected reply LSs, SA WG2/SA WG4/RAN WG2 are kindly asked to address in priority the Release 17 related LSs received from CT WGs at the beginning of their meeting and to provide CT WGs with the required clarifications as early as possible. (Source: SP 220379 LS from TSG CT: LS on Priority given to Rel 17 LSs from CT. (TSG CT))</a:t>
            </a:r>
            <a:endParaRPr lang="en-US" altLang="fr-FR" sz="1400" dirty="0">
              <a:cs typeface="Arial" panose="020B0604020202020204" pitchFamily="34" charset="0"/>
            </a:endParaRPr>
          </a:p>
          <a:p>
            <a:pPr lvl="2">
              <a:lnSpc>
                <a:spcPct val="90000"/>
              </a:lnSpc>
              <a:spcBef>
                <a:spcPts val="900"/>
              </a:spcBef>
            </a:pPr>
            <a:r>
              <a:rPr lang="en-US" altLang="fr-FR" sz="1400" dirty="0">
                <a:cs typeface="Arial" panose="020B0604020202020204" pitchFamily="34" charset="0"/>
              </a:rPr>
              <a:t>SA4#121-e handled those Rel-17 related LSs as issues for immediate consideration and sent the response LS as early as possible for handling in CT WGs.</a:t>
            </a:r>
          </a:p>
          <a:p>
            <a:pPr eaLnBrk="1" hangingPunct="1">
              <a:lnSpc>
                <a:spcPct val="90000"/>
              </a:lnSpc>
              <a:spcBef>
                <a:spcPts val="3000"/>
              </a:spcBef>
            </a:pPr>
            <a:r>
              <a:rPr lang="en-GB" altLang="en-US" dirty="0"/>
              <a:t> Action items from SA4 to SA#97-e:</a:t>
            </a:r>
          </a:p>
          <a:p>
            <a:pPr lvl="1">
              <a:lnSpc>
                <a:spcPct val="90000"/>
              </a:lnSpc>
              <a:spcBef>
                <a:spcPts val="300"/>
              </a:spcBef>
            </a:pPr>
            <a:r>
              <a:rPr lang="en-US" altLang="en-US" sz="1800" dirty="0"/>
              <a:t>Approve all SA4 agreed CRs</a:t>
            </a:r>
          </a:p>
          <a:p>
            <a:pPr lvl="1">
              <a:lnSpc>
                <a:spcPct val="90000"/>
              </a:lnSpc>
              <a:spcBef>
                <a:spcPts val="300"/>
              </a:spcBef>
            </a:pPr>
            <a:endParaRPr lang="en-US" altLang="en-US" sz="1800" dirty="0"/>
          </a:p>
          <a:p>
            <a:endParaRPr lang="fr-FR"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0EDA8E9-B981-40FE-A499-5C3A3FF7B430}"/>
              </a:ext>
            </a:extLst>
          </p:cNvPr>
          <p:cNvSpPr>
            <a:spLocks noGrp="1"/>
          </p:cNvSpPr>
          <p:nvPr>
            <p:ph type="title"/>
          </p:nvPr>
        </p:nvSpPr>
        <p:spPr/>
        <p:txBody>
          <a:bodyPr/>
          <a:lstStyle/>
          <a:p>
            <a:r>
              <a:rPr lang="en-US" altLang="en-US" dirty="0"/>
              <a:t>Meetings held since SA#96 </a:t>
            </a:r>
          </a:p>
        </p:txBody>
      </p:sp>
      <p:sp>
        <p:nvSpPr>
          <p:cNvPr id="2" name="Espace réservé du contenu 1">
            <a:extLst>
              <a:ext uri="{FF2B5EF4-FFF2-40B4-BE49-F238E27FC236}">
                <a16:creationId xmlns:a16="http://schemas.microsoft.com/office/drawing/2014/main" id="{17C79130-A3BC-45EE-8B01-2DF31413434A}"/>
              </a:ext>
            </a:extLst>
          </p:cNvPr>
          <p:cNvSpPr>
            <a:spLocks noGrp="1"/>
          </p:cNvSpPr>
          <p:nvPr>
            <p:ph idx="1"/>
          </p:nvPr>
        </p:nvSpPr>
        <p:spPr/>
        <p:txBody>
          <a:bodyPr/>
          <a:lstStyle/>
          <a:p>
            <a:pPr>
              <a:defRPr/>
            </a:pPr>
            <a:r>
              <a:rPr lang="en-GB" altLang="en-US" sz="2400" dirty="0"/>
              <a:t>SWG conference calls (2 to 3 hours each)</a:t>
            </a:r>
          </a:p>
          <a:p>
            <a:pPr lvl="1">
              <a:lnSpc>
                <a:spcPct val="90000"/>
              </a:lnSpc>
              <a:spcBef>
                <a:spcPts val="200"/>
              </a:spcBef>
              <a:tabLst>
                <a:tab pos="1787525" algn="l"/>
                <a:tab pos="3671888" algn="l"/>
              </a:tabLst>
              <a:defRPr/>
            </a:pPr>
            <a:r>
              <a:rPr lang="en-US" sz="2000" dirty="0"/>
              <a:t>Audio SWG call on IVAS: 27 June</a:t>
            </a:r>
          </a:p>
          <a:p>
            <a:pPr lvl="1">
              <a:lnSpc>
                <a:spcPct val="90000"/>
              </a:lnSpc>
              <a:spcBef>
                <a:spcPts val="200"/>
              </a:spcBef>
              <a:tabLst>
                <a:tab pos="1787525" algn="l"/>
                <a:tab pos="3671888" algn="l"/>
              </a:tabLst>
              <a:defRPr/>
            </a:pPr>
            <a:r>
              <a:rPr lang="en-US" sz="2000" dirty="0"/>
              <a:t>MBS SWG: 30 June, 7 July, 28 July, 4 august, including joint calls with CT3 and additional rapporteur’s calls, 8 Sep</a:t>
            </a:r>
          </a:p>
          <a:p>
            <a:pPr lvl="1">
              <a:lnSpc>
                <a:spcPct val="90000"/>
              </a:lnSpc>
              <a:spcBef>
                <a:spcPts val="200"/>
              </a:spcBef>
              <a:tabLst>
                <a:tab pos="1787525" algn="l"/>
                <a:tab pos="3671888" algn="l"/>
              </a:tabLst>
              <a:defRPr/>
            </a:pPr>
            <a:r>
              <a:rPr lang="en-US" sz="2000" dirty="0"/>
              <a:t>Video SWG : 14 June, 28 June, 12 July</a:t>
            </a:r>
          </a:p>
          <a:p>
            <a:pPr lvl="1">
              <a:lnSpc>
                <a:spcPct val="90000"/>
              </a:lnSpc>
              <a:spcBef>
                <a:spcPts val="200"/>
              </a:spcBef>
              <a:tabLst>
                <a:tab pos="1787525" algn="l"/>
                <a:tab pos="3671888" algn="l"/>
              </a:tabLst>
              <a:defRPr/>
            </a:pPr>
            <a:r>
              <a:rPr lang="en-US" sz="2000" dirty="0"/>
              <a:t>RTC SWG: 1 June, 13 July, 27 July, 3 August, 7 Sep</a:t>
            </a:r>
          </a:p>
          <a:p>
            <a:pPr lvl="1">
              <a:lnSpc>
                <a:spcPct val="90000"/>
              </a:lnSpc>
              <a:spcBef>
                <a:spcPts val="200"/>
              </a:spcBef>
              <a:tabLst>
                <a:tab pos="1787525" algn="l"/>
                <a:tab pos="3671888" algn="l"/>
              </a:tabLst>
              <a:defRPr/>
            </a:pPr>
            <a:endParaRPr lang="en-GB" altLang="en-US" sz="1600" dirty="0"/>
          </a:p>
          <a:p>
            <a:pPr>
              <a:defRPr/>
            </a:pPr>
            <a:r>
              <a:rPr lang="fi-FI" sz="2400" dirty="0"/>
              <a:t>SA4 plenary meetings</a:t>
            </a:r>
            <a:endParaRPr lang="fr-FR" dirty="0"/>
          </a:p>
        </p:txBody>
      </p:sp>
      <p:graphicFrame>
        <p:nvGraphicFramePr>
          <p:cNvPr id="6" name="Table 5">
            <a:extLst>
              <a:ext uri="{FF2B5EF4-FFF2-40B4-BE49-F238E27FC236}">
                <a16:creationId xmlns:a16="http://schemas.microsoft.com/office/drawing/2014/main" id="{F6ACDE1B-EB61-45FA-A288-70753DE774A2}"/>
              </a:ext>
            </a:extLst>
          </p:cNvPr>
          <p:cNvGraphicFramePr>
            <a:graphicFrameLocks noGrp="1"/>
          </p:cNvGraphicFramePr>
          <p:nvPr>
            <p:extLst>
              <p:ext uri="{D42A27DB-BD31-4B8C-83A1-F6EECF244321}">
                <p14:modId xmlns:p14="http://schemas.microsoft.com/office/powerpoint/2010/main" val="2944287403"/>
              </p:ext>
            </p:extLst>
          </p:nvPr>
        </p:nvGraphicFramePr>
        <p:xfrm>
          <a:off x="1880621" y="4072375"/>
          <a:ext cx="7559675" cy="794264"/>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SA4#120</a:t>
                      </a:r>
                      <a:endParaRPr lang="en-US" sz="1400" b="0" strike="sngStrike" dirty="0">
                        <a:solidFill>
                          <a:srgbClr val="FF0000"/>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E-meeting: 17-26 August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a:t>
                      </a:r>
                      <a:r>
                        <a:rPr lang="en-US" sz="1400" b="0" dirty="0">
                          <a:solidFill>
                            <a:schemeClr val="tx1"/>
                          </a:solidFill>
                          <a:latin typeface="+mn-lt"/>
                          <a:cs typeface="Arial" panose="020B0604020202020204" pitchFamily="34" charset="0"/>
                        </a:rPr>
                        <a:t>MCC, Electronic meeting</a:t>
                      </a:r>
                      <a:endParaRPr lang="en-US" sz="1400" b="0" strike="sngStrike" dirty="0">
                        <a:solidFill>
                          <a:schemeClr val="tx1"/>
                        </a:solidFill>
                        <a:latin typeface="+mn-lt"/>
                      </a:endParaRPr>
                    </a:p>
                  </a:txBody>
                  <a:tcPr marL="91429" marR="91429" marT="45667" marB="45667"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23448941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- 1</a:t>
            </a:r>
          </a:p>
        </p:txBody>
      </p:sp>
      <p:sp>
        <p:nvSpPr>
          <p:cNvPr id="2" name="Espace réservé du contenu 1">
            <a:extLst>
              <a:ext uri="{FF2B5EF4-FFF2-40B4-BE49-F238E27FC236}">
                <a16:creationId xmlns:a16="http://schemas.microsoft.com/office/drawing/2014/main" id="{F6FAEB32-1D0C-41F9-A9E1-F9FBAD32225E}"/>
              </a:ext>
            </a:extLst>
          </p:cNvPr>
          <p:cNvSpPr>
            <a:spLocks noGrp="1"/>
          </p:cNvSpPr>
          <p:nvPr>
            <p:ph idx="1"/>
          </p:nvPr>
        </p:nvSpPr>
        <p:spPr/>
        <p:txBody>
          <a:bodyPr/>
          <a:lstStyle/>
          <a:p>
            <a:pPr>
              <a:lnSpc>
                <a:spcPct val="85000"/>
              </a:lnSpc>
              <a:spcBef>
                <a:spcPts val="3000"/>
              </a:spcBef>
            </a:pPr>
            <a:r>
              <a:rPr lang="en-GB" altLang="en-US" sz="2000" dirty="0"/>
              <a:t>SWG conference calls</a:t>
            </a:r>
          </a:p>
          <a:p>
            <a:pPr lvl="1">
              <a:lnSpc>
                <a:spcPct val="90000"/>
              </a:lnSpc>
              <a:spcBef>
                <a:spcPts val="200"/>
              </a:spcBef>
              <a:tabLst>
                <a:tab pos="1787525" algn="l"/>
                <a:tab pos="3671888" algn="l"/>
              </a:tabLst>
              <a:defRPr/>
            </a:pPr>
            <a:r>
              <a:rPr lang="en-US" sz="2000" dirty="0"/>
              <a:t>Audio SWG AH Telcos: 17 Oct (</a:t>
            </a:r>
            <a:r>
              <a:rPr lang="en-US" sz="2000" dirty="0" err="1"/>
              <a:t>eUET</a:t>
            </a:r>
            <a:r>
              <a:rPr lang="en-US" sz="2000" dirty="0"/>
              <a:t>), 7 Oct, 21 Oct</a:t>
            </a:r>
          </a:p>
          <a:p>
            <a:pPr lvl="1">
              <a:lnSpc>
                <a:spcPct val="90000"/>
              </a:lnSpc>
              <a:spcBef>
                <a:spcPts val="200"/>
              </a:spcBef>
              <a:tabLst>
                <a:tab pos="1787525" algn="l"/>
                <a:tab pos="3671888" algn="l"/>
              </a:tabLst>
              <a:defRPr/>
            </a:pPr>
            <a:r>
              <a:rPr lang="en-US" sz="2000" dirty="0"/>
              <a:t>MBS SWG AH telcos: 22 Sep, 6 Oct, 20 Oct</a:t>
            </a:r>
          </a:p>
          <a:p>
            <a:pPr lvl="1">
              <a:lnSpc>
                <a:spcPct val="90000"/>
              </a:lnSpc>
              <a:spcBef>
                <a:spcPts val="200"/>
              </a:spcBef>
              <a:tabLst>
                <a:tab pos="1787525" algn="l"/>
                <a:tab pos="3671888" algn="l"/>
              </a:tabLst>
              <a:defRPr/>
            </a:pPr>
            <a:r>
              <a:rPr lang="en-US" sz="2000" dirty="0"/>
              <a:t>Video SWG: 20 Sep, 11 Oct, 2 Nov</a:t>
            </a:r>
          </a:p>
          <a:p>
            <a:pPr lvl="1">
              <a:lnSpc>
                <a:spcPct val="90000"/>
              </a:lnSpc>
              <a:spcBef>
                <a:spcPts val="200"/>
              </a:spcBef>
              <a:tabLst>
                <a:tab pos="1787525" algn="l"/>
                <a:tab pos="3671888" algn="l"/>
              </a:tabLst>
              <a:defRPr/>
            </a:pPr>
            <a:r>
              <a:rPr lang="en-US" sz="2000" dirty="0"/>
              <a:t>RTC SWG: 7 Sep, 21 Sep, 5 Oct, 19 Oct</a:t>
            </a:r>
            <a:br>
              <a:rPr lang="en-US" sz="2000" dirty="0"/>
            </a:br>
            <a:endParaRPr lang="en-US" sz="2000" dirty="0"/>
          </a:p>
          <a:p>
            <a:pPr>
              <a:lnSpc>
                <a:spcPct val="90000"/>
              </a:lnSpc>
              <a:spcBef>
                <a:spcPts val="200"/>
              </a:spcBef>
              <a:tabLst>
                <a:tab pos="1787525" algn="l"/>
                <a:tab pos="3671888" algn="l"/>
              </a:tabLst>
              <a:defRPr/>
            </a:pPr>
            <a:r>
              <a:rPr lang="en-GB" altLang="en-US" sz="2000" dirty="0"/>
              <a:t>SA4 plenary meetings (2022)</a:t>
            </a:r>
            <a:endParaRPr lang="en-GB" altLang="en-US" sz="2000" dirty="0">
              <a:solidFill>
                <a:srgbClr val="FF0000"/>
              </a:solidFill>
            </a:endParaRPr>
          </a:p>
          <a:p>
            <a:pPr lvl="1">
              <a:lnSpc>
                <a:spcPct val="90000"/>
              </a:lnSpc>
              <a:spcBef>
                <a:spcPts val="200"/>
              </a:spcBef>
              <a:tabLst>
                <a:tab pos="1787525" algn="l"/>
                <a:tab pos="3671888" algn="l"/>
              </a:tabLst>
              <a:defRPr/>
            </a:pPr>
            <a:endParaRPr lang="en-US" sz="1600" dirty="0"/>
          </a:p>
          <a:p>
            <a:pPr>
              <a:lnSpc>
                <a:spcPct val="90000"/>
              </a:lnSpc>
              <a:spcBef>
                <a:spcPts val="200"/>
              </a:spcBef>
              <a:tabLst>
                <a:tab pos="1787525" algn="l"/>
                <a:tab pos="3671888" algn="l"/>
              </a:tabLst>
              <a:defRPr/>
            </a:pPr>
            <a:endParaRPr lang="en-US" altLang="en-US" sz="2400" dirty="0"/>
          </a:p>
        </p:txBody>
      </p:sp>
      <p:graphicFrame>
        <p:nvGraphicFramePr>
          <p:cNvPr id="4" name="Table 5">
            <a:extLst>
              <a:ext uri="{FF2B5EF4-FFF2-40B4-BE49-F238E27FC236}">
                <a16:creationId xmlns:a16="http://schemas.microsoft.com/office/drawing/2014/main" id="{24B432C4-0791-497F-9304-7EFF704FBF60}"/>
              </a:ext>
            </a:extLst>
          </p:cNvPr>
          <p:cNvGraphicFramePr>
            <a:graphicFrameLocks noGrp="1"/>
          </p:cNvGraphicFramePr>
          <p:nvPr>
            <p:extLst>
              <p:ext uri="{D42A27DB-BD31-4B8C-83A1-F6EECF244321}">
                <p14:modId xmlns:p14="http://schemas.microsoft.com/office/powerpoint/2010/main" val="4283640967"/>
              </p:ext>
            </p:extLst>
          </p:nvPr>
        </p:nvGraphicFramePr>
        <p:xfrm>
          <a:off x="1743031" y="3631335"/>
          <a:ext cx="7937069" cy="1440061"/>
        </p:xfrm>
        <a:graphic>
          <a:graphicData uri="http://schemas.openxmlformats.org/drawingml/2006/table">
            <a:tbl>
              <a:tblPr firstRow="1" bandRow="1">
                <a:tableStyleId>{5C22544A-7EE6-4342-B048-85BDC9FD1C3A}</a:tableStyleId>
              </a:tblPr>
              <a:tblGrid>
                <a:gridCol w="1662584">
                  <a:extLst>
                    <a:ext uri="{9D8B030D-6E8A-4147-A177-3AD203B41FA5}">
                      <a16:colId xmlns:a16="http://schemas.microsoft.com/office/drawing/2014/main" val="20000"/>
                    </a:ext>
                  </a:extLst>
                </a:gridCol>
                <a:gridCol w="3099714">
                  <a:extLst>
                    <a:ext uri="{9D8B030D-6E8A-4147-A177-3AD203B41FA5}">
                      <a16:colId xmlns:a16="http://schemas.microsoft.com/office/drawing/2014/main" val="20001"/>
                    </a:ext>
                  </a:extLst>
                </a:gridCol>
                <a:gridCol w="3174771">
                  <a:extLst>
                    <a:ext uri="{9D8B030D-6E8A-4147-A177-3AD203B41FA5}">
                      <a16:colId xmlns:a16="http://schemas.microsoft.com/office/drawing/2014/main" val="20002"/>
                    </a:ext>
                  </a:extLst>
                </a:gridCol>
              </a:tblGrid>
              <a:tr h="580631">
                <a:tc>
                  <a:txBody>
                    <a:bodyPr/>
                    <a:lstStyle/>
                    <a:p>
                      <a:pPr marL="36000">
                        <a:lnSpc>
                          <a:spcPct val="90000"/>
                        </a:lnSpc>
                      </a:pPr>
                      <a:r>
                        <a:rPr lang="fi-FI" sz="1400" dirty="0"/>
                        <a:t>Meetings in 2022</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81542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SA4#121</a:t>
                      </a:r>
                      <a:r>
                        <a:rPr lang="fi-FI" sz="1400" b="0" strike="sngStrike" dirty="0">
                          <a:solidFill>
                            <a:srgbClr val="FF0000"/>
                          </a:solidFill>
                          <a:latin typeface="+mn-lt"/>
                        </a:rPr>
                        <a:t>/-e</a:t>
                      </a:r>
                      <a:endParaRPr lang="en-US" sz="1400" b="0" strike="sngStrike" dirty="0">
                        <a:solidFill>
                          <a:srgbClr val="FF0000"/>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F2F: 14-18 November 2022</a:t>
                      </a:r>
                    </a:p>
                    <a:p>
                      <a:pPr marL="36000" algn="l">
                        <a:lnSpc>
                          <a:spcPct val="90000"/>
                        </a:lnSpc>
                        <a:spcBef>
                          <a:spcPts val="0"/>
                        </a:spcBef>
                      </a:pPr>
                      <a:r>
                        <a:rPr lang="en-US" sz="1400" b="0" strike="sngStrike" kern="1200" dirty="0">
                          <a:solidFill>
                            <a:srgbClr val="FF0000"/>
                          </a:solidFill>
                          <a:effectLst/>
                          <a:latin typeface="+mn-lt"/>
                          <a:ea typeface="+mn-ea"/>
                          <a:cs typeface="+mn-cs"/>
                        </a:rPr>
                        <a:t>OR, </a:t>
                      </a:r>
                    </a:p>
                    <a:p>
                      <a:pPr marL="36000" algn="l">
                        <a:lnSpc>
                          <a:spcPct val="90000"/>
                        </a:lnSpc>
                        <a:spcBef>
                          <a:spcPts val="0"/>
                        </a:spcBef>
                      </a:pPr>
                      <a:r>
                        <a:rPr lang="en-US" sz="1400" b="0" strike="sngStrike" kern="1200" dirty="0">
                          <a:solidFill>
                            <a:srgbClr val="FF0000"/>
                          </a:solidFill>
                          <a:effectLst/>
                          <a:latin typeface="+mn-lt"/>
                          <a:ea typeface="+mn-ea"/>
                          <a:cs typeface="+mn-cs"/>
                        </a:rPr>
                        <a:t>E-meeting: 9-18 November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a:t>
                      </a:r>
                      <a:r>
                        <a:rPr lang="en-US" sz="1400" b="0" dirty="0">
                          <a:solidFill>
                            <a:srgbClr val="FF0000"/>
                          </a:solidFill>
                          <a:latin typeface="+mn-lt"/>
                        </a:rPr>
                        <a:t>EF3 &amp; NAF3</a:t>
                      </a:r>
                      <a:r>
                        <a:rPr lang="en-US" sz="1400" b="0" dirty="0">
                          <a:solidFill>
                            <a:schemeClr val="tx1"/>
                          </a:solidFill>
                          <a:latin typeface="+mn-lt"/>
                        </a:rPr>
                        <a:t>, Venue: </a:t>
                      </a:r>
                      <a:r>
                        <a:rPr lang="en-US" sz="1400" b="0" dirty="0">
                          <a:solidFill>
                            <a:srgbClr val="FF0000"/>
                          </a:solidFill>
                          <a:latin typeface="+mn-lt"/>
                        </a:rPr>
                        <a:t>Toulouse, France</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strike="sngStrike" dirty="0">
                          <a:solidFill>
                            <a:srgbClr val="FF0000"/>
                          </a:solidFill>
                          <a:latin typeface="+mn-lt"/>
                        </a:rPr>
                        <a:t>OR,</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strike="sngStrike" dirty="0">
                          <a:solidFill>
                            <a:srgbClr val="FF0000"/>
                          </a:solidFill>
                          <a:latin typeface="+mn-lt"/>
                        </a:rPr>
                        <a:t>Host: </a:t>
                      </a:r>
                      <a:r>
                        <a:rPr lang="en-US" sz="1400" b="0" strike="sngStrike" dirty="0">
                          <a:solidFill>
                            <a:srgbClr val="FF0000"/>
                          </a:solidFill>
                          <a:latin typeface="+mn-lt"/>
                          <a:cs typeface="Arial" panose="020B0604020202020204" pitchFamily="34" charset="0"/>
                        </a:rPr>
                        <a:t>MCC, Electronic meeting</a:t>
                      </a:r>
                      <a:endParaRPr lang="en-US" sz="1400" b="0" strike="sngStrike" dirty="0">
                        <a:solidFill>
                          <a:srgbClr val="FF0000"/>
                        </a:solidFill>
                        <a:latin typeface="+mn-lt"/>
                      </a:endParaRP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32378952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- 2</a:t>
            </a:r>
          </a:p>
        </p:txBody>
      </p:sp>
      <p:sp>
        <p:nvSpPr>
          <p:cNvPr id="2" name="Espace réservé du contenu 1">
            <a:extLst>
              <a:ext uri="{FF2B5EF4-FFF2-40B4-BE49-F238E27FC236}">
                <a16:creationId xmlns:a16="http://schemas.microsoft.com/office/drawing/2014/main" id="{0CDC92EC-0D32-4049-AC9B-97F54D40C8C4}"/>
              </a:ext>
            </a:extLst>
          </p:cNvPr>
          <p:cNvSpPr>
            <a:spLocks noGrp="1"/>
          </p:cNvSpPr>
          <p:nvPr>
            <p:ph idx="1"/>
          </p:nvPr>
        </p:nvSpPr>
        <p:spPr/>
        <p:txBody>
          <a:bodyPr/>
          <a:lstStyle/>
          <a:p>
            <a:pPr>
              <a:spcBef>
                <a:spcPts val="2800"/>
              </a:spcBef>
              <a:defRPr/>
            </a:pPr>
            <a:r>
              <a:rPr lang="en-GB" altLang="en-US" sz="2800" dirty="0"/>
              <a:t>SA4 plenary meetings (2023)</a:t>
            </a:r>
            <a:endParaRPr lang="en-GB" altLang="en-US" sz="2800" dirty="0">
              <a:solidFill>
                <a:srgbClr val="FF0000"/>
              </a:solidFill>
            </a:endParaRPr>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marL="0" indent="0">
              <a:buNone/>
              <a:defRPr/>
            </a:pPr>
            <a:endParaRPr lang="en-GB" altLang="en-US" sz="2800" dirty="0"/>
          </a:p>
          <a:p>
            <a:pPr>
              <a:defRPr/>
            </a:pPr>
            <a:endParaRPr lang="en-GB" altLang="en-US" sz="2800" dirty="0"/>
          </a:p>
          <a:p>
            <a:pPr>
              <a:defRPr/>
            </a:pPr>
            <a:endParaRPr lang="en-GB" altLang="en-US" sz="2800" dirty="0"/>
          </a:p>
          <a:p>
            <a:pPr>
              <a:lnSpc>
                <a:spcPct val="85000"/>
              </a:lnSpc>
              <a:spcBef>
                <a:spcPts val="3000"/>
              </a:spcBef>
              <a:tabLst>
                <a:tab pos="1787525" algn="l"/>
                <a:tab pos="3671888" algn="l"/>
              </a:tabLst>
              <a:defRPr/>
            </a:pPr>
            <a:endParaRPr lang="en-GB" altLang="en-US" sz="2800" dirty="0"/>
          </a:p>
          <a:p>
            <a:endParaRPr lang="fr-FR" dirty="0"/>
          </a:p>
        </p:txBody>
      </p:sp>
      <p:graphicFrame>
        <p:nvGraphicFramePr>
          <p:cNvPr id="5" name="Table 5">
            <a:extLst>
              <a:ext uri="{FF2B5EF4-FFF2-40B4-BE49-F238E27FC236}">
                <a16:creationId xmlns:a16="http://schemas.microsoft.com/office/drawing/2014/main" id="{AD0468A0-3A58-46BD-83EC-39373B89D9B5}"/>
              </a:ext>
            </a:extLst>
          </p:cNvPr>
          <p:cNvGraphicFramePr>
            <a:graphicFrameLocks noGrp="1"/>
          </p:cNvGraphicFramePr>
          <p:nvPr>
            <p:extLst>
              <p:ext uri="{D42A27DB-BD31-4B8C-83A1-F6EECF244321}">
                <p14:modId xmlns:p14="http://schemas.microsoft.com/office/powerpoint/2010/main" val="1423415988"/>
              </p:ext>
            </p:extLst>
          </p:nvPr>
        </p:nvGraphicFramePr>
        <p:xfrm>
          <a:off x="2196042" y="2020470"/>
          <a:ext cx="7559675" cy="4132831"/>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2023</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73152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SA4#122/-e</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20-24 February 2023</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20 February-1 March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a:t>
                      </a:r>
                      <a:r>
                        <a:rPr lang="en-US" sz="1400" b="0" dirty="0">
                          <a:solidFill>
                            <a:srgbClr val="FF0000"/>
                          </a:solidFill>
                          <a:latin typeface="+mn-lt"/>
                          <a:cs typeface="Arial" panose="020B0604020202020204" pitchFamily="34" charset="0"/>
                        </a:rPr>
                        <a:t>EF3</a:t>
                      </a:r>
                      <a:r>
                        <a:rPr lang="en-US" sz="1400" b="0" dirty="0">
                          <a:solidFill>
                            <a:schemeClr val="tx1"/>
                          </a:solidFill>
                          <a:latin typeface="+mn-lt"/>
                          <a:cs typeface="Arial" panose="020B0604020202020204" pitchFamily="34" charset="0"/>
                        </a:rPr>
                        <a:t>, Venue: </a:t>
                      </a:r>
                      <a:r>
                        <a:rPr lang="en-US" sz="1400" b="0" dirty="0">
                          <a:solidFill>
                            <a:srgbClr val="FF0000"/>
                          </a:solidFill>
                          <a:latin typeface="+mn-lt"/>
                          <a:cs typeface="Arial" panose="020B0604020202020204" pitchFamily="34" charset="0"/>
                        </a:rPr>
                        <a:t>Europe</a:t>
                      </a:r>
                    </a:p>
                  </a:txBody>
                  <a:tcPr marL="91429" marR="91429" marT="45667" marB="45667" anchor="ctr"/>
                </a:tc>
                <a:extLst>
                  <a:ext uri="{0D108BD9-81ED-4DB2-BD59-A6C34878D82A}">
                    <a16:rowId xmlns:a16="http://schemas.microsoft.com/office/drawing/2014/main" val="10002"/>
                  </a:ext>
                </a:extLst>
              </a:tr>
              <a:tr h="73152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SA4#123/-e</a:t>
                      </a:r>
                    </a:p>
                  </a:txBody>
                  <a:tcPr marL="91429" marR="91429" marT="45667" marB="45667" anchor="ctr"/>
                </a:tc>
                <a:tc>
                  <a:txBody>
                    <a:bodyPr/>
                    <a:lstStyle/>
                    <a:p>
                      <a:pPr marL="0" marR="0">
                        <a:spcBef>
                          <a:spcPts val="0"/>
                        </a:spcBef>
                        <a:spcAft>
                          <a:spcPts val="0"/>
                        </a:spcAft>
                      </a:pPr>
                      <a:r>
                        <a:rPr lang="en-US" sz="1400" strike="sngStrike" dirty="0">
                          <a:solidFill>
                            <a:srgbClr val="FF0000"/>
                          </a:solidFill>
                          <a:effectLst/>
                          <a:latin typeface="+mn-lt"/>
                          <a:ea typeface="Calibri" panose="020F0502020204030204" pitchFamily="34" charset="0"/>
                          <a:cs typeface="Arial" panose="020B0604020202020204" pitchFamily="34" charset="0"/>
                        </a:rPr>
                        <a:t>F2F: 17-21 April 2023</a:t>
                      </a:r>
                    </a:p>
                    <a:p>
                      <a:pPr marL="0" marR="0">
                        <a:spcBef>
                          <a:spcPts val="0"/>
                        </a:spcBef>
                        <a:spcAft>
                          <a:spcPts val="0"/>
                        </a:spcAft>
                      </a:pPr>
                      <a:r>
                        <a:rPr lang="en-US" sz="1400" strike="sngStrike" dirty="0">
                          <a:solidFill>
                            <a:srgbClr val="FF0000"/>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17-21 April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a:t>
                      </a:r>
                      <a:r>
                        <a:rPr lang="en-US" sz="1400" b="0" dirty="0">
                          <a:solidFill>
                            <a:srgbClr val="FF0000"/>
                          </a:solidFill>
                          <a:latin typeface="+mn-lt"/>
                          <a:cs typeface="Arial" panose="020B0604020202020204" pitchFamily="34" charset="0"/>
                        </a:rPr>
                        <a:t>MCC, Electronic meeting</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strike="sngStrike" dirty="0">
                          <a:solidFill>
                            <a:srgbClr val="FF0000"/>
                          </a:solidFill>
                          <a:latin typeface="+mn-lt"/>
                          <a:cs typeface="Arial" panose="020B0604020202020204" pitchFamily="34" charset="0"/>
                        </a:rPr>
                        <a:t>Note: preference for an e-meeting</a:t>
                      </a:r>
                    </a:p>
                  </a:txBody>
                  <a:tcPr marL="91429" marR="91429" marT="45667" marB="45667" anchor="ctr"/>
                </a:tc>
                <a:extLst>
                  <a:ext uri="{0D108BD9-81ED-4DB2-BD59-A6C34878D82A}">
                    <a16:rowId xmlns:a16="http://schemas.microsoft.com/office/drawing/2014/main" val="10003"/>
                  </a:ext>
                </a:extLst>
              </a:tr>
              <a:tr h="73152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SA4#124/-e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22-26 May 2023</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22-26 May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4"/>
                  </a:ext>
                </a:extLst>
              </a:tr>
              <a:tr h="73152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SA4#125/-e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21-25 August 2023</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16-25 August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a:t>
                      </a:r>
                      <a:r>
                        <a:rPr lang="en-US" sz="1400" b="0" dirty="0">
                          <a:solidFill>
                            <a:srgbClr val="FF0000"/>
                          </a:solidFill>
                          <a:latin typeface="+mn-lt"/>
                          <a:cs typeface="Arial" panose="020B0604020202020204" pitchFamily="34" charset="0"/>
                        </a:rPr>
                        <a:t>EF3</a:t>
                      </a:r>
                      <a:r>
                        <a:rPr lang="en-US" sz="1400" b="0" dirty="0">
                          <a:solidFill>
                            <a:schemeClr val="tx1"/>
                          </a:solidFill>
                          <a:latin typeface="+mn-lt"/>
                          <a:cs typeface="Arial" panose="020B0604020202020204" pitchFamily="34" charset="0"/>
                        </a:rPr>
                        <a:t>, Venue: </a:t>
                      </a:r>
                      <a:r>
                        <a:rPr lang="en-US" sz="1400" b="0" dirty="0">
                          <a:solidFill>
                            <a:srgbClr val="FF0000"/>
                          </a:solidFill>
                          <a:latin typeface="+mn-lt"/>
                          <a:cs typeface="Arial" panose="020B0604020202020204" pitchFamily="34" charset="0"/>
                        </a:rPr>
                        <a:t>Europe</a:t>
                      </a:r>
                    </a:p>
                  </a:txBody>
                  <a:tcPr marL="91429" marR="91429" marT="45667" marB="45667" anchor="ctr"/>
                </a:tc>
                <a:extLst>
                  <a:ext uri="{0D108BD9-81ED-4DB2-BD59-A6C34878D82A}">
                    <a16:rowId xmlns:a16="http://schemas.microsoft.com/office/drawing/2014/main" val="10005"/>
                  </a:ext>
                </a:extLst>
              </a:tr>
              <a:tr h="73152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SA4#126/-e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13-17 November 2023</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8-17 November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283316123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- 3</a:t>
            </a:r>
          </a:p>
        </p:txBody>
      </p:sp>
      <p:sp>
        <p:nvSpPr>
          <p:cNvPr id="2" name="Espace réservé du contenu 1">
            <a:extLst>
              <a:ext uri="{FF2B5EF4-FFF2-40B4-BE49-F238E27FC236}">
                <a16:creationId xmlns:a16="http://schemas.microsoft.com/office/drawing/2014/main" id="{EF8D0A97-4522-4979-8B99-2DBB3DDA7FF7}"/>
              </a:ext>
            </a:extLst>
          </p:cNvPr>
          <p:cNvSpPr>
            <a:spLocks noGrp="1"/>
          </p:cNvSpPr>
          <p:nvPr>
            <p:ph idx="1"/>
          </p:nvPr>
        </p:nvSpPr>
        <p:spPr>
          <a:xfrm>
            <a:off x="647700" y="1181101"/>
            <a:ext cx="11184467" cy="5103814"/>
          </a:xfrm>
        </p:spPr>
        <p:txBody>
          <a:bodyPr/>
          <a:lstStyle/>
          <a:p>
            <a:pPr>
              <a:spcBef>
                <a:spcPts val="2800"/>
              </a:spcBef>
              <a:defRPr/>
            </a:pPr>
            <a:r>
              <a:rPr lang="en-GB" altLang="en-US" sz="2800" dirty="0"/>
              <a:t>SA4 plenary meetings (2024)</a:t>
            </a:r>
            <a:endParaRPr lang="en-GB" altLang="en-US" sz="2800" dirty="0">
              <a:solidFill>
                <a:srgbClr val="FF0000"/>
              </a:solidFill>
            </a:endParaRPr>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marL="0" indent="0">
              <a:buNone/>
              <a:defRPr/>
            </a:pPr>
            <a:endParaRPr lang="en-GB" altLang="en-US" sz="2800" dirty="0"/>
          </a:p>
          <a:p>
            <a:pPr>
              <a:defRPr/>
            </a:pPr>
            <a:endParaRPr lang="en-GB" altLang="en-US" sz="2800" dirty="0"/>
          </a:p>
          <a:p>
            <a:pPr>
              <a:defRPr/>
            </a:pPr>
            <a:endParaRPr lang="en-GB" altLang="en-US" sz="2800" dirty="0"/>
          </a:p>
          <a:p>
            <a:pPr>
              <a:lnSpc>
                <a:spcPct val="85000"/>
              </a:lnSpc>
              <a:spcBef>
                <a:spcPts val="3000"/>
              </a:spcBef>
              <a:tabLst>
                <a:tab pos="1787525" algn="l"/>
                <a:tab pos="3671888" algn="l"/>
              </a:tabLst>
              <a:defRPr/>
            </a:pPr>
            <a:endParaRPr lang="en-GB" altLang="en-US" sz="2800" dirty="0"/>
          </a:p>
          <a:p>
            <a:endParaRPr lang="fr-FR" dirty="0"/>
          </a:p>
        </p:txBody>
      </p:sp>
      <p:graphicFrame>
        <p:nvGraphicFramePr>
          <p:cNvPr id="5" name="Table 5">
            <a:extLst>
              <a:ext uri="{FF2B5EF4-FFF2-40B4-BE49-F238E27FC236}">
                <a16:creationId xmlns:a16="http://schemas.microsoft.com/office/drawing/2014/main" id="{5583E473-A0B7-4233-B53E-C92FA81ED11A}"/>
              </a:ext>
            </a:extLst>
          </p:cNvPr>
          <p:cNvGraphicFramePr>
            <a:graphicFrameLocks noGrp="1"/>
          </p:cNvGraphicFramePr>
          <p:nvPr>
            <p:extLst>
              <p:ext uri="{D42A27DB-BD31-4B8C-83A1-F6EECF244321}">
                <p14:modId xmlns:p14="http://schemas.microsoft.com/office/powerpoint/2010/main" val="2718784915"/>
              </p:ext>
            </p:extLst>
          </p:nvPr>
        </p:nvGraphicFramePr>
        <p:xfrm>
          <a:off x="2271196" y="1678943"/>
          <a:ext cx="7559675" cy="4533861"/>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49541">
                <a:tc>
                  <a:txBody>
                    <a:bodyPr/>
                    <a:lstStyle/>
                    <a:p>
                      <a:pPr marL="36000">
                        <a:lnSpc>
                          <a:spcPct val="90000"/>
                        </a:lnSpc>
                      </a:pPr>
                      <a:r>
                        <a:rPr lang="fi-FI" sz="1400" dirty="0"/>
                        <a:t>Meetings in 2024</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8938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SA4#127/-e</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29 January - 2 February 2024</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24 January - 2 February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2"/>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SA4#127bis/-e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8-12 April 2024</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8-12 April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3"/>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SA4#128/-e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20-24 May 2024</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20-27 May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4"/>
                  </a:ext>
                </a:extLst>
              </a:tr>
              <a:tr h="8938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SA4#129/-e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22-26 July 2024</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17-26 July 2024]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Note: dates TBC due to MPEG</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5"/>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SA4#130/-e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18-22 November 2024</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13-22 November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2332033061"/>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a:extLst>
              <a:ext uri="{FF2B5EF4-FFF2-40B4-BE49-F238E27FC236}">
                <a16:creationId xmlns:a16="http://schemas.microsoft.com/office/drawing/2014/main" id="{828B76F7-0ECF-4C8A-B212-EB85C2B617C0}"/>
              </a:ext>
            </a:extLst>
          </p:cNvPr>
          <p:cNvSpPr>
            <a:spLocks noGrp="1"/>
          </p:cNvSpPr>
          <p:nvPr>
            <p:ph type="title"/>
          </p:nvPr>
        </p:nvSpPr>
        <p:spPr/>
        <p:txBody>
          <a:bodyPr/>
          <a:lstStyle/>
          <a:p>
            <a:r>
              <a:rPr lang="en-US" altLang="en-US"/>
              <a:t>SA4 meeting statistics</a:t>
            </a:r>
          </a:p>
        </p:txBody>
      </p:sp>
      <p:pic>
        <p:nvPicPr>
          <p:cNvPr id="2" name="Picture 1">
            <a:extLst>
              <a:ext uri="{FF2B5EF4-FFF2-40B4-BE49-F238E27FC236}">
                <a16:creationId xmlns:a16="http://schemas.microsoft.com/office/drawing/2014/main" id="{82D484EC-D4BD-4CA1-A1D1-4E94CA319393}"/>
              </a:ext>
            </a:extLst>
          </p:cNvPr>
          <p:cNvPicPr>
            <a:picLocks noChangeAspect="1"/>
          </p:cNvPicPr>
          <p:nvPr/>
        </p:nvPicPr>
        <p:blipFill>
          <a:blip r:embed="rId2"/>
          <a:stretch>
            <a:fillRect/>
          </a:stretch>
        </p:blipFill>
        <p:spPr>
          <a:xfrm>
            <a:off x="570740" y="2293761"/>
            <a:ext cx="5358848" cy="2767824"/>
          </a:xfrm>
          <a:prstGeom prst="rect">
            <a:avLst/>
          </a:prstGeom>
        </p:spPr>
      </p:pic>
      <p:pic>
        <p:nvPicPr>
          <p:cNvPr id="5" name="Picture 4">
            <a:extLst>
              <a:ext uri="{FF2B5EF4-FFF2-40B4-BE49-F238E27FC236}">
                <a16:creationId xmlns:a16="http://schemas.microsoft.com/office/drawing/2014/main" id="{C6B0407D-FFF7-48A6-ABA7-922F897B6798}"/>
              </a:ext>
            </a:extLst>
          </p:cNvPr>
          <p:cNvPicPr>
            <a:picLocks noChangeAspect="1"/>
          </p:cNvPicPr>
          <p:nvPr/>
        </p:nvPicPr>
        <p:blipFill>
          <a:blip r:embed="rId3"/>
          <a:stretch>
            <a:fillRect/>
          </a:stretch>
        </p:blipFill>
        <p:spPr>
          <a:xfrm>
            <a:off x="6096000" y="2293761"/>
            <a:ext cx="5358848" cy="2780017"/>
          </a:xfrm>
          <a:prstGeom prst="rect">
            <a:avLst/>
          </a:prstGeom>
        </p:spPr>
      </p:pic>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E6686F00-52E9-4596-9400-3A8BA5119086}"/>
              </a:ext>
            </a:extLst>
          </p:cNvPr>
          <p:cNvSpPr>
            <a:spLocks noGrp="1"/>
          </p:cNvSpPr>
          <p:nvPr>
            <p:ph type="title"/>
          </p:nvPr>
        </p:nvSpPr>
        <p:spPr/>
        <p:txBody>
          <a:bodyPr/>
          <a:lstStyle/>
          <a:p>
            <a:r>
              <a:rPr lang="en-US" altLang="en-US"/>
              <a:t>SA4 progress highlights </a:t>
            </a:r>
          </a:p>
        </p:txBody>
      </p:sp>
      <p:sp>
        <p:nvSpPr>
          <p:cNvPr id="2" name="Espace réservé du contenu 1">
            <a:extLst>
              <a:ext uri="{FF2B5EF4-FFF2-40B4-BE49-F238E27FC236}">
                <a16:creationId xmlns:a16="http://schemas.microsoft.com/office/drawing/2014/main" id="{276E1530-8589-41DD-88C5-7BD0BB317467}"/>
              </a:ext>
            </a:extLst>
          </p:cNvPr>
          <p:cNvSpPr>
            <a:spLocks noGrp="1"/>
          </p:cNvSpPr>
          <p:nvPr>
            <p:ph idx="1"/>
          </p:nvPr>
        </p:nvSpPr>
        <p:spPr/>
        <p:txBody>
          <a:bodyPr/>
          <a:lstStyle/>
          <a:p>
            <a:r>
              <a:rPr lang="en-US" sz="2000" dirty="0"/>
              <a:t>No CRs on Releases prior to Rel-16.</a:t>
            </a:r>
          </a:p>
          <a:p>
            <a:r>
              <a:rPr lang="en-US" sz="2000" dirty="0"/>
              <a:t>One Release 16 correction on </a:t>
            </a:r>
            <a:r>
              <a:rPr lang="en-US" sz="2000" dirty="0">
                <a:solidFill>
                  <a:srgbClr val="000000"/>
                </a:solidFill>
              </a:rPr>
              <a:t>5G Media Streaming (5GMS) API</a:t>
            </a:r>
            <a:r>
              <a:rPr lang="en-US" sz="2000" dirty="0"/>
              <a:t>.</a:t>
            </a:r>
          </a:p>
          <a:p>
            <a:r>
              <a:rPr lang="en-US" sz="2000" dirty="0"/>
              <a:t>Several corrections to Rel-17 on </a:t>
            </a:r>
            <a:r>
              <a:rPr lang="en-US" sz="2000" b="0" i="0" dirty="0">
                <a:solidFill>
                  <a:srgbClr val="000000"/>
                </a:solidFill>
                <a:effectLst/>
              </a:rPr>
              <a:t>5MBUSA, EVEX, FS_5GVideo, </a:t>
            </a:r>
            <a:r>
              <a:rPr lang="en-US" sz="2000" b="0" i="0" dirty="0" err="1">
                <a:solidFill>
                  <a:srgbClr val="000000"/>
                </a:solidFill>
                <a:effectLst/>
              </a:rPr>
              <a:t>HInT</a:t>
            </a:r>
            <a:r>
              <a:rPr lang="en-US" sz="2000" b="0" i="0" dirty="0">
                <a:solidFill>
                  <a:srgbClr val="000000"/>
                </a:solidFill>
                <a:effectLst/>
              </a:rPr>
              <a:t>, FS_5GSTAR and FS_5GMS-EXT. </a:t>
            </a:r>
          </a:p>
          <a:p>
            <a:r>
              <a:rPr lang="en-US" sz="2000" b="0" i="0" dirty="0">
                <a:solidFill>
                  <a:srgbClr val="000000"/>
                </a:solidFill>
                <a:effectLst/>
              </a:rPr>
              <a:t>SA4 wish to thank SA2, CT3 and CT4 for the excellent coordination work throughout the summer. This was essential to complete 5MBS and EVEX specifications.</a:t>
            </a:r>
            <a:endParaRPr lang="en-US" sz="1600" dirty="0"/>
          </a:p>
          <a:p>
            <a:r>
              <a:rPr lang="en-US" sz="2000" dirty="0"/>
              <a:t>Good progress on all Rel-18 items:</a:t>
            </a:r>
          </a:p>
          <a:p>
            <a:pPr lvl="1"/>
            <a:r>
              <a:rPr lang="en-US" sz="1600" b="0" i="0" dirty="0">
                <a:solidFill>
                  <a:srgbClr val="000000"/>
                </a:solidFill>
                <a:effectLst/>
                <a:hlinkClick r:id="rId2"/>
              </a:rPr>
              <a:t>SP-220765</a:t>
            </a:r>
            <a:r>
              <a:rPr lang="en-US" sz="1600" b="0" i="0" dirty="0">
                <a:solidFill>
                  <a:srgbClr val="000000"/>
                </a:solidFill>
                <a:effectLst/>
              </a:rPr>
              <a:t>: </a:t>
            </a:r>
            <a:r>
              <a:rPr lang="es-ES" sz="1600" dirty="0">
                <a:cs typeface="Arial" pitchFamily="34" charset="0"/>
              </a:rPr>
              <a:t>TR 26.857, v1.0.0, '5G Media </a:t>
            </a:r>
            <a:r>
              <a:rPr lang="es-ES" sz="1600" dirty="0" err="1">
                <a:cs typeface="Arial" pitchFamily="34" charset="0"/>
              </a:rPr>
              <a:t>Service</a:t>
            </a:r>
            <a:r>
              <a:rPr lang="es-ES" sz="1600" dirty="0">
                <a:cs typeface="Arial" pitchFamily="34" charset="0"/>
              </a:rPr>
              <a:t> </a:t>
            </a:r>
            <a:r>
              <a:rPr lang="es-ES" sz="1600" dirty="0" err="1">
                <a:cs typeface="Arial" pitchFamily="34" charset="0"/>
              </a:rPr>
              <a:t>Enablers</a:t>
            </a:r>
            <a:r>
              <a:rPr lang="es-ES" sz="1600" dirty="0">
                <a:cs typeface="Arial" pitchFamily="34" charset="0"/>
              </a:rPr>
              <a:t>’ </a:t>
            </a:r>
            <a:r>
              <a:rPr lang="es-ES" sz="1600" dirty="0" err="1">
                <a:cs typeface="Arial" pitchFamily="34" charset="0"/>
              </a:rPr>
              <a:t>is</a:t>
            </a:r>
            <a:r>
              <a:rPr lang="es-ES" sz="1600" dirty="0">
                <a:cs typeface="Arial" pitchFamily="34" charset="0"/>
              </a:rPr>
              <a:t> </a:t>
            </a:r>
            <a:r>
              <a:rPr lang="es-ES" sz="1600" dirty="0" err="1">
                <a:cs typeface="Arial" pitchFamily="34" charset="0"/>
              </a:rPr>
              <a:t>presented</a:t>
            </a:r>
            <a:r>
              <a:rPr lang="es-ES" sz="1600" dirty="0">
                <a:cs typeface="Arial" pitchFamily="34" charset="0"/>
              </a:rPr>
              <a:t> </a:t>
            </a:r>
            <a:r>
              <a:rPr lang="es-ES" sz="1600" dirty="0" err="1">
                <a:cs typeface="Arial" pitchFamily="34" charset="0"/>
              </a:rPr>
              <a:t>for</a:t>
            </a:r>
            <a:r>
              <a:rPr lang="es-ES" sz="1600" dirty="0">
                <a:cs typeface="Arial" pitchFamily="34" charset="0"/>
              </a:rPr>
              <a:t> </a:t>
            </a:r>
            <a:r>
              <a:rPr lang="es-ES" sz="1600" dirty="0" err="1">
                <a:cs typeface="Arial" pitchFamily="34" charset="0"/>
              </a:rPr>
              <a:t>information</a:t>
            </a:r>
            <a:r>
              <a:rPr lang="es-ES" sz="1600" dirty="0">
                <a:cs typeface="Arial" pitchFamily="34" charset="0"/>
              </a:rPr>
              <a:t>: </a:t>
            </a:r>
            <a:r>
              <a:rPr lang="en-US" sz="1600" dirty="0">
                <a:cs typeface="Arial" pitchFamily="34" charset="0"/>
              </a:rPr>
              <a:t>The Technical Report introduces and defines the concept of Media Service Enablers. </a:t>
            </a:r>
          </a:p>
          <a:p>
            <a:pPr lvl="1"/>
            <a:r>
              <a:rPr lang="en-US" sz="1600" dirty="0">
                <a:cs typeface="Arial" pitchFamily="34" charset="0"/>
              </a:rPr>
              <a:t>Stage 2 items which may be on the critical path for other stage 3 groups are on time for planned completion 03/23</a:t>
            </a:r>
          </a:p>
          <a:p>
            <a:pPr lvl="2"/>
            <a:r>
              <a:rPr lang="en-US" sz="1400" dirty="0">
                <a:cs typeface="Arial" pitchFamily="34" charset="0"/>
              </a:rPr>
              <a:t>5G Media Streaming Architecture Phase2 (5GMS_Ph2) – 15% complete</a:t>
            </a:r>
          </a:p>
          <a:p>
            <a:pPr lvl="2"/>
            <a:r>
              <a:rPr lang="en-US" sz="1400" dirty="0">
                <a:cs typeface="Arial" pitchFamily="34" charset="0"/>
              </a:rPr>
              <a:t>Generic architecture for Real-Time and AR/MR media (GA4RTAR) – 25% complete</a:t>
            </a:r>
          </a:p>
          <a:p>
            <a:r>
              <a:rPr lang="en-US" sz="2000" dirty="0">
                <a:cs typeface="Arial" pitchFamily="34" charset="0"/>
              </a:rPr>
              <a:t>New proposed Work discussed but no new agreed Work or Study Item at this plenary meeting</a:t>
            </a:r>
          </a:p>
          <a:p>
            <a:r>
              <a:rPr lang="en-US" sz="2000" dirty="0">
                <a:cs typeface="Arial" pitchFamily="34" charset="0"/>
              </a:rPr>
              <a:t>Discussions ongoing on potential cooperation (under liaison regime or some other means) between 3GPP and the recently established </a:t>
            </a:r>
            <a:r>
              <a:rPr lang="en" sz="2000" dirty="0"/>
              <a:t>METAVERSE STANDARDS FORUM</a:t>
            </a:r>
            <a:endParaRPr lang="en-US" sz="2000" dirty="0">
              <a:cs typeface="Arial" pitchFamily="34" charset="0"/>
            </a:endParaRPr>
          </a:p>
          <a:p>
            <a:endParaRPr lang="en-US" sz="2200" dirty="0">
              <a:cs typeface="Arial" pitchFamily="34" charset="0"/>
            </a:endParaRPr>
          </a:p>
          <a:p>
            <a:pPr lvl="2"/>
            <a:endParaRPr lang="en-US" sz="1200" dirty="0">
              <a:cs typeface="Arial" pitchFamily="34" charset="0"/>
            </a:endParaRPr>
          </a:p>
          <a:p>
            <a:pPr lvl="1"/>
            <a:endParaRPr lang="en-US" sz="1600" dirty="0"/>
          </a:p>
          <a:p>
            <a:pPr lvl="1"/>
            <a:endParaRPr lang="en-US" sz="1600" dirty="0"/>
          </a:p>
          <a:p>
            <a:pPr lvl="1"/>
            <a:endParaRPr lang="fr-FR" sz="1600" dirty="0"/>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3A382C1-8D34-41E2-AE7D-C7A1F0A6CDFD}">
  <ds:schemaRefs>
    <ds:schemaRef ds:uri="http://purl.org/dc/terms/"/>
    <ds:schemaRef ds:uri="http://schemas.microsoft.com/office/2006/metadata/properties"/>
    <ds:schemaRef ds:uri="http://purl.org/dc/dcmitype/"/>
    <ds:schemaRef ds:uri="http://schemas.microsoft.com/office/2006/documentManagement/types"/>
    <ds:schemaRef ds:uri="7c28629c-29d3-4904-ae90-4b38e6ab8730"/>
    <ds:schemaRef ds:uri="http://schemas.microsoft.com/office/infopath/2007/PartnerControls"/>
    <ds:schemaRef ds:uri="http://purl.org/dc/elements/1.1/"/>
    <ds:schemaRef ds:uri="http://www.w3.org/XML/1998/namespace"/>
    <ds:schemaRef ds:uri="http://schemas.openxmlformats.org/package/2006/metadata/core-properties"/>
    <ds:schemaRef ds:uri="d36af664-2dfc-46e0-99b9-b4775a37cfc8"/>
  </ds:schemaRefs>
</ds:datastoreItem>
</file>

<file path=customXml/itemProps2.xml><?xml version="1.0" encoding="utf-8"?>
<ds:datastoreItem xmlns:ds="http://schemas.openxmlformats.org/officeDocument/2006/customXml" ds:itemID="{BD02810A-A5B3-4801-94E4-10D646DD87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116FCB1-8F34-4320-992F-FF9AB90D52D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90183</TotalTime>
  <Words>5767</Words>
  <Application>Microsoft Office PowerPoint</Application>
  <PresentationFormat>Widescreen</PresentationFormat>
  <Paragraphs>733</Paragraphs>
  <Slides>35</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35</vt:i4>
      </vt:variant>
    </vt:vector>
  </HeadingPairs>
  <TitlesOfParts>
    <vt:vector size="41" baseType="lpstr">
      <vt:lpstr>Arial</vt:lpstr>
      <vt:lpstr>Arial</vt:lpstr>
      <vt:lpstr>Arial </vt:lpstr>
      <vt:lpstr>Calibri</vt:lpstr>
      <vt:lpstr>Times New Roman</vt:lpstr>
      <vt:lpstr>Office Theme</vt:lpstr>
      <vt:lpstr>     TSG SA WG4 (SA4) Status Report at TSG SA#97-e    </vt:lpstr>
      <vt:lpstr>Outline</vt:lpstr>
      <vt:lpstr>SA4 leadership and subgroups</vt:lpstr>
      <vt:lpstr>Meetings held since SA#96 </vt:lpstr>
      <vt:lpstr>Calendar of future meetings - 1</vt:lpstr>
      <vt:lpstr>Calendar of future meetings - 2</vt:lpstr>
      <vt:lpstr>Calendar of future meetings - 3</vt:lpstr>
      <vt:lpstr>SA4 meeting statistics</vt:lpstr>
      <vt:lpstr>SA4 progress highlights </vt:lpstr>
      <vt:lpstr>CRs to features in Release 17 and earlier 1/3</vt:lpstr>
      <vt:lpstr>CRs to features in Release 17 and earlier 2/3</vt:lpstr>
      <vt:lpstr>CRs to features in Release 17 and earlier 3/3</vt:lpstr>
      <vt:lpstr>Overview of work progress  Rel-18 Work Items</vt:lpstr>
      <vt:lpstr>TEI18 CRs</vt:lpstr>
      <vt:lpstr>Terminal Audio quality performance and Test methods for Immersive Audio Services (ATIAS)</vt:lpstr>
      <vt:lpstr>EVS Codec Extension for Immersive Voice and Audio Services (IVAS_Codec)</vt:lpstr>
      <vt:lpstr>Immersive Real-time Communication for WebRTC (iRTCW)</vt:lpstr>
      <vt:lpstr>Media Capabilities for Augmented Reality (MeCAR)</vt:lpstr>
      <vt:lpstr>IMS-based AR Conversational Services (IBACS)</vt:lpstr>
      <vt:lpstr>Enhancements to UE Testing (eUET)</vt:lpstr>
      <vt:lpstr>Generic architecture for Real-Time and AR/MR media (GA4RTAR)</vt:lpstr>
      <vt:lpstr>Split Rendering Media Service Enabler (SR_MSE)</vt:lpstr>
      <vt:lpstr>5G Real-time Transport Protocols (5G_RTP)</vt:lpstr>
      <vt:lpstr>5G Media Streaming Architecture Phase2 (5GMS_Ph2)</vt:lpstr>
      <vt:lpstr>Overview of work progress  Study Items</vt:lpstr>
      <vt:lpstr>Feasibility Study on Typical Traffic Characteristics for XR Services and other Media (FS_XRTraffic)</vt:lpstr>
      <vt:lpstr>Feasibility Study on 5G Media Service Enablers (FS_5G_MSE)</vt:lpstr>
      <vt:lpstr>Feasibility Study on Artificial Intelligence (AI) and Machine Learning (ML) for Media (FS_AI4Media)</vt:lpstr>
      <vt:lpstr>Feasibility Study on the enhancements for immersive Real-time Communication for WebRTC (FS_eiRTCW)</vt:lpstr>
      <vt:lpstr>Feasibility Study on Smartly Tethering AR Glasses (SmarTAR)</vt:lpstr>
      <vt:lpstr>Study on Media Streaming aspects of Network Slicing Phase 2 (FS_MS_NS_Ph2)</vt:lpstr>
      <vt:lpstr>Feasibility Study on AR and MR QoE Metrics (FS_ARMRQoE)</vt:lpstr>
      <vt:lpstr>Feasibility Study on Audio Aspects for 5G Glasses-type AR/MR Devices (FS_Audio_5GSTAR)</vt:lpstr>
      <vt:lpstr>Dependencies on IETF drafts in SA4</vt:lpstr>
      <vt:lpstr>Summary of action items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Gabin, Frederic</cp:lastModifiedBy>
  <cp:revision>2781</cp:revision>
  <cp:lastPrinted>2016-09-13T11:31:59Z</cp:lastPrinted>
  <dcterms:created xsi:type="dcterms:W3CDTF">2008-08-30T09:32:10Z</dcterms:created>
  <dcterms:modified xsi:type="dcterms:W3CDTF">2022-09-07T21:07:48Z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0x0101004814B433DB9B594885F4112FE4976328</vt:lpwstr>
  </property>
</Properties>
</file>