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74" r:id="rId4"/>
    <p:sldId id="277" r:id="rId5"/>
    <p:sldId id="275"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1" d="100"/>
          <a:sy n="61" d="100"/>
        </p:scale>
        <p:origin x="-764" y="-6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D3D9D4-09B9-488F-9D2D-07D390A617B4}" type="datetimeFigureOut">
              <a:rPr lang="zh-CN" altLang="en-US" smtClean="0"/>
              <a:pPr/>
              <a:t>2022-03-17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3513648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D3D9D4-09B9-488F-9D2D-07D390A617B4}" type="datetimeFigureOut">
              <a:rPr lang="zh-CN" altLang="en-US" smtClean="0"/>
              <a:pPr/>
              <a:t>2022-03-17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1828979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D3D9D4-09B9-488F-9D2D-07D390A617B4}" type="datetimeFigureOut">
              <a:rPr lang="zh-CN" altLang="en-US" smtClean="0"/>
              <a:pPr/>
              <a:t>2022-03-17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661234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D3D9D4-09B9-488F-9D2D-07D390A617B4}" type="datetimeFigureOut">
              <a:rPr lang="zh-CN" altLang="en-US" smtClean="0"/>
              <a:pPr/>
              <a:t>2022-03-17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3384997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D3D9D4-09B9-488F-9D2D-07D390A617B4}" type="datetimeFigureOut">
              <a:rPr lang="zh-CN" altLang="en-US" smtClean="0"/>
              <a:pPr/>
              <a:t>2022-03-17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2288472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D3D9D4-09B9-488F-9D2D-07D390A617B4}" type="datetimeFigureOut">
              <a:rPr lang="zh-CN" altLang="en-US" smtClean="0"/>
              <a:pPr/>
              <a:t>2022-03-17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980624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D3D9D4-09B9-488F-9D2D-07D390A617B4}" type="datetimeFigureOut">
              <a:rPr lang="zh-CN" altLang="en-US" smtClean="0"/>
              <a:pPr/>
              <a:t>2022-03-17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814292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D3D9D4-09B9-488F-9D2D-07D390A617B4}" type="datetimeFigureOut">
              <a:rPr lang="zh-CN" altLang="en-US" smtClean="0"/>
              <a:pPr/>
              <a:t>2022-03-17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2377114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D3D9D4-09B9-488F-9D2D-07D390A617B4}" type="datetimeFigureOut">
              <a:rPr lang="zh-CN" altLang="en-US" smtClean="0"/>
              <a:pPr/>
              <a:t>2022-03-17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2855692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D3D9D4-09B9-488F-9D2D-07D390A617B4}" type="datetimeFigureOut">
              <a:rPr lang="zh-CN" altLang="en-US" smtClean="0"/>
              <a:pPr/>
              <a:t>2022-03-17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1452262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D3D9D4-09B9-488F-9D2D-07D390A617B4}" type="datetimeFigureOut">
              <a:rPr lang="zh-CN" altLang="en-US" smtClean="0"/>
              <a:pPr/>
              <a:t>2022-03-17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3638969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D3D9D4-09B9-488F-9D2D-07D390A617B4}" type="datetimeFigureOut">
              <a:rPr lang="zh-CN" altLang="en-US" smtClean="0"/>
              <a:pPr/>
              <a:t>2022-03-17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6E7919-EFDF-4458-B635-E5E90F8B3ED5}" type="slidenum">
              <a:rPr lang="zh-CN" altLang="en-US" smtClean="0"/>
              <a:pPr/>
              <a:t>‹#›</a:t>
            </a:fld>
            <a:endParaRPr lang="zh-CN" altLang="en-US"/>
          </a:p>
        </p:txBody>
      </p:sp>
    </p:spTree>
    <p:extLst>
      <p:ext uri="{BB962C8B-B14F-4D97-AF65-F5344CB8AC3E}">
        <p14:creationId xmlns="" xmlns:p14="http://schemas.microsoft.com/office/powerpoint/2010/main" val="944050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file:///C:\&#24037;&#20316;\SA95\Docs\SP-220318.zip" TargetMode="External"/><Relationship Id="rId3" Type="http://schemas.openxmlformats.org/officeDocument/2006/relationships/hyperlink" Target="file:///C:\&#24037;&#20316;\SA95\Docs\SP-220302.zip" TargetMode="External"/><Relationship Id="rId7" Type="http://schemas.openxmlformats.org/officeDocument/2006/relationships/hyperlink" Target="file:///C:\&#24037;&#20316;\SA95\Docs\SP-220317.zip" TargetMode="External"/><Relationship Id="rId2" Type="http://schemas.openxmlformats.org/officeDocument/2006/relationships/hyperlink" Target="file:///C:\&#24037;&#20316;\SA95\Docs\SP-220301.zip" TargetMode="External"/><Relationship Id="rId1" Type="http://schemas.openxmlformats.org/officeDocument/2006/relationships/slideLayout" Target="../slideLayouts/slideLayout2.xml"/><Relationship Id="rId6" Type="http://schemas.openxmlformats.org/officeDocument/2006/relationships/hyperlink" Target="file:///C:\&#24037;&#20316;\SA95\Docs\SP-220316.zip" TargetMode="External"/><Relationship Id="rId5" Type="http://schemas.openxmlformats.org/officeDocument/2006/relationships/hyperlink" Target="file:///C:\&#24037;&#20316;\SA95\Docs\SP-220312.zip" TargetMode="External"/><Relationship Id="rId4" Type="http://schemas.openxmlformats.org/officeDocument/2006/relationships/hyperlink" Target="file:///C:\&#24037;&#20316;\SA95\Docs\SP-220303.zip" TargetMode="External"/><Relationship Id="rId9" Type="http://schemas.openxmlformats.org/officeDocument/2006/relationships/hyperlink" Target="file:///C:\&#24037;&#20316;\SA95\Docs\SP-220319.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a:t>Proposal </a:t>
            </a:r>
            <a:r>
              <a:rPr lang="en-US" altLang="zh-CN"/>
              <a:t>on slice priority and slice group</a:t>
            </a:r>
            <a:endParaRPr lang="zh-CN" altLang="en-US" dirty="0"/>
          </a:p>
        </p:txBody>
      </p:sp>
      <p:sp>
        <p:nvSpPr>
          <p:cNvPr id="3" name="副标题 2"/>
          <p:cNvSpPr>
            <a:spLocks noGrp="1"/>
          </p:cNvSpPr>
          <p:nvPr>
            <p:ph type="subTitle" idx="1"/>
          </p:nvPr>
        </p:nvSpPr>
        <p:spPr>
          <a:xfrm>
            <a:off x="1191491" y="3872201"/>
            <a:ext cx="9144000" cy="1655762"/>
          </a:xfrm>
        </p:spPr>
        <p:txBody>
          <a:bodyPr/>
          <a:lstStyle/>
          <a:p>
            <a:r>
              <a:rPr lang="en-US" altLang="zh-CN"/>
              <a:t>SA#95 emeeting</a:t>
            </a:r>
          </a:p>
          <a:p>
            <a:r>
              <a:rPr lang="en-US" altLang="zh-CN"/>
              <a:t>China Mobile, ZTE, Nokia</a:t>
            </a:r>
            <a:endParaRPr lang="zh-CN" altLang="en-US" dirty="0"/>
          </a:p>
        </p:txBody>
      </p:sp>
    </p:spTree>
    <p:extLst>
      <p:ext uri="{BB962C8B-B14F-4D97-AF65-F5344CB8AC3E}">
        <p14:creationId xmlns="" xmlns:p14="http://schemas.microsoft.com/office/powerpoint/2010/main" val="38852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32509" y="126134"/>
            <a:ext cx="11554691" cy="132556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zh-CN" sz="4400" b="0" i="0" u="none" strike="noStrike" kern="1200" cap="none" spc="0" normalizeH="0" baseline="0" noProof="0">
                <a:ln>
                  <a:noFill/>
                </a:ln>
                <a:solidFill>
                  <a:schemeClr val="tx1"/>
                </a:solidFill>
                <a:effectLst/>
                <a:uLnTx/>
                <a:uFillTx/>
                <a:latin typeface="+mj-lt"/>
                <a:ea typeface="+mj-ea"/>
                <a:cs typeface="+mj-cs"/>
              </a:rPr>
              <a:t>Background</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内容占位符 2"/>
          <p:cNvSpPr>
            <a:spLocks noGrp="1"/>
          </p:cNvSpPr>
          <p:nvPr>
            <p:ph idx="1"/>
          </p:nvPr>
        </p:nvSpPr>
        <p:spPr>
          <a:xfrm>
            <a:off x="259773" y="1215737"/>
            <a:ext cx="11481953" cy="5057747"/>
          </a:xfrm>
        </p:spPr>
        <p:txBody>
          <a:bodyPr>
            <a:noAutofit/>
          </a:bodyPr>
          <a:lstStyle/>
          <a:p>
            <a:pPr marL="363538" lvl="1" indent="-363538"/>
            <a:r>
              <a:rPr lang="en-US" altLang="zh-CN"/>
              <a:t>RAN2 defines Slice list and priority information for cell reselection in Rel-17 and send LS to SA2 to complete the E2E solution(S2-2107039).</a:t>
            </a:r>
          </a:p>
          <a:p>
            <a:pPr marL="363538" lvl="1" indent="-363538"/>
            <a:r>
              <a:rPr lang="en-US" altLang="zh-CN"/>
              <a:t>The latest LS sent from RAN2(R2-2203807) indicate: </a:t>
            </a:r>
          </a:p>
          <a:p>
            <a:pPr marL="623888" lvl="2" indent="-260350">
              <a:tabLst>
                <a:tab pos="623888" algn="l"/>
              </a:tabLst>
            </a:pPr>
            <a:r>
              <a:rPr lang="en-GB" altLang="zh-CN" sz="1800"/>
              <a:t>RAN2 understands whether per TA or per PLMN granularity has no major RAN2 impacts. However, RAN2 assumes (based on majority views in RAN2) that the mapping of slice to the slice groups for cell reselection is per TA.</a:t>
            </a:r>
          </a:p>
          <a:p>
            <a:pPr marL="623888" lvl="2" indent="-260350">
              <a:tabLst>
                <a:tab pos="623888" algn="l"/>
              </a:tabLst>
            </a:pPr>
            <a:r>
              <a:rPr lang="en-GB" altLang="zh-CN" sz="1800"/>
              <a:t>RAN2 also assumes that the NAS layer in the UE is able to provide slice group priorities to AS layer in the UE.</a:t>
            </a:r>
            <a:endParaRPr lang="zh-CN" altLang="zh-CN" sz="1800"/>
          </a:p>
          <a:p>
            <a:pPr marL="623888" lvl="2" indent="-260350">
              <a:tabLst>
                <a:tab pos="623888" algn="l"/>
              </a:tabLst>
            </a:pPr>
            <a:r>
              <a:rPr lang="en-US" altLang="zh-CN" sz="1800"/>
              <a:t>RAN2 has achieved the following agreements:</a:t>
            </a:r>
          </a:p>
          <a:p>
            <a:pPr marL="1081088" lvl="3" indent="-260350">
              <a:tabLst>
                <a:tab pos="623888" algn="l"/>
              </a:tabLst>
            </a:pPr>
            <a:r>
              <a:rPr lang="en-US" altLang="zh-CN" sz="1600"/>
              <a:t>A slice is not associated with multiple slice groups for the same purpose within a slice to slice group mapping “granularity”. A slice can be associated at most with one slice group for RACH and with one slice group for reselection, within the same granularity.</a:t>
            </a:r>
          </a:p>
          <a:p>
            <a:pPr marL="1081088" lvl="3" indent="-260350">
              <a:tabLst>
                <a:tab pos="623888" algn="l"/>
              </a:tabLst>
            </a:pPr>
            <a:r>
              <a:rPr lang="en-US" altLang="zh-CN" sz="1600"/>
              <a:t>Both for RACH and for cell reselection, the UE NAS needs to provide the slice information to the UE AS. The UE AS is aware of the slice group ID (s) based on such slice information provided by the UE NAS.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5473" y="0"/>
            <a:ext cx="11554691" cy="1325563"/>
          </a:xfrm>
        </p:spPr>
        <p:txBody>
          <a:bodyPr>
            <a:normAutofit/>
          </a:bodyPr>
          <a:lstStyle/>
          <a:p>
            <a:r>
              <a:rPr lang="en-US" altLang="zh-CN" sz="3600" dirty="0"/>
              <a:t>Proposal </a:t>
            </a:r>
            <a:r>
              <a:rPr lang="en-US" altLang="zh-CN" sz="3600"/>
              <a:t>on </a:t>
            </a:r>
            <a:r>
              <a:rPr lang="en-GB" altLang="zh-CN" sz="3600"/>
              <a:t>network slice priority</a:t>
            </a:r>
            <a:endParaRPr lang="zh-CN" altLang="en-US" sz="3600" dirty="0"/>
          </a:p>
        </p:txBody>
      </p:sp>
      <p:sp>
        <p:nvSpPr>
          <p:cNvPr id="3" name="内容占位符 2"/>
          <p:cNvSpPr>
            <a:spLocks noGrp="1"/>
          </p:cNvSpPr>
          <p:nvPr>
            <p:ph idx="1"/>
          </p:nvPr>
        </p:nvSpPr>
        <p:spPr>
          <a:xfrm>
            <a:off x="124691" y="924791"/>
            <a:ext cx="11481953" cy="5057747"/>
          </a:xfrm>
          <a:noFill/>
        </p:spPr>
        <p:txBody>
          <a:bodyPr>
            <a:noAutofit/>
          </a:bodyPr>
          <a:lstStyle/>
          <a:p>
            <a:pPr>
              <a:buNone/>
            </a:pPr>
            <a:r>
              <a:rPr lang="en-US" altLang="zh-CN" sz="2400" dirty="0"/>
              <a:t>Two sets of solutions are proposed in SA#95emeeting for network slice priority.</a:t>
            </a:r>
          </a:p>
          <a:p>
            <a:pPr>
              <a:buNone/>
            </a:pPr>
            <a:r>
              <a:rPr lang="en-US" altLang="zh-CN" sz="2400" dirty="0"/>
              <a:t>Option1) SP-220301 </a:t>
            </a:r>
            <a:r>
              <a:rPr lang="en-US" altLang="zh-CN" sz="1600" kern="100" dirty="0">
                <a:latin typeface="Arial"/>
                <a:ea typeface="Times New Roman"/>
                <a:cs typeface="Times New Roman"/>
              </a:rPr>
              <a:t>(Nokia,</a:t>
            </a:r>
            <a:r>
              <a:rPr lang="en-US" altLang="zh-CN" sz="1600" dirty="0"/>
              <a:t> </a:t>
            </a:r>
            <a:r>
              <a:rPr lang="en-GB" altLang="zh-CN" sz="1600" kern="100" dirty="0">
                <a:latin typeface="Arial"/>
                <a:ea typeface="Times New Roman"/>
                <a:cs typeface="Times New Roman"/>
              </a:rPr>
              <a:t>CMCC, NEC, Verizon UK </a:t>
            </a:r>
            <a:r>
              <a:rPr lang="en-GB" altLang="zh-CN" sz="1600" kern="100" dirty="0" err="1">
                <a:latin typeface="Arial"/>
                <a:ea typeface="Times New Roman"/>
                <a:cs typeface="Times New Roman"/>
              </a:rPr>
              <a:t>ltd.,ZTE</a:t>
            </a:r>
            <a:r>
              <a:rPr lang="en-GB" altLang="zh-CN" sz="1600" kern="100" dirty="0">
                <a:latin typeface="Arial"/>
                <a:ea typeface="Times New Roman"/>
                <a:cs typeface="Times New Roman"/>
              </a:rPr>
              <a:t>, </a:t>
            </a:r>
            <a:r>
              <a:rPr lang="en-GB" altLang="zh-CN" sz="1600" kern="100" dirty="0" err="1">
                <a:latin typeface="Arial"/>
                <a:ea typeface="Times New Roman"/>
                <a:cs typeface="Times New Roman"/>
              </a:rPr>
              <a:t>InterDigital</a:t>
            </a:r>
            <a:r>
              <a:rPr lang="en-GB" altLang="zh-CN" sz="1600" kern="100" dirty="0">
                <a:latin typeface="Arial"/>
                <a:ea typeface="Times New Roman"/>
                <a:cs typeface="Times New Roman"/>
              </a:rPr>
              <a:t>, Xiaomi</a:t>
            </a:r>
            <a:r>
              <a:rPr lang="en-US" altLang="zh-CN" sz="2400" dirty="0"/>
              <a:t>)</a:t>
            </a:r>
          </a:p>
          <a:p>
            <a:pPr lvl="1"/>
            <a:r>
              <a:rPr lang="en-GB" altLang="zh-CN" sz="1800" dirty="0"/>
              <a:t>When the UE performs Network Slice based cell reselection and there is a need to prioritize the S-NSSAIs the </a:t>
            </a:r>
            <a:r>
              <a:rPr lang="en-GB" altLang="zh-CN" sz="1800"/>
              <a:t>UE </a:t>
            </a:r>
            <a:r>
              <a:rPr lang="en-GB" altLang="zh-CN" sz="1800" smtClean="0"/>
              <a:t>may(if possible)</a:t>
            </a:r>
            <a:r>
              <a:rPr lang="en-GB" altLang="zh-CN" sz="1800" smtClean="0">
                <a:highlight>
                  <a:srgbClr val="FFFF00"/>
                </a:highlight>
              </a:rPr>
              <a:t> </a:t>
            </a:r>
            <a:r>
              <a:rPr lang="en-GB" altLang="zh-CN" sz="1800" dirty="0"/>
              <a:t>prioritize the S-NSSAIs in a way outside the scope of 3GPP specification</a:t>
            </a:r>
            <a:r>
              <a:rPr lang="en-GB" altLang="zh-CN" sz="1800"/>
              <a:t>. </a:t>
            </a:r>
            <a:r>
              <a:rPr lang="en-GB" altLang="zh-CN" sz="1800" smtClean="0"/>
              <a:t>The UE may trigger reselection when it changes set of network slices. The RAN provides network based Cell reselection priorities as usual and potentially per slice group(as per RAN2 CRs). RAN control of the cell reselection priorities is still there.</a:t>
            </a:r>
            <a:endParaRPr lang="en-GB" altLang="zh-CN" sz="1800" dirty="0">
              <a:highlight>
                <a:srgbClr val="FFFF00"/>
              </a:highlight>
            </a:endParaRPr>
          </a:p>
          <a:p>
            <a:pPr>
              <a:buNone/>
            </a:pPr>
            <a:r>
              <a:rPr lang="en-US" altLang="zh-CN" sz="2400" dirty="0"/>
              <a:t>Option2</a:t>
            </a:r>
            <a:r>
              <a:rPr lang="en-GB" altLang="zh-CN" sz="2400" dirty="0"/>
              <a:t>) </a:t>
            </a:r>
            <a:r>
              <a:rPr lang="en-US" altLang="zh-CN" sz="2400" dirty="0"/>
              <a:t>SP-220319</a:t>
            </a:r>
            <a:r>
              <a:rPr lang="en-US" altLang="zh-CN" sz="1600" kern="100" dirty="0">
                <a:latin typeface="Arial"/>
                <a:ea typeface="Times New Roman"/>
                <a:cs typeface="Times New Roman"/>
              </a:rPr>
              <a:t>(</a:t>
            </a:r>
            <a:r>
              <a:rPr lang="en-GB" altLang="zh-CN" sz="1600" kern="100" dirty="0">
                <a:latin typeface="Arial"/>
                <a:ea typeface="Times New Roman"/>
                <a:cs typeface="Times New Roman"/>
              </a:rPr>
              <a:t>Ericsson</a:t>
            </a:r>
            <a:r>
              <a:rPr lang="en-US" altLang="zh-CN" sz="1600" kern="100" dirty="0">
                <a:latin typeface="Arial"/>
                <a:ea typeface="Times New Roman"/>
                <a:cs typeface="Times New Roman"/>
              </a:rPr>
              <a:t>)</a:t>
            </a:r>
            <a:endParaRPr lang="en-GB" altLang="zh-CN" sz="1600" kern="100" dirty="0">
              <a:latin typeface="Arial"/>
              <a:ea typeface="Times New Roman"/>
              <a:cs typeface="Times New Roman"/>
            </a:endParaRPr>
          </a:p>
          <a:p>
            <a:pPr lvl="1"/>
            <a:r>
              <a:rPr lang="en-GB" altLang="zh-CN" sz="1800" dirty="0"/>
              <a:t>The NG-RAN may send network based NSAG priorities to the UE e.g. at RRC release</a:t>
            </a:r>
            <a:r>
              <a:rPr lang="en-GB" altLang="zh-CN" sz="1800"/>
              <a:t>. </a:t>
            </a:r>
            <a:r>
              <a:rPr lang="en-GB" altLang="zh-CN" sz="1800" smtClean="0"/>
              <a:t>The </a:t>
            </a:r>
            <a:r>
              <a:rPr lang="en-GB" altLang="zh-CN" sz="1800" dirty="0"/>
              <a:t>NG-RAN determines the NSAG priorities based on e.g. Allowed NSSAI, RFSP and other available information at the NG-RAN. The UE uses the network based NSAG priorities for Network Slice based cell reselection until the UE NAS changes the priorities i.e. when suitable due to either of the following cases:</a:t>
            </a:r>
            <a:endParaRPr lang="zh-CN" altLang="zh-CN" sz="1800" dirty="0"/>
          </a:p>
          <a:p>
            <a:pPr lvl="2"/>
            <a:r>
              <a:rPr lang="en-GB" altLang="zh-CN" sz="1400" dirty="0"/>
              <a:t>A new Network Slice is to be registered in a Requested NSSAI;</a:t>
            </a:r>
            <a:endParaRPr lang="zh-CN" altLang="zh-CN" sz="1400" dirty="0"/>
          </a:p>
          <a:p>
            <a:pPr lvl="2"/>
            <a:r>
              <a:rPr lang="en-GB" altLang="zh-CN" sz="1400" dirty="0"/>
              <a:t>A PDU Session is to be established; or</a:t>
            </a:r>
            <a:endParaRPr lang="zh-CN" altLang="zh-CN" sz="1400" dirty="0"/>
          </a:p>
          <a:p>
            <a:pPr lvl="2"/>
            <a:r>
              <a:rPr lang="en-GB" altLang="zh-CN" sz="1400" dirty="0"/>
              <a:t>UL data is to be sent i.e. UP is to be activated for a PDU Session.</a:t>
            </a:r>
            <a:endParaRPr lang="zh-CN" altLang="zh-CN" sz="1400" dirty="0"/>
          </a:p>
          <a:p>
            <a:pPr marL="228600" lvl="2">
              <a:spcBef>
                <a:spcPts val="1000"/>
              </a:spcBef>
              <a:buNone/>
            </a:pPr>
            <a:r>
              <a:rPr lang="en-US" altLang="zh-CN" sz="2000" b="1" smtClean="0"/>
              <a:t>Observation: </a:t>
            </a:r>
            <a:r>
              <a:rPr lang="en-US" altLang="zh-CN" sz="2000" smtClean="0"/>
              <a:t>Option2 about slice priority is a new proposal  and seems not aligned with RAN2 </a:t>
            </a:r>
            <a:r>
              <a:rPr lang="en-US" altLang="zh-CN" smtClean="0"/>
              <a:t>CRs</a:t>
            </a:r>
            <a:r>
              <a:rPr lang="en-US" altLang="zh-CN" sz="2000" smtClean="0"/>
              <a:t>.</a:t>
            </a:r>
          </a:p>
          <a:p>
            <a:pPr marL="228600" lvl="2">
              <a:spcBef>
                <a:spcPts val="1000"/>
              </a:spcBef>
              <a:buNone/>
            </a:pPr>
            <a:r>
              <a:rPr lang="en-US" altLang="zh-CN" sz="2000" b="1" smtClean="0"/>
              <a:t>Proposal </a:t>
            </a:r>
            <a:r>
              <a:rPr lang="en-US" altLang="zh-CN" sz="2000" dirty="0"/>
              <a:t>:  </a:t>
            </a:r>
            <a:r>
              <a:rPr lang="en-US" altLang="zh-CN" sz="2000" dirty="0" err="1"/>
              <a:t>SoH</a:t>
            </a:r>
            <a:r>
              <a:rPr lang="en-US" altLang="zh-CN" sz="2000" dirty="0"/>
              <a:t> about the two options above</a:t>
            </a:r>
          </a:p>
          <a:p>
            <a:pPr lvl="1"/>
            <a:r>
              <a:rPr lang="en-US" altLang="zh-CN" sz="1600" dirty="0"/>
              <a:t>Option 1: </a:t>
            </a:r>
            <a:r>
              <a:rPr lang="en-GB" altLang="zh-CN" sz="1600"/>
              <a:t>support </a:t>
            </a:r>
            <a:r>
              <a:rPr lang="en-GB" altLang="zh-CN" sz="1600" smtClean="0"/>
              <a:t>SP-220301</a:t>
            </a:r>
            <a:endParaRPr lang="en-US" altLang="zh-CN" sz="1600" dirty="0"/>
          </a:p>
          <a:p>
            <a:pPr lvl="1"/>
            <a:r>
              <a:rPr lang="en-US" altLang="zh-CN" sz="1600" dirty="0"/>
              <a:t>Option 2: </a:t>
            </a:r>
            <a:r>
              <a:rPr lang="en-GB" altLang="zh-CN" sz="1600" dirty="0"/>
              <a:t>support SP-220319</a:t>
            </a:r>
            <a:endParaRPr lang="en-US" altLang="zh-CN" sz="1600" dirty="0"/>
          </a:p>
        </p:txBody>
      </p:sp>
    </p:spTree>
    <p:extLst>
      <p:ext uri="{BB962C8B-B14F-4D97-AF65-F5344CB8AC3E}">
        <p14:creationId xmlns="" xmlns:p14="http://schemas.microsoft.com/office/powerpoint/2010/main" val="5490417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0" y="-299893"/>
            <a:ext cx="12063844" cy="1325563"/>
          </a:xfrm>
        </p:spPr>
        <p:txBody>
          <a:bodyPr>
            <a:normAutofit/>
          </a:bodyPr>
          <a:lstStyle/>
          <a:p>
            <a:r>
              <a:rPr lang="en-US" altLang="zh-CN" sz="3200" dirty="0"/>
              <a:t>Proposal </a:t>
            </a:r>
            <a:r>
              <a:rPr lang="en-US" altLang="zh-CN" sz="3200"/>
              <a:t>on N</a:t>
            </a:r>
            <a:r>
              <a:rPr lang="en-GB" altLang="zh-CN" sz="3200"/>
              <a:t>etwork </a:t>
            </a:r>
            <a:r>
              <a:rPr lang="en-GB" altLang="zh-CN" sz="3200" dirty="0"/>
              <a:t>Slice Access Stratum </a:t>
            </a:r>
            <a:r>
              <a:rPr lang="en-GB" altLang="zh-CN" sz="3200"/>
              <a:t>groups(</a:t>
            </a:r>
            <a:r>
              <a:rPr lang="en-US" altLang="zh-CN" sz="3200"/>
              <a:t>NSASG or NSAG</a:t>
            </a:r>
            <a:r>
              <a:rPr lang="en-GB" altLang="zh-CN" sz="3200"/>
              <a:t>)</a:t>
            </a:r>
            <a:endParaRPr lang="zh-CN" altLang="en-US" sz="3200" dirty="0"/>
          </a:p>
        </p:txBody>
      </p:sp>
      <p:sp>
        <p:nvSpPr>
          <p:cNvPr id="5" name="矩形 4"/>
          <p:cNvSpPr/>
          <p:nvPr/>
        </p:nvSpPr>
        <p:spPr>
          <a:xfrm>
            <a:off x="0" y="710965"/>
            <a:ext cx="12192000" cy="4647426"/>
          </a:xfrm>
          <a:prstGeom prst="rect">
            <a:avLst/>
          </a:prstGeom>
          <a:ln>
            <a:noFill/>
          </a:ln>
        </p:spPr>
        <p:txBody>
          <a:bodyPr wrap="square">
            <a:spAutoFit/>
          </a:bodyPr>
          <a:lstStyle/>
          <a:p>
            <a:r>
              <a:rPr lang="en-US" altLang="zh-CN" sz="2400" dirty="0"/>
              <a:t>Two sets of solutions are proposed in SA#95emeeting for network slice access stratum groups.</a:t>
            </a:r>
          </a:p>
          <a:p>
            <a:r>
              <a:rPr lang="en-US" altLang="zh-CN" sz="2400" dirty="0"/>
              <a:t>1) SP-220302/220303/220312</a:t>
            </a:r>
            <a:r>
              <a:rPr lang="en-US" altLang="zh-CN" sz="1600" kern="100" dirty="0">
                <a:latin typeface="Arial"/>
                <a:ea typeface="Times New Roman"/>
                <a:cs typeface="Times New Roman"/>
              </a:rPr>
              <a:t>(Nokia,</a:t>
            </a:r>
            <a:r>
              <a:rPr lang="en-US" altLang="zh-CN" sz="1600" dirty="0"/>
              <a:t> </a:t>
            </a:r>
            <a:r>
              <a:rPr lang="en-GB" altLang="zh-CN" sz="1600" kern="100" dirty="0">
                <a:latin typeface="Arial"/>
                <a:ea typeface="Times New Roman"/>
                <a:cs typeface="Times New Roman"/>
              </a:rPr>
              <a:t>CMCC, NEC, Verizon UK </a:t>
            </a:r>
            <a:r>
              <a:rPr lang="en-GB" altLang="zh-CN" sz="1600" kern="100" dirty="0" err="1">
                <a:latin typeface="Arial"/>
                <a:ea typeface="Times New Roman"/>
                <a:cs typeface="Times New Roman"/>
              </a:rPr>
              <a:t>ltd.,ZTE</a:t>
            </a:r>
            <a:r>
              <a:rPr lang="en-GB" altLang="zh-CN" sz="1600" kern="100" dirty="0">
                <a:latin typeface="Arial"/>
                <a:ea typeface="Times New Roman"/>
                <a:cs typeface="Times New Roman"/>
              </a:rPr>
              <a:t>, </a:t>
            </a:r>
            <a:r>
              <a:rPr lang="en-GB" altLang="zh-CN" sz="1600" kern="100" dirty="0" err="1">
                <a:latin typeface="Arial"/>
                <a:ea typeface="Times New Roman"/>
                <a:cs typeface="Times New Roman"/>
              </a:rPr>
              <a:t>InterDigital</a:t>
            </a:r>
            <a:r>
              <a:rPr lang="en-GB" altLang="zh-CN" sz="1600" kern="100" dirty="0">
                <a:latin typeface="Arial"/>
                <a:ea typeface="Times New Roman"/>
                <a:cs typeface="Times New Roman"/>
              </a:rPr>
              <a:t>, Xiaomi</a:t>
            </a:r>
            <a:r>
              <a:rPr lang="en-US" altLang="zh-CN" sz="1600" dirty="0"/>
              <a:t>)</a:t>
            </a:r>
          </a:p>
          <a:p>
            <a:pPr lvl="1"/>
            <a:r>
              <a:rPr lang="en-GB" altLang="zh-CN" sz="1600" dirty="0"/>
              <a:t>Per </a:t>
            </a:r>
            <a:r>
              <a:rPr lang="en-GB" altLang="zh-CN" sz="1600" b="1" dirty="0"/>
              <a:t>TA level </a:t>
            </a:r>
            <a:r>
              <a:rPr lang="en-GB" altLang="zh-CN" sz="1600" dirty="0"/>
              <a:t>to send the information to UE: </a:t>
            </a:r>
          </a:p>
          <a:p>
            <a:pPr marL="623888" lvl="1" indent="-166688">
              <a:buFont typeface="Arial" pitchFamily="34" charset="0"/>
              <a:buChar char="•"/>
            </a:pPr>
            <a:r>
              <a:rPr lang="en-GB" altLang="zh-CN" sz="1600" dirty="0"/>
              <a:t>The RAN </a:t>
            </a:r>
            <a:r>
              <a:rPr lang="en-GB" altLang="zh-CN" sz="1600"/>
              <a:t>provides </a:t>
            </a:r>
            <a:r>
              <a:rPr lang="en-GB" altLang="zh-CN" sz="1600" smtClean="0"/>
              <a:t>the AMF </a:t>
            </a:r>
            <a:r>
              <a:rPr lang="en-GB" altLang="zh-CN" sz="1600" dirty="0"/>
              <a:t>with the values of the NSAG(s) an S-NSSAI is associated with, in a TA at NG Set Up and RAN Configuration Update procedures. The AMF in turn provides the supported NSAG per TAI to the NSSF.</a:t>
            </a:r>
          </a:p>
          <a:p>
            <a:pPr marL="623888" lvl="1" indent="-166688">
              <a:buFont typeface="Arial" pitchFamily="34" charset="0"/>
              <a:buChar char="•"/>
            </a:pPr>
            <a:r>
              <a:rPr lang="en-GB" altLang="zh-CN" sz="1600" dirty="0"/>
              <a:t>the AMF may configure a UE for some S-NSSAIs in the Configured NSSAI, with Network Slice Access Stratum (AS) Group (NSAG) Information </a:t>
            </a:r>
          </a:p>
          <a:p>
            <a:pPr marL="623888" lvl="1" indent="-166688">
              <a:buFont typeface="Arial" pitchFamily="34" charset="0"/>
              <a:buChar char="•"/>
            </a:pPr>
            <a:r>
              <a:rPr lang="en-GB" altLang="zh-CN" sz="1600" dirty="0"/>
              <a:t>The AMF shall indicate in the NSAG </a:t>
            </a:r>
            <a:r>
              <a:rPr lang="en-GB" altLang="zh-CN" sz="1600"/>
              <a:t>Information </a:t>
            </a:r>
            <a:r>
              <a:rPr lang="en-GB" altLang="zh-CN" sz="1600" smtClean="0"/>
              <a:t>it provides to the UE</a:t>
            </a:r>
            <a:r>
              <a:rPr lang="en-GB" altLang="zh-CN" sz="1600" smtClean="0">
                <a:highlight>
                  <a:srgbClr val="FFFF00"/>
                </a:highlight>
              </a:rPr>
              <a:t> </a:t>
            </a:r>
            <a:r>
              <a:rPr lang="en-GB" altLang="zh-CN" sz="1600" dirty="0"/>
              <a:t>in which TA a specific NSAG association to S-NSSAI(s) is valid if the same NSAG value is used in different TAs with a different association with NSSAIs. </a:t>
            </a:r>
          </a:p>
          <a:p>
            <a:pPr marL="623888" lvl="1" indent="-166688">
              <a:buFont typeface="Arial" pitchFamily="34" charset="0"/>
              <a:buChar char="•"/>
            </a:pPr>
            <a:r>
              <a:rPr lang="en-GB" altLang="zh-CN" sz="1600" dirty="0"/>
              <a:t> A S-NSSAI can be associated with one or more </a:t>
            </a:r>
            <a:r>
              <a:rPr lang="en-GB" altLang="zh-CN" sz="1600"/>
              <a:t>NSAG </a:t>
            </a:r>
            <a:r>
              <a:rPr lang="en-GB" altLang="zh-CN" sz="1600" smtClean="0"/>
              <a:t>values.</a:t>
            </a:r>
            <a:endParaRPr lang="en-GB" altLang="zh-CN" sz="1600" dirty="0">
              <a:highlight>
                <a:srgbClr val="FFFF00"/>
              </a:highlight>
            </a:endParaRPr>
          </a:p>
          <a:p>
            <a:r>
              <a:rPr lang="en-GB" altLang="zh-CN" sz="2400" dirty="0"/>
              <a:t>2) </a:t>
            </a:r>
            <a:r>
              <a:rPr lang="en-US" altLang="zh-CN" sz="2400" dirty="0"/>
              <a:t>SP-220317/220318/220316</a:t>
            </a:r>
            <a:r>
              <a:rPr lang="en-US" altLang="zh-CN" sz="1600" kern="100" dirty="0">
                <a:solidFill>
                  <a:prstClr val="black"/>
                </a:solidFill>
                <a:latin typeface="Arial"/>
                <a:ea typeface="Times New Roman"/>
                <a:cs typeface="Times New Roman"/>
              </a:rPr>
              <a:t>(</a:t>
            </a:r>
            <a:r>
              <a:rPr lang="en-GB" altLang="zh-CN" sz="1600" kern="100" dirty="0">
                <a:solidFill>
                  <a:prstClr val="black"/>
                </a:solidFill>
                <a:latin typeface="Arial"/>
                <a:ea typeface="Times New Roman"/>
                <a:cs typeface="Times New Roman"/>
              </a:rPr>
              <a:t>Ericsson</a:t>
            </a:r>
            <a:r>
              <a:rPr lang="en-US" altLang="zh-CN" sz="1600" kern="100" dirty="0">
                <a:solidFill>
                  <a:prstClr val="black"/>
                </a:solidFill>
                <a:latin typeface="Arial"/>
                <a:ea typeface="Times New Roman"/>
                <a:cs typeface="Times New Roman"/>
              </a:rPr>
              <a:t>)</a:t>
            </a:r>
            <a:endParaRPr lang="en-GB" altLang="zh-CN" sz="2400" dirty="0"/>
          </a:p>
          <a:p>
            <a:pPr lvl="1"/>
            <a:r>
              <a:rPr lang="en-GB" altLang="zh-CN" sz="1600" dirty="0"/>
              <a:t>Per </a:t>
            </a:r>
            <a:r>
              <a:rPr lang="en-GB" altLang="zh-CN" sz="1600" b="1" dirty="0"/>
              <a:t>PLMN level</a:t>
            </a:r>
            <a:r>
              <a:rPr lang="en-GB" altLang="zh-CN" sz="1600" dirty="0"/>
              <a:t> to send the information to UE: </a:t>
            </a:r>
          </a:p>
          <a:p>
            <a:pPr marL="623888" lvl="1" indent="-166688">
              <a:buFont typeface="Arial" pitchFamily="34" charset="0"/>
              <a:buChar char="•"/>
            </a:pPr>
            <a:r>
              <a:rPr lang="en-GB" altLang="zh-CN" sz="1600" dirty="0"/>
              <a:t>A UE supporting NSASG may store NSASG values corresponding to some S-NSSAIs in the Configured NSSAI of the Registered PLMN. </a:t>
            </a:r>
          </a:p>
          <a:p>
            <a:pPr marL="623888" lvl="1" indent="-166688">
              <a:buFont typeface="Arial" pitchFamily="34" charset="0"/>
              <a:buChar char="•"/>
            </a:pPr>
            <a:r>
              <a:rPr lang="en-GB" altLang="zh-CN" sz="1600" dirty="0"/>
              <a:t>If the UE supports NSASG and at least one S-NSSAI in the Configured NSSAI of the registered PLMN is associated with a NSASG, the NSSF may provide the NSASG. The association between S-NSSAI and NSASG is unique in the PLMN.</a:t>
            </a:r>
          </a:p>
          <a:p>
            <a:pPr marL="623888" lvl="1" indent="-166688">
              <a:buFont typeface="Arial" pitchFamily="34" charset="0"/>
              <a:buChar char="•"/>
            </a:pPr>
            <a:r>
              <a:rPr lang="en-GB" altLang="zh-CN" sz="1600" dirty="0" err="1"/>
              <a:t>NOTE:An</a:t>
            </a:r>
            <a:r>
              <a:rPr lang="en-GB" altLang="zh-CN" sz="1600" dirty="0"/>
              <a:t> S-NSSAI can be associated with multiple NSASGs</a:t>
            </a:r>
            <a:r>
              <a:rPr lang="en-GB" altLang="zh-CN" sz="1600"/>
              <a:t>. </a:t>
            </a:r>
            <a:endParaRPr lang="en-GB" altLang="zh-CN" sz="1600" dirty="0">
              <a:highlight>
                <a:srgbClr val="FFFF00"/>
              </a:highlight>
            </a:endParaRPr>
          </a:p>
          <a:p>
            <a:pPr marL="623888" lvl="1" indent="-166688">
              <a:buFont typeface="Arial" pitchFamily="34" charset="0"/>
              <a:buChar char="•"/>
            </a:pPr>
            <a:endParaRPr lang="zh-CN" altLang="en-US" sz="1600" dirty="0"/>
          </a:p>
        </p:txBody>
      </p:sp>
      <p:sp>
        <p:nvSpPr>
          <p:cNvPr id="6" name="矩形 5"/>
          <p:cNvSpPr/>
          <p:nvPr/>
        </p:nvSpPr>
        <p:spPr>
          <a:xfrm>
            <a:off x="0" y="5126945"/>
            <a:ext cx="12192000" cy="1138773"/>
          </a:xfrm>
          <a:prstGeom prst="rect">
            <a:avLst/>
          </a:prstGeom>
        </p:spPr>
        <p:txBody>
          <a:bodyPr wrap="square">
            <a:spAutoFit/>
          </a:bodyPr>
          <a:lstStyle/>
          <a:p>
            <a:pPr>
              <a:buNone/>
            </a:pPr>
            <a:r>
              <a:rPr lang="en-US" altLang="zh-CN" sz="2000" b="1" smtClean="0"/>
              <a:t>Proposal </a:t>
            </a:r>
            <a:r>
              <a:rPr lang="en-US" altLang="zh-CN" sz="2000"/>
              <a:t>: SoH about the two options above</a:t>
            </a:r>
          </a:p>
          <a:p>
            <a:pPr lvl="1"/>
            <a:r>
              <a:rPr lang="en-US" altLang="zh-CN" sz="1600"/>
              <a:t>Option 1: </a:t>
            </a:r>
            <a:r>
              <a:rPr lang="en-GB" altLang="zh-CN" sz="1600"/>
              <a:t>The UE get the NSASG information per TA level. (SP-</a:t>
            </a:r>
            <a:r>
              <a:rPr lang="en-US" altLang="zh-CN" sz="1600"/>
              <a:t>220302/220303</a:t>
            </a:r>
            <a:r>
              <a:rPr lang="en-GB" altLang="zh-CN" sz="1600"/>
              <a:t>)</a:t>
            </a:r>
            <a:endParaRPr lang="en-US" altLang="zh-CN" sz="1600"/>
          </a:p>
          <a:p>
            <a:pPr lvl="1"/>
            <a:r>
              <a:rPr lang="en-US" altLang="zh-CN" sz="1600"/>
              <a:t>Option 2: </a:t>
            </a:r>
            <a:r>
              <a:rPr lang="en-GB" altLang="zh-CN" sz="1600"/>
              <a:t>The UE get the NSASG information per PLMN level.(SP-220317/220318</a:t>
            </a:r>
            <a:r>
              <a:rPr lang="en-GB" altLang="zh-CN" sz="1600" smtClean="0"/>
              <a:t>)</a:t>
            </a:r>
          </a:p>
          <a:p>
            <a:pPr lvl="1"/>
            <a:r>
              <a:rPr lang="en-GB" altLang="zh-CN" sz="1600" smtClean="0"/>
              <a:t>Option 3: Both per TA level and PLMN level are optional and can be supported. </a:t>
            </a:r>
            <a:endParaRPr lang="en-US" altLang="zh-CN"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3963" y="375516"/>
            <a:ext cx="10515600" cy="1325563"/>
          </a:xfrm>
        </p:spPr>
        <p:txBody>
          <a:bodyPr/>
          <a:lstStyle/>
          <a:p>
            <a:r>
              <a:rPr lang="en-US" altLang="zh-CN"/>
              <a:t>SA plenary CRs </a:t>
            </a:r>
            <a:r>
              <a:rPr lang="en-US" altLang="zh-CN" dirty="0"/>
              <a:t>on slice priority/group</a:t>
            </a:r>
            <a:endParaRPr lang="zh-CN" altLang="en-US" dirty="0"/>
          </a:p>
        </p:txBody>
      </p:sp>
      <p:graphicFrame>
        <p:nvGraphicFramePr>
          <p:cNvPr id="6" name="表格 5"/>
          <p:cNvGraphicFramePr>
            <a:graphicFrameLocks noGrp="1"/>
          </p:cNvGraphicFramePr>
          <p:nvPr/>
        </p:nvGraphicFramePr>
        <p:xfrm>
          <a:off x="249382" y="1662543"/>
          <a:ext cx="10983190" cy="3895792"/>
        </p:xfrm>
        <a:graphic>
          <a:graphicData uri="http://schemas.openxmlformats.org/drawingml/2006/table">
            <a:tbl>
              <a:tblPr/>
              <a:tblGrid>
                <a:gridCol w="1196758">
                  <a:extLst>
                    <a:ext uri="{9D8B030D-6E8A-4147-A177-3AD203B41FA5}">
                      <a16:colId xmlns="" xmlns:a16="http://schemas.microsoft.com/office/drawing/2014/main" val="20000"/>
                    </a:ext>
                  </a:extLst>
                </a:gridCol>
                <a:gridCol w="1064176">
                  <a:extLst>
                    <a:ext uri="{9D8B030D-6E8A-4147-A177-3AD203B41FA5}">
                      <a16:colId xmlns="" xmlns:a16="http://schemas.microsoft.com/office/drawing/2014/main" val="20001"/>
                    </a:ext>
                  </a:extLst>
                </a:gridCol>
                <a:gridCol w="1064176">
                  <a:extLst>
                    <a:ext uri="{9D8B030D-6E8A-4147-A177-3AD203B41FA5}">
                      <a16:colId xmlns="" xmlns:a16="http://schemas.microsoft.com/office/drawing/2014/main" val="20002"/>
                    </a:ext>
                  </a:extLst>
                </a:gridCol>
                <a:gridCol w="3332151">
                  <a:extLst>
                    <a:ext uri="{9D8B030D-6E8A-4147-A177-3AD203B41FA5}">
                      <a16:colId xmlns="" xmlns:a16="http://schemas.microsoft.com/office/drawing/2014/main" val="20003"/>
                    </a:ext>
                  </a:extLst>
                </a:gridCol>
                <a:gridCol w="1662555">
                  <a:extLst>
                    <a:ext uri="{9D8B030D-6E8A-4147-A177-3AD203B41FA5}">
                      <a16:colId xmlns="" xmlns:a16="http://schemas.microsoft.com/office/drawing/2014/main" val="20004"/>
                    </a:ext>
                  </a:extLst>
                </a:gridCol>
                <a:gridCol w="668776">
                  <a:extLst>
                    <a:ext uri="{9D8B030D-6E8A-4147-A177-3AD203B41FA5}">
                      <a16:colId xmlns="" xmlns:a16="http://schemas.microsoft.com/office/drawing/2014/main" val="20005"/>
                    </a:ext>
                  </a:extLst>
                </a:gridCol>
                <a:gridCol w="1994598">
                  <a:extLst>
                    <a:ext uri="{9D8B030D-6E8A-4147-A177-3AD203B41FA5}">
                      <a16:colId xmlns="" xmlns:a16="http://schemas.microsoft.com/office/drawing/2014/main" val="20006"/>
                    </a:ext>
                  </a:extLst>
                </a:gridCol>
              </a:tblGrid>
              <a:tr h="583419">
                <a:tc>
                  <a:txBody>
                    <a:bodyPr/>
                    <a:lstStyle/>
                    <a:p>
                      <a:pPr>
                        <a:spcAft>
                          <a:spcPts val="0"/>
                        </a:spcAft>
                      </a:pPr>
                      <a:r>
                        <a:rPr lang="en-GB" sz="1050" b="1" u="sng" kern="100">
                          <a:solidFill>
                            <a:srgbClr val="0000FF"/>
                          </a:solidFill>
                          <a:latin typeface="Arial"/>
                          <a:ea typeface="Times New Roman"/>
                          <a:cs typeface="Times New Roman"/>
                          <a:hlinkClick r:id="rId2" action="ppaction://hlinkfile"/>
                        </a:rPr>
                        <a:t>SP-220301</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CR</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Approval</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23.501 CR3317R3 (Rel-17, 'B'): Enabling slice priority and slice groups for RRM purposes</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Nokia, Nokia Shanghai Bell, CMCC, NEC, Verizon UK ltd.,ZTE, InterDigital, Xiaomi</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Rel-17</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Revision of (Postponed) S2-2200508</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extLst>
                  <a:ext uri="{0D108BD9-81ED-4DB2-BD59-A6C34878D82A}">
                    <a16:rowId xmlns="" xmlns:a16="http://schemas.microsoft.com/office/drawing/2014/main" val="10000"/>
                  </a:ext>
                </a:extLst>
              </a:tr>
              <a:tr h="583419">
                <a:tc>
                  <a:txBody>
                    <a:bodyPr/>
                    <a:lstStyle/>
                    <a:p>
                      <a:pPr>
                        <a:spcAft>
                          <a:spcPts val="0"/>
                        </a:spcAft>
                      </a:pPr>
                      <a:r>
                        <a:rPr lang="en-GB" sz="1050" b="1" u="sng" kern="100">
                          <a:solidFill>
                            <a:srgbClr val="0000FF"/>
                          </a:solidFill>
                          <a:latin typeface="Arial"/>
                          <a:ea typeface="Times New Roman"/>
                          <a:cs typeface="Times New Roman"/>
                          <a:hlinkClick r:id="rId3" action="ppaction://hlinkfile"/>
                        </a:rPr>
                        <a:t>SP-220302</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CR</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Approval</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23.502 CR3300R2 (Rel-17, 'B'): Enabling configuration of Network Slice AS Groups</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Nokia, Nokia Shanghai Bell, CMCC, NEC, Verizon UK ltd.,ZTE, InterDigital, Xiaomi</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Rel-17</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Revision of (Postponed) S2-2200918</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extLst>
                  <a:ext uri="{0D108BD9-81ED-4DB2-BD59-A6C34878D82A}">
                    <a16:rowId xmlns="" xmlns:a16="http://schemas.microsoft.com/office/drawing/2014/main" val="10001"/>
                  </a:ext>
                </a:extLst>
              </a:tr>
              <a:tr h="583419">
                <a:tc>
                  <a:txBody>
                    <a:bodyPr/>
                    <a:lstStyle/>
                    <a:p>
                      <a:pPr>
                        <a:spcAft>
                          <a:spcPts val="0"/>
                        </a:spcAft>
                      </a:pPr>
                      <a:r>
                        <a:rPr lang="en-GB" sz="1050" b="1" u="sng" kern="100">
                          <a:solidFill>
                            <a:srgbClr val="0000FF"/>
                          </a:solidFill>
                          <a:latin typeface="Arial"/>
                          <a:ea typeface="Times New Roman"/>
                          <a:cs typeface="Times New Roman"/>
                          <a:hlinkClick r:id="rId4" action="ppaction://hlinkfile"/>
                        </a:rPr>
                        <a:t>SP-220303</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CR</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Approval</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23.501 CR3539R1 (Rel-17, 'B'): Enabling configuration of Network Slice AS Groups</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Nokia, Nokia Shanghai Bell, CMCC, NEC, Verizon UK ltd, ZTE, InterDigital, Xiaomi</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Rel-17</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Revision of (Postponed) S2-2200847</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extLst>
                  <a:ext uri="{0D108BD9-81ED-4DB2-BD59-A6C34878D82A}">
                    <a16:rowId xmlns="" xmlns:a16="http://schemas.microsoft.com/office/drawing/2014/main" val="10002"/>
                  </a:ext>
                </a:extLst>
              </a:tr>
              <a:tr h="398572">
                <a:tc>
                  <a:txBody>
                    <a:bodyPr/>
                    <a:lstStyle/>
                    <a:p>
                      <a:pPr>
                        <a:spcAft>
                          <a:spcPts val="0"/>
                        </a:spcAft>
                      </a:pPr>
                      <a:r>
                        <a:rPr lang="en-GB" sz="1050" b="1" u="sng" kern="100">
                          <a:solidFill>
                            <a:srgbClr val="0000FF"/>
                          </a:solidFill>
                          <a:latin typeface="Arial"/>
                          <a:ea typeface="Times New Roman"/>
                          <a:cs typeface="Times New Roman"/>
                          <a:hlinkClick r:id="rId5" action="ppaction://hlinkfile"/>
                        </a:rPr>
                        <a:t>SP-220312</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DISCUSSION</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Discussion</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Discussion on Slice list and priority information for cell reselection</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Nokia, Nokia Shanghai Bell, InterDigital</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Rel-17</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endParaRPr lang="zh-CN" sz="1200" kern="100">
                        <a:latin typeface="Calibri"/>
                        <a:ea typeface="宋体"/>
                        <a:cs typeface="Times New Roman"/>
                      </a:endParaRPr>
                    </a:p>
                  </a:txBody>
                  <a:tcPr marL="7653" marR="7653" marT="7653" marB="7653">
                    <a:lnL>
                      <a:noFill/>
                    </a:lnL>
                    <a:lnR>
                      <a:noFill/>
                    </a:lnR>
                    <a:lnT>
                      <a:noFill/>
                    </a:lnT>
                    <a:lnB>
                      <a:noFill/>
                    </a:lnB>
                    <a:solidFill>
                      <a:srgbClr val="FFFFFF"/>
                    </a:solidFill>
                  </a:tcPr>
                </a:tc>
                <a:extLst>
                  <a:ext uri="{0D108BD9-81ED-4DB2-BD59-A6C34878D82A}">
                    <a16:rowId xmlns="" xmlns:a16="http://schemas.microsoft.com/office/drawing/2014/main" val="10003"/>
                  </a:ext>
                </a:extLst>
              </a:tr>
              <a:tr h="271493">
                <a:tc>
                  <a:txBody>
                    <a:bodyPr/>
                    <a:lstStyle/>
                    <a:p>
                      <a:pPr>
                        <a:spcAft>
                          <a:spcPts val="0"/>
                        </a:spcAft>
                      </a:pPr>
                      <a:r>
                        <a:rPr lang="en-GB" sz="1050" b="1" u="sng" kern="100">
                          <a:solidFill>
                            <a:srgbClr val="0000FF"/>
                          </a:solidFill>
                          <a:latin typeface="Arial"/>
                          <a:ea typeface="Times New Roman"/>
                          <a:cs typeface="Times New Roman"/>
                          <a:hlinkClick r:id="rId6" action="ppaction://hlinkfile"/>
                        </a:rPr>
                        <a:t>SP-220316</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DISCUSSION</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Approval</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Discussion on Slice list and priority information for cell reselection</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Nanjing Ericsson Panda Com Ltd</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Rel-17</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endParaRPr lang="zh-CN" sz="1200" kern="100">
                        <a:latin typeface="Calibri"/>
                        <a:ea typeface="宋体"/>
                        <a:cs typeface="Times New Roman"/>
                      </a:endParaRPr>
                    </a:p>
                  </a:txBody>
                  <a:tcPr marL="7653" marR="7653" marT="7653" marB="7653">
                    <a:lnL>
                      <a:noFill/>
                    </a:lnL>
                    <a:lnR>
                      <a:noFill/>
                    </a:lnR>
                    <a:lnT>
                      <a:noFill/>
                    </a:lnT>
                    <a:lnB>
                      <a:noFill/>
                    </a:lnB>
                    <a:solidFill>
                      <a:srgbClr val="FFFFFF"/>
                    </a:solidFill>
                  </a:tcPr>
                </a:tc>
                <a:extLst>
                  <a:ext uri="{0D108BD9-81ED-4DB2-BD59-A6C34878D82A}">
                    <a16:rowId xmlns="" xmlns:a16="http://schemas.microsoft.com/office/drawing/2014/main" val="10004"/>
                  </a:ext>
                </a:extLst>
              </a:tr>
              <a:tr h="398572">
                <a:tc>
                  <a:txBody>
                    <a:bodyPr/>
                    <a:lstStyle/>
                    <a:p>
                      <a:pPr>
                        <a:spcAft>
                          <a:spcPts val="0"/>
                        </a:spcAft>
                      </a:pPr>
                      <a:r>
                        <a:rPr lang="en-GB" sz="1050" b="1" u="sng" kern="100">
                          <a:solidFill>
                            <a:srgbClr val="0000FF"/>
                          </a:solidFill>
                          <a:latin typeface="Arial"/>
                          <a:ea typeface="Times New Roman"/>
                          <a:cs typeface="Times New Roman"/>
                          <a:hlinkClick r:id="rId7" action="ppaction://hlinkfile"/>
                        </a:rPr>
                        <a:t>SP-220317</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CR</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Approval</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23.501 CR3482R1 (Rel-17, 'F'): Enabling Network Slice Access Stratum groups</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Ericsson</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Rel-17</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Revision of (Postponed) S2-2200280</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extLst>
                  <a:ext uri="{0D108BD9-81ED-4DB2-BD59-A6C34878D82A}">
                    <a16:rowId xmlns="" xmlns:a16="http://schemas.microsoft.com/office/drawing/2014/main" val="10005"/>
                  </a:ext>
                </a:extLst>
              </a:tr>
              <a:tr h="398572">
                <a:tc>
                  <a:txBody>
                    <a:bodyPr/>
                    <a:lstStyle/>
                    <a:p>
                      <a:pPr>
                        <a:spcAft>
                          <a:spcPts val="0"/>
                        </a:spcAft>
                      </a:pPr>
                      <a:r>
                        <a:rPr lang="en-GB" sz="1050" b="1" u="sng" kern="100">
                          <a:solidFill>
                            <a:srgbClr val="0000FF"/>
                          </a:solidFill>
                          <a:latin typeface="Arial"/>
                          <a:ea typeface="Times New Roman"/>
                          <a:cs typeface="Times New Roman"/>
                          <a:hlinkClick r:id="rId8" action="ppaction://hlinkfile"/>
                        </a:rPr>
                        <a:t>SP-220318</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CR</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Approval</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23.502 CR3334R1 (Rel-17, 'F'): Enabling Network Slice Acess stratum group</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Ericsson</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Rel-17</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Revision of (Postponed) S2-2200281</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extLst>
                  <a:ext uri="{0D108BD9-81ED-4DB2-BD59-A6C34878D82A}">
                    <a16:rowId xmlns="" xmlns:a16="http://schemas.microsoft.com/office/drawing/2014/main" val="10006"/>
                  </a:ext>
                </a:extLst>
              </a:tr>
              <a:tr h="398572">
                <a:tc>
                  <a:txBody>
                    <a:bodyPr/>
                    <a:lstStyle/>
                    <a:p>
                      <a:pPr>
                        <a:spcAft>
                          <a:spcPts val="0"/>
                        </a:spcAft>
                      </a:pPr>
                      <a:r>
                        <a:rPr lang="en-GB" sz="1050" b="1" u="sng" kern="100">
                          <a:solidFill>
                            <a:srgbClr val="0000FF"/>
                          </a:solidFill>
                          <a:latin typeface="Arial"/>
                          <a:ea typeface="Times New Roman"/>
                          <a:cs typeface="Times New Roman"/>
                          <a:hlinkClick r:id="rId9" action="ppaction://hlinkfile"/>
                        </a:rPr>
                        <a:t>SP-220319</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CR</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Approval</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23.501 CR3317R4 (Rel-17, 'B'): Enabling slice priority and slice groups for RRM purposes</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Ericsson</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Rel-17</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tc>
                  <a:txBody>
                    <a:bodyPr/>
                    <a:lstStyle/>
                    <a:p>
                      <a:pPr>
                        <a:spcAft>
                          <a:spcPts val="0"/>
                        </a:spcAft>
                      </a:pPr>
                      <a:r>
                        <a:rPr lang="en-GB" sz="1050" kern="100">
                          <a:latin typeface="Arial"/>
                          <a:ea typeface="Times New Roman"/>
                          <a:cs typeface="Times New Roman"/>
                        </a:rPr>
                        <a:t>Revision of (Postponed) S2-2200508</a:t>
                      </a:r>
                      <a:endParaRPr lang="zh-CN" sz="1100" kern="100">
                        <a:latin typeface="Arial"/>
                        <a:ea typeface="DengXian"/>
                        <a:cs typeface="Times New Roman"/>
                      </a:endParaRPr>
                    </a:p>
                  </a:txBody>
                  <a:tcPr marL="7653" marR="7653" marT="7653" marB="7653">
                    <a:lnL>
                      <a:noFill/>
                    </a:lnL>
                    <a:lnR>
                      <a:noFill/>
                    </a:lnR>
                    <a:lnT>
                      <a:noFill/>
                    </a:lnT>
                    <a:lnB>
                      <a:noFill/>
                    </a:lnB>
                    <a:solidFill>
                      <a:srgbClr val="FFFFFF"/>
                    </a:solidFill>
                  </a:tcPr>
                </a:tc>
                <a:extLst>
                  <a:ext uri="{0D108BD9-81ED-4DB2-BD59-A6C34878D82A}">
                    <a16:rowId xmlns="" xmlns:a16="http://schemas.microsoft.com/office/drawing/2014/main" val="10007"/>
                  </a:ext>
                </a:extLst>
              </a:tr>
            </a:tbl>
          </a:graphicData>
        </a:graphic>
      </p:graphicFrame>
    </p:spTree>
    <p:extLst>
      <p:ext uri="{BB962C8B-B14F-4D97-AF65-F5344CB8AC3E}">
        <p14:creationId xmlns="" xmlns:p14="http://schemas.microsoft.com/office/powerpoint/2010/main" val="281831446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889</TotalTime>
  <Words>1066</Words>
  <Application>Microsoft Office PowerPoint</Application>
  <PresentationFormat>自定义</PresentationFormat>
  <Paragraphs>96</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Proposal on slice priority and slice group</vt:lpstr>
      <vt:lpstr>幻灯片 2</vt:lpstr>
      <vt:lpstr>Proposal on network slice priority</vt:lpstr>
      <vt:lpstr>Proposal on Network Slice Access Stratum groups(NSASG or NSAG)</vt:lpstr>
      <vt:lpstr>SA plenary CRs on slice priority/group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eNS_Ph2 multiple NSACF discussion</dc:title>
  <dc:creator>ZTE01</dc:creator>
  <cp:lastModifiedBy>cmcc</cp:lastModifiedBy>
  <cp:revision>108</cp:revision>
  <dcterms:created xsi:type="dcterms:W3CDTF">2022-02-07T12:03:33Z</dcterms:created>
  <dcterms:modified xsi:type="dcterms:W3CDTF">2022-03-17T08:42:20Z</dcterms:modified>
</cp:coreProperties>
</file>