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1" r:id="rId3"/>
    <p:sldId id="272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B3A7"/>
    <a:srgbClr val="E76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396" autoAdjust="0"/>
    <p:restoredTop sz="94660"/>
  </p:normalViewPr>
  <p:slideViewPr>
    <p:cSldViewPr snapToGrid="0">
      <p:cViewPr varScale="1">
        <p:scale>
          <a:sx n="97" d="100"/>
          <a:sy n="97" d="100"/>
        </p:scale>
        <p:origin x="614" y="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005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372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434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679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064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198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62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835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24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995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556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8D8DCD-2C51-4443-8E47-04EFEF13733C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834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meet.goto.com/907201093" TargetMode="External"/><Relationship Id="rId3" Type="http://schemas.openxmlformats.org/officeDocument/2006/relationships/hyperlink" Target="https://portal.3gpp.org/#/registration?MtgId=60289" TargetMode="External"/><Relationship Id="rId7" Type="http://schemas.openxmlformats.org/officeDocument/2006/relationships/hyperlink" Target="https://meet.goto.com/694268101" TargetMode="External"/><Relationship Id="rId2" Type="http://schemas.openxmlformats.org/officeDocument/2006/relationships/hyperlink" Target="https://www.3gpp.org/tohru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meet.goto.com/899013125" TargetMode="External"/><Relationship Id="rId5" Type="http://schemas.openxmlformats.org/officeDocument/2006/relationships/hyperlink" Target="https://meet.goto.com/999896429" TargetMode="External"/><Relationship Id="rId4" Type="http://schemas.openxmlformats.org/officeDocument/2006/relationships/hyperlink" Target="https://www.3gpp.org/ftp/tsg_sa/TSG_SA/TSGS_95E_Electronic_2022_03" TargetMode="External"/><Relationship Id="rId9" Type="http://schemas.openxmlformats.org/officeDocument/2006/relationships/hyperlink" Target="https://meet.goto.com/440063637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tohru" TargetMode="External"/><Relationship Id="rId2" Type="http://schemas.openxmlformats.org/officeDocument/2006/relationships/hyperlink" Target="https://meet.goto.com/999896429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SA#95-e </a:t>
            </a:r>
            <a:br>
              <a:rPr lang="en-US" dirty="0" smtClean="0"/>
            </a:br>
            <a:r>
              <a:rPr lang="en-US" dirty="0" smtClean="0"/>
              <a:t>GTM Agenda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Georg Mayer, 3GPP TSG SA Chair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836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567" y="0"/>
            <a:ext cx="10515600" cy="1325563"/>
          </a:xfrm>
        </p:spPr>
        <p:txBody>
          <a:bodyPr/>
          <a:lstStyle/>
          <a:p>
            <a:r>
              <a:rPr lang="en-US" dirty="0" smtClean="0"/>
              <a:t>SA#95-e GTM Cheat </a:t>
            </a:r>
            <a:r>
              <a:rPr lang="en-US" dirty="0" smtClean="0"/>
              <a:t>Sheet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6567" y="974459"/>
            <a:ext cx="11863137" cy="5500837"/>
          </a:xfrm>
        </p:spPr>
        <p:txBody>
          <a:bodyPr>
            <a:normAutofit/>
          </a:bodyPr>
          <a:lstStyle/>
          <a:p>
            <a:pPr marL="0" lvl="0" indent="0">
              <a:buNone/>
              <a:tabLst>
                <a:tab pos="1257300" algn="l"/>
              </a:tabLst>
            </a:pPr>
            <a:endParaRPr lang="en-US" sz="1700" b="1" u="sng" dirty="0" smtClean="0"/>
          </a:p>
          <a:p>
            <a:pPr marL="0" lvl="0" indent="0">
              <a:buNone/>
              <a:tabLst>
                <a:tab pos="1257300" algn="l"/>
              </a:tabLst>
            </a:pPr>
            <a:r>
              <a:rPr lang="en-US" sz="1700" b="1" u="sng" dirty="0" err="1" smtClean="0"/>
              <a:t>Tohru</a:t>
            </a:r>
            <a:r>
              <a:rPr lang="en-US" sz="1700" dirty="0" smtClean="0"/>
              <a:t>:	</a:t>
            </a:r>
            <a:r>
              <a:rPr lang="en-GB" sz="1700" u="sng" dirty="0" smtClean="0">
                <a:hlinkClick r:id="rId2"/>
              </a:rPr>
              <a:t>https://www.3gpp.org/tohru</a:t>
            </a:r>
            <a:r>
              <a:rPr lang="en-GB" sz="1700" dirty="0" smtClean="0"/>
              <a:t/>
            </a:r>
            <a:br>
              <a:rPr lang="en-GB" sz="1700" dirty="0" smtClean="0"/>
            </a:br>
            <a:r>
              <a:rPr lang="en-GB" sz="1700" dirty="0" smtClean="0"/>
              <a:t>Meeting ID: 	SA_CC</a:t>
            </a:r>
            <a:endParaRPr lang="en-US" sz="1700" dirty="0" smtClean="0"/>
          </a:p>
          <a:p>
            <a:pPr marL="0" lvl="0" indent="0">
              <a:buNone/>
              <a:tabLst>
                <a:tab pos="1790700" algn="l"/>
                <a:tab pos="3495675" algn="l"/>
                <a:tab pos="5829300" algn="l"/>
              </a:tabLst>
            </a:pPr>
            <a:endParaRPr lang="en-US" sz="1700" dirty="0"/>
          </a:p>
          <a:p>
            <a:pPr marL="0" indent="0">
              <a:buFont typeface="Arial" panose="020B0604020202020204" pitchFamily="34" charset="0"/>
              <a:buNone/>
              <a:tabLst>
                <a:tab pos="1790700" algn="l"/>
                <a:tab pos="3495675" algn="l"/>
                <a:tab pos="5829300" algn="l"/>
              </a:tabLst>
            </a:pPr>
            <a:r>
              <a:rPr lang="en-US" sz="1700" b="1" u="sng" dirty="0" smtClean="0"/>
              <a:t>SA#95-e</a:t>
            </a:r>
            <a:endParaRPr lang="en-US" sz="1700" b="1" u="sng" dirty="0" smtClean="0"/>
          </a:p>
          <a:p>
            <a:pPr>
              <a:tabLst>
                <a:tab pos="1790700" algn="l"/>
                <a:tab pos="3495675" algn="l"/>
                <a:tab pos="5829300" algn="l"/>
              </a:tabLst>
            </a:pPr>
            <a:r>
              <a:rPr lang="en-US" sz="1700" b="1" dirty="0">
                <a:solidFill>
                  <a:srgbClr val="FF0000"/>
                </a:solidFill>
              </a:rPr>
              <a:t>register</a:t>
            </a:r>
            <a:r>
              <a:rPr lang="en-US" sz="1700" dirty="0"/>
              <a:t>: </a:t>
            </a:r>
            <a:r>
              <a:rPr lang="en-US" sz="1400" dirty="0">
                <a:hlinkClick r:id="rId3"/>
              </a:rPr>
              <a:t>https://portal.3gpp.org/#/</a:t>
            </a:r>
            <a:r>
              <a:rPr lang="en-US" sz="1400" dirty="0" smtClean="0">
                <a:hlinkClick r:id="rId3"/>
              </a:rPr>
              <a:t>registration?MtgId=60289</a:t>
            </a:r>
            <a:r>
              <a:rPr lang="en-US" sz="1400" dirty="0" smtClean="0"/>
              <a:t>  </a:t>
            </a:r>
            <a:r>
              <a:rPr lang="en-US" sz="1700" dirty="0"/>
              <a:t>	</a:t>
            </a:r>
          </a:p>
          <a:p>
            <a:pPr>
              <a:tabLst>
                <a:tab pos="1790700" algn="l"/>
                <a:tab pos="3495675" algn="l"/>
                <a:tab pos="5829300" algn="l"/>
              </a:tabLst>
            </a:pPr>
            <a:r>
              <a:rPr lang="en-US" sz="1700" dirty="0" smtClean="0"/>
              <a:t>Directory: </a:t>
            </a:r>
            <a:r>
              <a:rPr lang="en-US" sz="1400" dirty="0">
                <a:hlinkClick r:id="rId4"/>
              </a:rPr>
              <a:t>https</a:t>
            </a:r>
            <a:r>
              <a:rPr lang="en-US" sz="1400" dirty="0">
                <a:hlinkClick r:id="rId4"/>
              </a:rPr>
              <a:t>://www.3gpp.org/ftp/tsg_sa/TSG_SA/TSGS_95E_Electronic_2022_03</a:t>
            </a:r>
            <a:endParaRPr lang="en-US" sz="1400" dirty="0"/>
          </a:p>
          <a:p>
            <a:pPr>
              <a:tabLst>
                <a:tab pos="1885950" algn="l"/>
                <a:tab pos="3944938" algn="l"/>
                <a:tab pos="5921375" algn="l"/>
                <a:tab pos="6902450" algn="l"/>
              </a:tabLst>
            </a:pPr>
            <a:r>
              <a:rPr lang="en-US" sz="1700" dirty="0" smtClean="0"/>
              <a:t>2022-03-15 </a:t>
            </a:r>
            <a:r>
              <a:rPr lang="en-US" sz="1700" dirty="0"/>
              <a:t>Tue	</a:t>
            </a:r>
            <a:r>
              <a:rPr lang="en-US" sz="1700" dirty="0" smtClean="0"/>
              <a:t>13:00 </a:t>
            </a:r>
            <a:r>
              <a:rPr lang="en-US" sz="1700" dirty="0"/>
              <a:t>– 16:00 </a:t>
            </a:r>
            <a:r>
              <a:rPr lang="en-US" sz="1700" dirty="0" smtClean="0"/>
              <a:t>UTC	</a:t>
            </a:r>
            <a:r>
              <a:rPr lang="en-US" sz="1700" dirty="0" smtClean="0"/>
              <a:t>technical meeting 	</a:t>
            </a:r>
            <a:r>
              <a:rPr lang="en-GB" sz="1400" dirty="0" smtClean="0">
                <a:hlinkClick r:id="rId5"/>
              </a:rPr>
              <a:t>https</a:t>
            </a:r>
            <a:r>
              <a:rPr lang="en-GB" sz="1400" dirty="0">
                <a:hlinkClick r:id="rId5"/>
              </a:rPr>
              <a:t>://</a:t>
            </a:r>
            <a:r>
              <a:rPr lang="en-GB" sz="1400" dirty="0">
                <a:hlinkClick r:id="rId5"/>
              </a:rPr>
              <a:t>meet.goto.com/999896429</a:t>
            </a:r>
            <a:endParaRPr lang="en-GB" sz="1400" dirty="0"/>
          </a:p>
          <a:p>
            <a:pPr>
              <a:tabLst>
                <a:tab pos="1885950" algn="l"/>
                <a:tab pos="3944938" algn="l"/>
                <a:tab pos="5921375" algn="l"/>
                <a:tab pos="6902450" algn="l"/>
              </a:tabLst>
            </a:pPr>
            <a:r>
              <a:rPr lang="en-US" sz="1700" dirty="0" smtClean="0"/>
              <a:t>2022-03-16 </a:t>
            </a:r>
            <a:r>
              <a:rPr lang="en-US" sz="1700" dirty="0" smtClean="0"/>
              <a:t>Wed	</a:t>
            </a:r>
            <a:r>
              <a:rPr lang="en-US" sz="1700" dirty="0" smtClean="0"/>
              <a:t>13:00 </a:t>
            </a:r>
            <a:r>
              <a:rPr lang="en-US" sz="1700" dirty="0"/>
              <a:t>– </a:t>
            </a:r>
            <a:r>
              <a:rPr lang="en-US" sz="1700" dirty="0" smtClean="0"/>
              <a:t>15:00 </a:t>
            </a:r>
            <a:r>
              <a:rPr lang="en-US" sz="1700" dirty="0" smtClean="0"/>
              <a:t>UTC	</a:t>
            </a:r>
            <a:r>
              <a:rPr lang="en-US" sz="1700" dirty="0" smtClean="0"/>
              <a:t>technical meeting	</a:t>
            </a:r>
            <a:r>
              <a:rPr lang="en-GB" sz="1400" u="sng" dirty="0" smtClean="0">
                <a:hlinkClick r:id="rId6"/>
              </a:rPr>
              <a:t>https</a:t>
            </a:r>
            <a:r>
              <a:rPr lang="en-GB" sz="1400" u="sng" dirty="0">
                <a:hlinkClick r:id="rId6"/>
              </a:rPr>
              <a:t>://</a:t>
            </a:r>
            <a:r>
              <a:rPr lang="en-GB" sz="1400" u="sng" dirty="0" smtClean="0">
                <a:hlinkClick r:id="rId6"/>
              </a:rPr>
              <a:t>meet.goto.com/899013125</a:t>
            </a:r>
            <a:endParaRPr lang="en-GB" sz="1300" u="sng" dirty="0" smtClean="0"/>
          </a:p>
          <a:p>
            <a:pPr>
              <a:tabLst>
                <a:tab pos="1885950" algn="l"/>
                <a:tab pos="3944938" algn="l"/>
                <a:tab pos="5921375" algn="l"/>
                <a:tab pos="6902450" algn="l"/>
              </a:tabLst>
            </a:pPr>
            <a:r>
              <a:rPr lang="en-US" sz="1700" dirty="0" smtClean="0"/>
              <a:t>2022-03-17 </a:t>
            </a:r>
            <a:r>
              <a:rPr lang="en-US" sz="1700" dirty="0"/>
              <a:t>Thu	13:00 – </a:t>
            </a:r>
            <a:r>
              <a:rPr lang="en-US" sz="1700" dirty="0" smtClean="0"/>
              <a:t>15:00 UTC  	technical meeting</a:t>
            </a:r>
            <a:r>
              <a:rPr lang="en-GB" sz="1700" dirty="0" smtClean="0"/>
              <a:t>	</a:t>
            </a:r>
            <a:r>
              <a:rPr lang="en-GB" sz="1400" dirty="0" smtClean="0">
                <a:hlinkClick r:id="rId7"/>
              </a:rPr>
              <a:t>https</a:t>
            </a:r>
            <a:r>
              <a:rPr lang="en-GB" sz="1400" dirty="0">
                <a:hlinkClick r:id="rId7"/>
              </a:rPr>
              <a:t>://meet.goto.com/694268101</a:t>
            </a:r>
            <a:endParaRPr lang="en-GB" sz="1400" dirty="0"/>
          </a:p>
          <a:p>
            <a:pPr>
              <a:tabLst>
                <a:tab pos="1885950" algn="l"/>
                <a:tab pos="3944938" algn="l"/>
                <a:tab pos="5921375" algn="l"/>
                <a:tab pos="6902450" algn="l"/>
              </a:tabLst>
            </a:pPr>
            <a:r>
              <a:rPr lang="en-US" sz="1700" dirty="0" smtClean="0"/>
              <a:t>2022-03-18 </a:t>
            </a:r>
            <a:r>
              <a:rPr lang="en-US" sz="1700" dirty="0"/>
              <a:t>Fri	13:00 – </a:t>
            </a:r>
            <a:r>
              <a:rPr lang="en-US" sz="1700" dirty="0" smtClean="0"/>
              <a:t>15:00 UTC  	technical meeting	</a:t>
            </a:r>
            <a:r>
              <a:rPr lang="en-GB" sz="1400" dirty="0" smtClean="0">
                <a:hlinkClick r:id="rId8"/>
              </a:rPr>
              <a:t>https</a:t>
            </a:r>
            <a:r>
              <a:rPr lang="en-GB" sz="1400" dirty="0">
                <a:hlinkClick r:id="rId8"/>
              </a:rPr>
              <a:t>://meet.goto.com/907201093</a:t>
            </a:r>
            <a:endParaRPr lang="en-US" sz="1400" dirty="0"/>
          </a:p>
          <a:p>
            <a:pPr>
              <a:tabLst>
                <a:tab pos="1885950" algn="l"/>
                <a:tab pos="3944938" algn="l"/>
                <a:tab pos="5921375" algn="l"/>
                <a:tab pos="6902450" algn="l"/>
              </a:tabLst>
            </a:pPr>
            <a:r>
              <a:rPr lang="en-US" sz="1700" dirty="0" smtClean="0"/>
              <a:t>2022-03-24 Thu</a:t>
            </a:r>
            <a:r>
              <a:rPr lang="en-US" sz="1700" dirty="0"/>
              <a:t>	</a:t>
            </a:r>
            <a:r>
              <a:rPr lang="en-US" sz="1700" dirty="0" smtClean="0"/>
              <a:t>13:00 </a:t>
            </a:r>
            <a:r>
              <a:rPr lang="en-US" sz="1700" dirty="0"/>
              <a:t>– </a:t>
            </a:r>
            <a:r>
              <a:rPr lang="en-US" sz="1700" dirty="0" smtClean="0"/>
              <a:t>15:00 </a:t>
            </a:r>
            <a:r>
              <a:rPr lang="en-US" sz="1700" dirty="0"/>
              <a:t>UTC	</a:t>
            </a:r>
            <a:r>
              <a:rPr lang="en-US" sz="1700" dirty="0" smtClean="0"/>
              <a:t>reporting (RAN, CT, MCC, …)	</a:t>
            </a:r>
            <a:r>
              <a:rPr lang="en-GB" sz="1400" u="sng" dirty="0" smtClean="0">
                <a:hlinkClick r:id="rId9"/>
              </a:rPr>
              <a:t>https</a:t>
            </a:r>
            <a:r>
              <a:rPr lang="en-GB" sz="1400" u="sng" dirty="0">
                <a:hlinkClick r:id="rId9"/>
              </a:rPr>
              <a:t>://meet.goto.com/440063637</a:t>
            </a:r>
            <a:endParaRPr lang="en-GB" sz="1700" dirty="0"/>
          </a:p>
          <a:p>
            <a:pPr marL="0" indent="0">
              <a:buNone/>
            </a:pPr>
            <a:endParaRPr lang="en-US" sz="1700" dirty="0"/>
          </a:p>
          <a:p>
            <a:endParaRPr lang="en-US" sz="1800" dirty="0" smtClean="0"/>
          </a:p>
          <a:p>
            <a:pPr marL="0" indent="0">
              <a:buNone/>
            </a:pPr>
            <a:endParaRPr lang="en-US" sz="1800" dirty="0"/>
          </a:p>
          <a:p>
            <a:endParaRPr lang="en-US" sz="1800" dirty="0" smtClean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4303681"/>
              </p:ext>
            </p:extLst>
          </p:nvPr>
        </p:nvGraphicFramePr>
        <p:xfrm>
          <a:off x="9609856" y="314140"/>
          <a:ext cx="2545617" cy="1395304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97174"/>
                <a:gridCol w="599904"/>
                <a:gridCol w="848539"/>
              </a:tblGrid>
              <a:tr h="1608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06:00 - 09:00      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Vancouver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09:00 - 12:00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New York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13:00 - 16:00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14:00 - 17:00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CET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Vienna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18:30 - 21:30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Calcutta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21:00 - 00:00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Shanghai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22:00 - 01:00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Tokyo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22:00 - 01:00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KST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Seoul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00:00 - 03:00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Sydney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9467440" y="75613"/>
            <a:ext cx="2688034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Times for GTM sessions</a:t>
            </a:r>
            <a:r>
              <a:rPr kumimoji="0" lang="en-US" altLang="en-US" sz="9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on </a:t>
            </a:r>
            <a:r>
              <a:rPr kumimoji="0" lang="en-US" altLang="en-US" sz="9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March, 15</a:t>
            </a:r>
            <a:endParaRPr kumimoji="0" lang="en-US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4463730"/>
              </p:ext>
            </p:extLst>
          </p:nvPr>
        </p:nvGraphicFramePr>
        <p:xfrm>
          <a:off x="9597247" y="2104208"/>
          <a:ext cx="2545617" cy="13716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97174"/>
                <a:gridCol w="599904"/>
                <a:gridCol w="848539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06:00 - 08:00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Vancouver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09:00 - 11:00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New York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13:00 - 15:00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74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14:00 - 16:00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CET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Vienna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18:30 - 20:30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Calcutta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21:00 - 23:00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Shanghai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22:00 - 00:00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Tokyo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22:00 - 00:00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KST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Seoul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00:00 - 02:00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Sydney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9454831" y="1865082"/>
            <a:ext cx="2617194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Times for GTM session on </a:t>
            </a:r>
            <a:r>
              <a:rPr kumimoji="0" lang="en-US" alt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March 16-18 &amp;</a:t>
            </a:r>
            <a:r>
              <a:rPr kumimoji="0" lang="en-US" altLang="en-US" sz="9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24</a:t>
            </a:r>
            <a:endParaRPr kumimoji="0" lang="en-US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221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856" y="0"/>
            <a:ext cx="5292411" cy="1043341"/>
          </a:xfrm>
        </p:spPr>
        <p:txBody>
          <a:bodyPr numCol="1">
            <a:normAutofit/>
          </a:bodyPr>
          <a:lstStyle/>
          <a:p>
            <a:r>
              <a:rPr lang="en-US" dirty="0" smtClean="0"/>
              <a:t>Agenda for Tuesday</a:t>
            </a:r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290363" y="986026"/>
            <a:ext cx="5949377" cy="587197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1400" b="1" dirty="0" smtClean="0"/>
              <a:t>~</a:t>
            </a:r>
            <a:r>
              <a:rPr lang="en-US" sz="1400" b="1" u="sng" dirty="0" smtClean="0"/>
              <a:t>Time	Item			</a:t>
            </a:r>
            <a:r>
              <a:rPr lang="en-US" sz="1400" b="1" u="sng" dirty="0" smtClean="0"/>
              <a:t>	Agenda</a:t>
            </a:r>
            <a:endParaRPr lang="en-US" sz="1400" b="1" u="sng" dirty="0" smtClean="0"/>
          </a:p>
          <a:p>
            <a:pPr marL="0" indent="0">
              <a:buNone/>
            </a:pPr>
            <a:r>
              <a:rPr lang="en-US" sz="1400" dirty="0" smtClean="0"/>
              <a:t>10m	</a:t>
            </a:r>
            <a:r>
              <a:rPr lang="en-US" sz="1400" b="1" dirty="0" smtClean="0"/>
              <a:t>Opening, Agenda approval …</a:t>
            </a:r>
            <a:r>
              <a:rPr lang="en-US" sz="1400" dirty="0" smtClean="0"/>
              <a:t>	</a:t>
            </a:r>
            <a:r>
              <a:rPr lang="en-US" sz="1400" dirty="0" smtClean="0"/>
              <a:t>1</a:t>
            </a: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30m	</a:t>
            </a:r>
            <a:r>
              <a:rPr lang="en-US" sz="1400" b="1" dirty="0" smtClean="0"/>
              <a:t>incoming LS’s</a:t>
            </a:r>
            <a:r>
              <a:rPr lang="en-US" sz="1400" dirty="0" smtClean="0"/>
              <a:t>			</a:t>
            </a:r>
            <a:r>
              <a:rPr lang="en-US" sz="1400" dirty="0" smtClean="0"/>
              <a:t>	2.2</a:t>
            </a: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	0006 – ITU-R WP5D</a:t>
            </a:r>
            <a:br>
              <a:rPr lang="en-US" sz="1400" dirty="0" smtClean="0"/>
            </a:br>
            <a:r>
              <a:rPr lang="en-US" sz="1400" dirty="0"/>
              <a:t>	</a:t>
            </a:r>
            <a:r>
              <a:rPr lang="en-US" sz="1400" dirty="0" smtClean="0"/>
              <a:t>0323 – SA1 Reply to ITU-R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0022 – GSMA OPAG</a:t>
            </a:r>
            <a:br>
              <a:rPr lang="en-US" sz="1400" dirty="0" smtClean="0"/>
            </a:br>
            <a:r>
              <a:rPr lang="en-US" sz="1400" dirty="0" smtClean="0"/>
              <a:t>	0334 – Draf</a:t>
            </a:r>
            <a:r>
              <a:rPr lang="en-US" sz="1400" dirty="0" smtClean="0"/>
              <a:t>t Reply to GSMA OPAG</a:t>
            </a:r>
            <a:br>
              <a:rPr lang="en-US" sz="1400" dirty="0" smtClean="0"/>
            </a:br>
            <a:r>
              <a:rPr lang="en-US" sz="1400" dirty="0" smtClean="0"/>
              <a:t>	0023 – SA2 input to reply to GSMA OPAG</a:t>
            </a:r>
            <a:br>
              <a:rPr lang="en-US" sz="1400" dirty="0" smtClean="0"/>
            </a:br>
            <a:r>
              <a:rPr lang="en-US" sz="1400" dirty="0" smtClean="0"/>
              <a:t>	0263 – SA3 input to reply</a:t>
            </a:r>
            <a:br>
              <a:rPr lang="en-US" sz="1400" dirty="0" smtClean="0"/>
            </a:br>
            <a:r>
              <a:rPr lang="en-US" sz="1400" dirty="0" smtClean="0"/>
              <a:t>	0021 – SA6 input to reply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0030 – SA1, 5G RG alignment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0290 – 5GAA WG – online ITS </a:t>
            </a:r>
            <a:r>
              <a:rPr lang="en-US" sz="1400" dirty="0" err="1" smtClean="0"/>
              <a:t>comm</a:t>
            </a:r>
            <a:endParaRPr lang="en-US" sz="1400" dirty="0"/>
          </a:p>
          <a:p>
            <a:pPr marL="0" indent="0">
              <a:buNone/>
            </a:pPr>
            <a:r>
              <a:rPr lang="en-US" sz="1400" dirty="0" smtClean="0"/>
              <a:t>15m	</a:t>
            </a:r>
            <a:r>
              <a:rPr lang="en-US" sz="1400" b="1" dirty="0" smtClean="0"/>
              <a:t>Working Agreements</a:t>
            </a:r>
            <a:r>
              <a:rPr lang="en-US" sz="1400" dirty="0" smtClean="0"/>
              <a:t>			3.1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0335 – CR from Huawei</a:t>
            </a:r>
            <a:br>
              <a:rPr lang="en-US" sz="1400" dirty="0" smtClean="0"/>
            </a:br>
            <a:r>
              <a:rPr lang="en-US" sz="1400" dirty="0" smtClean="0"/>
              <a:t>	0041 – CR Pack from SA2</a:t>
            </a: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15m	</a:t>
            </a:r>
            <a:r>
              <a:rPr lang="en-US" sz="1400" b="1" dirty="0" err="1" smtClean="0"/>
              <a:t>Geofencing</a:t>
            </a:r>
            <a:r>
              <a:rPr lang="en-US" sz="1400" b="1" dirty="0" smtClean="0"/>
              <a:t> 		</a:t>
            </a:r>
            <a:r>
              <a:rPr lang="en-US" sz="1400" dirty="0" smtClean="0"/>
              <a:t>		18.1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0294/295/292 – Disc/Draft CR/CR from TNO et al</a:t>
            </a:r>
            <a:endParaRPr lang="en-US" sz="1400" dirty="0"/>
          </a:p>
          <a:p>
            <a:pPr marL="0" indent="0">
              <a:buNone/>
            </a:pPr>
            <a:r>
              <a:rPr lang="en-US" sz="1400" dirty="0" smtClean="0"/>
              <a:t>30m	</a:t>
            </a:r>
            <a:r>
              <a:rPr lang="en-US" sz="1400" b="1" dirty="0" smtClean="0"/>
              <a:t>R17 Discussions</a:t>
            </a:r>
            <a:r>
              <a:rPr lang="en-US" sz="1400" dirty="0" smtClean="0"/>
              <a:t>			3.5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0026/332 – </a:t>
            </a:r>
            <a:r>
              <a:rPr lang="en-US" sz="1400" dirty="0" err="1" smtClean="0"/>
              <a:t>LSin</a:t>
            </a:r>
            <a:r>
              <a:rPr lang="en-US" sz="1400" dirty="0" smtClean="0"/>
              <a:t> SA2 / RAN2 on Slice list &amp; </a:t>
            </a:r>
            <a:r>
              <a:rPr lang="en-US" sz="1400" dirty="0" err="1" smtClean="0"/>
              <a:t>prio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>	0329 – </a:t>
            </a:r>
            <a:r>
              <a:rPr lang="en-US" sz="1400" dirty="0" err="1" smtClean="0"/>
              <a:t>LSout</a:t>
            </a:r>
            <a:r>
              <a:rPr lang="en-US" sz="1400" dirty="0" smtClean="0"/>
              <a:t> proposal from </a:t>
            </a:r>
            <a:r>
              <a:rPr lang="en-US" sz="1400" dirty="0" err="1" smtClean="0"/>
              <a:t>Oppo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>	0296 – R17 WID </a:t>
            </a:r>
            <a:r>
              <a:rPr lang="en-US" sz="1400" dirty="0" err="1" smtClean="0"/>
              <a:t>proposl</a:t>
            </a:r>
            <a:r>
              <a:rPr lang="en-US" sz="1400" dirty="0" smtClean="0"/>
              <a:t> from China Mobile</a:t>
            </a:r>
            <a:br>
              <a:rPr lang="en-US" sz="1400" dirty="0" smtClean="0"/>
            </a:br>
            <a:r>
              <a:rPr lang="en-US" sz="1400" dirty="0" smtClean="0"/>
              <a:t>	0301 – R17 23.501 CR from Nokia</a:t>
            </a:r>
            <a:br>
              <a:rPr lang="en-US" sz="1400" dirty="0" smtClean="0"/>
            </a:br>
            <a:r>
              <a:rPr lang="en-US" sz="1400" dirty="0" smtClean="0"/>
              <a:t>	0319 – R17 23.501 CR from Ericsson</a:t>
            </a:r>
            <a:br>
              <a:rPr lang="en-US" sz="1400" dirty="0" smtClean="0"/>
            </a:br>
            <a:r>
              <a:rPr lang="en-US" sz="1400" dirty="0" smtClean="0"/>
              <a:t>	0302 – R17 23.502 CR from Ericsson</a:t>
            </a:r>
            <a:br>
              <a:rPr lang="en-US" sz="1400" dirty="0" smtClean="0"/>
            </a:br>
            <a:r>
              <a:rPr lang="en-US" sz="1400" dirty="0" smtClean="0"/>
              <a:t>	0303 – R17 23.501 CR from Nokia </a:t>
            </a:r>
            <a:br>
              <a:rPr lang="en-US" sz="1400" dirty="0" smtClean="0"/>
            </a:br>
            <a:r>
              <a:rPr lang="en-US" sz="1400" dirty="0" smtClean="0"/>
              <a:t>	0312 – Discussion paper from Nokia</a:t>
            </a:r>
            <a:br>
              <a:rPr lang="en-US" sz="1400" dirty="0" smtClean="0"/>
            </a:br>
            <a:r>
              <a:rPr lang="en-US" sz="1400" dirty="0" smtClean="0"/>
              <a:t>	0316 – </a:t>
            </a:r>
            <a:r>
              <a:rPr lang="en-US" sz="1400" dirty="0" err="1" smtClean="0"/>
              <a:t>Disucssion</a:t>
            </a:r>
            <a:r>
              <a:rPr lang="en-US" sz="1400" dirty="0" smtClean="0"/>
              <a:t> paper from Ericsson</a:t>
            </a:r>
            <a:br>
              <a:rPr lang="en-US" sz="1400" dirty="0" smtClean="0"/>
            </a:br>
            <a:r>
              <a:rPr lang="en-US" sz="1400" dirty="0" smtClean="0"/>
              <a:t>	0317 – R17 23.501 CR from Ericsson</a:t>
            </a:r>
            <a:br>
              <a:rPr lang="en-US" sz="1400" dirty="0" smtClean="0"/>
            </a:br>
            <a:r>
              <a:rPr lang="en-US" sz="1400" dirty="0" smtClean="0"/>
              <a:t>	0318 – R17 23.502 CR from Ericsson</a:t>
            </a:r>
            <a:br>
              <a:rPr lang="en-US" sz="1400" dirty="0" smtClean="0"/>
            </a:br>
            <a:r>
              <a:rPr lang="en-US" sz="1400" dirty="0" smtClean="0"/>
              <a:t>	</a:t>
            </a:r>
            <a:endParaRPr lang="en-US" sz="1400" dirty="0" smtClean="0"/>
          </a:p>
          <a:p>
            <a:pPr marL="0" indent="0">
              <a:buNone/>
            </a:pPr>
            <a:r>
              <a:rPr lang="en-US" sz="1400" dirty="0"/>
              <a:t>10m	0279 - SMS Emergency Service (Orange)	</a:t>
            </a:r>
            <a:r>
              <a:rPr lang="en-US" sz="1400" dirty="0" smtClean="0"/>
              <a:t>	3.6</a:t>
            </a:r>
            <a:endParaRPr lang="en-US" sz="1400" dirty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 smtClean="0"/>
          </a:p>
        </p:txBody>
      </p:sp>
      <p:sp>
        <p:nvSpPr>
          <p:cNvPr id="16" name="Content Placeholder 6"/>
          <p:cNvSpPr txBox="1">
            <a:spLocks/>
          </p:cNvSpPr>
          <p:nvPr/>
        </p:nvSpPr>
        <p:spPr>
          <a:xfrm>
            <a:off x="6201715" y="986026"/>
            <a:ext cx="5666072" cy="579859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200" b="1" u="sng" dirty="0" smtClean="0"/>
              <a:t>~Time	Item				Agenda</a:t>
            </a:r>
          </a:p>
          <a:p>
            <a:pPr marL="0" indent="0">
              <a:buNone/>
            </a:pPr>
            <a:r>
              <a:rPr lang="en-US" sz="1200" dirty="0" smtClean="0"/>
              <a:t>5m	</a:t>
            </a:r>
            <a:r>
              <a:rPr lang="en-US" sz="1200" b="1" dirty="0" smtClean="0"/>
              <a:t>New R17 WIDs and related CR Packs</a:t>
            </a:r>
            <a:r>
              <a:rPr lang="en-US" sz="1200" dirty="0" smtClean="0"/>
              <a:t>		6.2</a:t>
            </a:r>
            <a:br>
              <a:rPr lang="en-US" sz="1200" dirty="0" smtClean="0"/>
            </a:br>
            <a:r>
              <a:rPr lang="en-US" sz="1200" dirty="0" smtClean="0"/>
              <a:t>	0193/0194 – SA3, MINT</a:t>
            </a:r>
            <a:br>
              <a:rPr lang="en-US" sz="1200" dirty="0" smtClean="0"/>
            </a:br>
            <a:r>
              <a:rPr lang="en-US" sz="1200" dirty="0" smtClean="0"/>
              <a:t>	0155/6/7/8 – SA5 Charging LBO</a:t>
            </a:r>
          </a:p>
          <a:p>
            <a:pPr marL="0" indent="0">
              <a:buNone/>
            </a:pPr>
            <a:r>
              <a:rPr lang="en-US" sz="1200" dirty="0" smtClean="0"/>
              <a:t>5m 	0259 – R17 Exception fro ECM, Samsung		6.3</a:t>
            </a:r>
            <a:endParaRPr lang="en-US" sz="1200" dirty="0"/>
          </a:p>
          <a:p>
            <a:pPr marL="0" indent="0">
              <a:buNone/>
            </a:pPr>
            <a:r>
              <a:rPr lang="en-US" sz="1200" dirty="0" smtClean="0"/>
              <a:t>60m</a:t>
            </a:r>
            <a:r>
              <a:rPr lang="en-US" sz="1200" dirty="0"/>
              <a:t>	</a:t>
            </a:r>
            <a:r>
              <a:rPr lang="en-US" sz="1200" b="1" dirty="0"/>
              <a:t>Reports from SA WG chairs</a:t>
            </a:r>
            <a:r>
              <a:rPr lang="en-US" sz="1200" dirty="0"/>
              <a:t>		</a:t>
            </a:r>
            <a:r>
              <a:rPr lang="en-US" sz="1200" dirty="0" smtClean="0"/>
              <a:t>	4</a:t>
            </a:r>
            <a:br>
              <a:rPr lang="en-US" sz="1200" dirty="0" smtClean="0"/>
            </a:br>
            <a:r>
              <a:rPr lang="en-US" sz="1200" dirty="0" smtClean="0"/>
              <a:t>	0077 </a:t>
            </a:r>
            <a:r>
              <a:rPr lang="en-US" sz="1200" dirty="0"/>
              <a:t>– SA1, </a:t>
            </a:r>
            <a:r>
              <a:rPr lang="en-US" sz="1200" dirty="0" smtClean="0"/>
              <a:t>0040 – </a:t>
            </a:r>
            <a:r>
              <a:rPr lang="en-US" sz="1200" dirty="0"/>
              <a:t>SA2, </a:t>
            </a:r>
            <a:r>
              <a:rPr lang="en-US" sz="1200" dirty="0" smtClean="0"/>
              <a:t>0284 – </a:t>
            </a:r>
            <a:r>
              <a:rPr lang="en-US" sz="1200" dirty="0"/>
              <a:t>SA3, </a:t>
            </a:r>
            <a:br>
              <a:rPr lang="en-US" sz="1200" dirty="0"/>
            </a:br>
            <a:r>
              <a:rPr lang="en-US" sz="1200" dirty="0"/>
              <a:t>	</a:t>
            </a:r>
            <a:r>
              <a:rPr lang="en-US" sz="1200" dirty="0" smtClean="0"/>
              <a:t>0255 – </a:t>
            </a:r>
            <a:r>
              <a:rPr lang="en-US" sz="1200" dirty="0"/>
              <a:t>SA4, </a:t>
            </a:r>
            <a:r>
              <a:rPr lang="en-US" sz="1200" dirty="0" smtClean="0"/>
              <a:t>0333 – </a:t>
            </a:r>
            <a:r>
              <a:rPr lang="en-US" sz="1200" dirty="0"/>
              <a:t>SA5, </a:t>
            </a:r>
            <a:r>
              <a:rPr lang="en-US" sz="1200" dirty="0" smtClean="0"/>
              <a:t>0090 – </a:t>
            </a:r>
            <a:r>
              <a:rPr lang="en-US" sz="1200" dirty="0"/>
              <a:t>SA6	</a:t>
            </a:r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If Time Permits (else tomorrow):</a:t>
            </a:r>
          </a:p>
          <a:p>
            <a:pPr marL="0" indent="0">
              <a:buNone/>
            </a:pPr>
            <a:r>
              <a:rPr lang="en-US" sz="1200" dirty="0"/>
              <a:t>	</a:t>
            </a:r>
            <a:r>
              <a:rPr lang="en-US" sz="1200" dirty="0"/>
              <a:t>0149 – SA5 New WID on 5G NRM		6.5</a:t>
            </a:r>
          </a:p>
          <a:p>
            <a:pPr marL="0" indent="0">
              <a:buNone/>
            </a:pPr>
            <a:r>
              <a:rPr lang="en-US" sz="1200" dirty="0"/>
              <a:t>	</a:t>
            </a:r>
            <a:r>
              <a:rPr lang="en-US" sz="1200" dirty="0"/>
              <a:t>0288 – </a:t>
            </a:r>
            <a:r>
              <a:rPr lang="en-US" sz="1200" dirty="0" err="1"/>
              <a:t>Rev’d</a:t>
            </a:r>
            <a:r>
              <a:rPr lang="en-US" sz="1200" dirty="0"/>
              <a:t> R18 SID NG RTC, MCC		6.6</a:t>
            </a:r>
          </a:p>
          <a:p>
            <a:pPr marL="0" indent="0">
              <a:buNone/>
            </a:pPr>
            <a:r>
              <a:rPr lang="en-US" sz="1200" dirty="0"/>
              <a:t>	</a:t>
            </a:r>
            <a:r>
              <a:rPr lang="en-US" sz="1200" dirty="0"/>
              <a:t>0304/306 – Samsung Disc/SID </a:t>
            </a:r>
            <a:r>
              <a:rPr lang="en-US" sz="1200" dirty="0" err="1"/>
              <a:t>ProSe</a:t>
            </a:r>
            <a:r>
              <a:rPr lang="en-US" sz="1200" dirty="0"/>
              <a:t>		7.4</a:t>
            </a:r>
          </a:p>
          <a:p>
            <a:pPr marL="0" indent="0">
              <a:buNone/>
            </a:pPr>
            <a:r>
              <a:rPr lang="en-US" sz="1200" dirty="0"/>
              <a:t>	</a:t>
            </a:r>
            <a:r>
              <a:rPr lang="en-US" sz="1200" dirty="0"/>
              <a:t>0313 – Nokia, R19 Content Planning		7.5</a:t>
            </a:r>
          </a:p>
          <a:p>
            <a:pPr marL="0" indent="0">
              <a:buNone/>
            </a:pPr>
            <a:r>
              <a:rPr lang="en-US" sz="1200" dirty="0" smtClean="0"/>
              <a:t>	</a:t>
            </a:r>
            <a:r>
              <a:rPr lang="en-US" sz="1200" b="1" dirty="0" smtClean="0"/>
              <a:t>CR Packs against deeply frozen Releases</a:t>
            </a:r>
            <a:r>
              <a:rPr lang="en-US" sz="1200" dirty="0" smtClean="0"/>
              <a:t>		11, 15</a:t>
            </a:r>
            <a:br>
              <a:rPr lang="en-US" sz="1200" dirty="0" smtClean="0"/>
            </a:br>
            <a:r>
              <a:rPr lang="en-US" sz="1200" dirty="0"/>
              <a:t>	</a:t>
            </a:r>
            <a:r>
              <a:rPr lang="en-US" sz="1200" dirty="0" smtClean="0"/>
              <a:t>211/0042/206/0212/256</a:t>
            </a:r>
          </a:p>
          <a:p>
            <a:pPr marL="0" indent="0">
              <a:buNone/>
            </a:pPr>
            <a:r>
              <a:rPr lang="en-US" sz="1200" dirty="0"/>
              <a:t>	</a:t>
            </a:r>
            <a:r>
              <a:rPr lang="en-US" sz="1200" b="1" dirty="0" smtClean="0"/>
              <a:t>R17 CRs	</a:t>
            </a:r>
            <a:r>
              <a:rPr lang="en-US" sz="1200" dirty="0" smtClean="0"/>
              <a:t>			17</a:t>
            </a:r>
            <a:br>
              <a:rPr lang="en-US" sz="1200" dirty="0" smtClean="0"/>
            </a:br>
            <a:r>
              <a:rPr lang="en-US" sz="1200" dirty="0" smtClean="0"/>
              <a:t>	0283/280/281/0063 – Ericsson, </a:t>
            </a:r>
            <a:r>
              <a:rPr lang="en-US" sz="1200" dirty="0" err="1" smtClean="0"/>
              <a:t>Disc,CRs</a:t>
            </a:r>
            <a:r>
              <a:rPr lang="en-US" sz="1200" dirty="0" smtClean="0"/>
              <a:t>, CRP – SA2 MPS2</a:t>
            </a:r>
            <a:r>
              <a:rPr lang="en-US" sz="1200" dirty="0"/>
              <a:t/>
            </a:r>
            <a:br>
              <a:rPr lang="en-US" sz="1200" dirty="0"/>
            </a:br>
            <a:r>
              <a:rPr lang="en-US" sz="1200" dirty="0" smtClean="0"/>
              <a:t>	0282/0058 (continued)</a:t>
            </a:r>
          </a:p>
          <a:p>
            <a:pPr marL="0" indent="0">
              <a:buNone/>
            </a:pPr>
            <a:r>
              <a:rPr lang="en-US" sz="1200" dirty="0"/>
              <a:t>	</a:t>
            </a:r>
            <a:r>
              <a:rPr lang="en-US" sz="1200" dirty="0" smtClean="0"/>
              <a:t>0299/305/050 – CRs Qualcomm, Samsung, CRP Mobility Restriction</a:t>
            </a:r>
            <a:br>
              <a:rPr lang="en-US" sz="1200" dirty="0" smtClean="0"/>
            </a:br>
            <a:r>
              <a:rPr lang="en-US" sz="1200" dirty="0" smtClean="0"/>
              <a:t>	0307 – LS Out (all SA2)</a:t>
            </a:r>
          </a:p>
          <a:p>
            <a:pPr marL="0" indent="0">
              <a:buNone/>
            </a:pPr>
            <a:r>
              <a:rPr lang="en-US" sz="1200" dirty="0"/>
              <a:t>	</a:t>
            </a:r>
            <a:r>
              <a:rPr lang="en-US" sz="1200" dirty="0" smtClean="0"/>
              <a:t>0286/287 – China Mobile – CRs, SA2, session binding</a:t>
            </a:r>
          </a:p>
          <a:p>
            <a:pPr marL="0" indent="0">
              <a:buNone/>
            </a:pPr>
            <a:r>
              <a:rPr lang="en-US" sz="1200" dirty="0"/>
              <a:t>	</a:t>
            </a:r>
            <a:r>
              <a:rPr lang="en-US" sz="1200" dirty="0" smtClean="0"/>
              <a:t>0315/0038 – CR/CRP, Qualcomm, SA4, MBMS-URLs </a:t>
            </a:r>
          </a:p>
          <a:p>
            <a:pPr marL="0" indent="0">
              <a:buNone/>
            </a:pPr>
            <a:r>
              <a:rPr lang="en-US" sz="1200" dirty="0"/>
              <a:t>	</a:t>
            </a:r>
            <a:r>
              <a:rPr lang="en-US" sz="1200" dirty="0" smtClean="0"/>
              <a:t>0187/0183 – CR/CRP, Ericsson, SA5, YANG/NRM fragment</a:t>
            </a:r>
            <a:endParaRPr lang="en-US" sz="1200" dirty="0"/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6809278" y="-1"/>
            <a:ext cx="5292411" cy="1043341"/>
          </a:xfrm>
          <a:prstGeom prst="rect">
            <a:avLst/>
          </a:prstGeom>
        </p:spPr>
        <p:txBody>
          <a:bodyPr vert="horz" lIns="91440" tIns="45720" rIns="91440" bIns="45720" numCol="1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tabLst>
                <a:tab pos="1885950" algn="l"/>
                <a:tab pos="3944938" algn="l"/>
                <a:tab pos="5921375" algn="l"/>
                <a:tab pos="6902450" algn="l"/>
              </a:tabLst>
            </a:pPr>
            <a:r>
              <a:rPr lang="en-GB" sz="1400" dirty="0">
                <a:hlinkClick r:id="rId2"/>
              </a:rPr>
              <a:t>https://</a:t>
            </a:r>
            <a:r>
              <a:rPr lang="en-GB" sz="1400" dirty="0" smtClean="0">
                <a:hlinkClick r:id="rId2"/>
              </a:rPr>
              <a:t>meet.goto.com/999896429</a:t>
            </a:r>
            <a:r>
              <a:rPr lang="en-GB" sz="1400" dirty="0" smtClean="0"/>
              <a:t/>
            </a:r>
            <a:br>
              <a:rPr lang="en-GB" sz="1400" dirty="0" smtClean="0"/>
            </a:br>
            <a:r>
              <a:rPr lang="en-GB" sz="1400" dirty="0" smtClean="0"/>
              <a:t/>
            </a:r>
            <a:br>
              <a:rPr lang="en-GB" sz="1400" dirty="0" smtClean="0"/>
            </a:br>
            <a:r>
              <a:rPr lang="en-GB" sz="1400" u="sng" dirty="0">
                <a:hlinkClick r:id="rId3"/>
              </a:rPr>
              <a:t>https://</a:t>
            </a:r>
            <a:r>
              <a:rPr lang="en-GB" sz="1400" u="sng" dirty="0" smtClean="0">
                <a:hlinkClick r:id="rId3"/>
              </a:rPr>
              <a:t>www.3gpp.org/tohru</a:t>
            </a:r>
            <a:r>
              <a:rPr lang="en-GB" sz="1400" dirty="0" smtClean="0"/>
              <a:t>     SA_CC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604925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18220</TotalTime>
  <Words>133</Words>
  <Application>Microsoft Office PowerPoint</Application>
  <PresentationFormat>Widescreen</PresentationFormat>
  <Paragraphs>104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SA#95-e  GTM Agenda</vt:lpstr>
      <vt:lpstr>SA#95-e GTM Cheat Sheet</vt:lpstr>
      <vt:lpstr>Agenda for Tuesday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Georg Mayer</dc:creator>
  <cp:lastModifiedBy>Georg Mayer</cp:lastModifiedBy>
  <cp:revision>268</cp:revision>
  <dcterms:created xsi:type="dcterms:W3CDTF">2020-11-24T12:35:48Z</dcterms:created>
  <dcterms:modified xsi:type="dcterms:W3CDTF">2022-03-14T15:44:47Z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1645062431</vt:lpwstr>
  </property>
</Properties>
</file>