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3"/>
  </p:notesMasterIdLst>
  <p:handoutMasterIdLst>
    <p:handoutMasterId r:id="rId44"/>
  </p:handoutMasterIdLst>
  <p:sldIdLst>
    <p:sldId id="341" r:id="rId2"/>
    <p:sldId id="419" r:id="rId3"/>
    <p:sldId id="420" r:id="rId4"/>
    <p:sldId id="421" r:id="rId5"/>
    <p:sldId id="422" r:id="rId6"/>
    <p:sldId id="423" r:id="rId7"/>
    <p:sldId id="377" r:id="rId8"/>
    <p:sldId id="448" r:id="rId9"/>
    <p:sldId id="372" r:id="rId10"/>
    <p:sldId id="387" r:id="rId11"/>
    <p:sldId id="371" r:id="rId12"/>
    <p:sldId id="458" r:id="rId13"/>
    <p:sldId id="459" r:id="rId14"/>
    <p:sldId id="374" r:id="rId15"/>
    <p:sldId id="401" r:id="rId16"/>
    <p:sldId id="460" r:id="rId17"/>
    <p:sldId id="461" r:id="rId18"/>
    <p:sldId id="398" r:id="rId19"/>
    <p:sldId id="365" r:id="rId20"/>
    <p:sldId id="406" r:id="rId21"/>
    <p:sldId id="442" r:id="rId22"/>
    <p:sldId id="439" r:id="rId23"/>
    <p:sldId id="440" r:id="rId24"/>
    <p:sldId id="416" r:id="rId25"/>
    <p:sldId id="414" r:id="rId26"/>
    <p:sldId id="412" r:id="rId27"/>
    <p:sldId id="431" r:id="rId28"/>
    <p:sldId id="432" r:id="rId29"/>
    <p:sldId id="434" r:id="rId30"/>
    <p:sldId id="435" r:id="rId31"/>
    <p:sldId id="449" r:id="rId32"/>
    <p:sldId id="438" r:id="rId33"/>
    <p:sldId id="446" r:id="rId34"/>
    <p:sldId id="430" r:id="rId35"/>
    <p:sldId id="428" r:id="rId36"/>
    <p:sldId id="429" r:id="rId37"/>
    <p:sldId id="450" r:id="rId38"/>
    <p:sldId id="451" r:id="rId39"/>
    <p:sldId id="452" r:id="rId40"/>
    <p:sldId id="453" r:id="rId41"/>
    <p:sldId id="379" r:id="rId4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>
        <p:scale>
          <a:sx n="53" d="100"/>
          <a:sy n="53" d="100"/>
        </p:scale>
        <p:origin x="-1302" y="-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SA#87e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17.-20. March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SP-200278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7e/Docs/CP-200291.zip" TargetMode="External"/><Relationship Id="rId3" Type="http://schemas.openxmlformats.org/officeDocument/2006/relationships/hyperlink" Target="http://www.3gpp.org/ftp/tsg_ct/TSG_CT/TSGC_87e/Docs/CP-200059.zip" TargetMode="External"/><Relationship Id="rId7" Type="http://schemas.openxmlformats.org/officeDocument/2006/relationships/hyperlink" Target="http://www.3gpp.org/ftp/tsg_ct/TSG_CT/TSGC_87e/Docs/CP-200278.zip" TargetMode="External"/><Relationship Id="rId2" Type="http://schemas.openxmlformats.org/officeDocument/2006/relationships/hyperlink" Target="http://www.3gpp.org/ftp/tsg_ct/TSG_CT/TSGC_87e/Docs/CP-2000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148.zip" TargetMode="External"/><Relationship Id="rId5" Type="http://schemas.openxmlformats.org/officeDocument/2006/relationships/hyperlink" Target="http://www.3gpp.org/ftp/tsg_ct/TSG_CT/TSGC_87e/Docs/CP-200147.zip" TargetMode="External"/><Relationship Id="rId4" Type="http://schemas.openxmlformats.org/officeDocument/2006/relationships/hyperlink" Target="http://www.3gpp.org/ftp/tsg_ct/TSG_CT/TSGC_87e/Docs/CP-200146.zip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72.zip" TargetMode="External"/><Relationship Id="rId2" Type="http://schemas.openxmlformats.org/officeDocument/2006/relationships/hyperlink" Target="http://www.3gpp.org/ftp/tsg_ct/TSG_CT/TSGC_87e/Docs/CP-200165.zip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061.zip" TargetMode="External"/><Relationship Id="rId2" Type="http://schemas.openxmlformats.org/officeDocument/2006/relationships/hyperlink" Target="http://www.3gpp.org/ftp/tsg_ct/TSG_CT/TSGC_87e/Docs/CP-20006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064.zip" TargetMode="External"/><Relationship Id="rId5" Type="http://schemas.openxmlformats.org/officeDocument/2006/relationships/hyperlink" Target="http://www.3gpp.org/ftp/tsg_ct/TSG_CT/TSGC_87e/Docs/CP-200063.zip" TargetMode="External"/><Relationship Id="rId4" Type="http://schemas.openxmlformats.org/officeDocument/2006/relationships/hyperlink" Target="http://www.3gpp.org/ftp/tsg_ct/TSG_CT/TSGC_87e/Docs/CP-200062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066.zip" TargetMode="External"/><Relationship Id="rId2" Type="http://schemas.openxmlformats.org/officeDocument/2006/relationships/hyperlink" Target="http://www.3gpp.org/ftp/tsg_ct/TSG_CT/TSGC_87e/Docs/CP-2000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093.zip" TargetMode="External"/><Relationship Id="rId5" Type="http://schemas.openxmlformats.org/officeDocument/2006/relationships/hyperlink" Target="http://www.3gpp.org/ftp/tsg_ct/TSG_CT/TSGC_87e/Docs/CP-200068.zip" TargetMode="External"/><Relationship Id="rId4" Type="http://schemas.openxmlformats.org/officeDocument/2006/relationships/hyperlink" Target="http://www.3gpp.org/ftp/tsg_ct/TSG_CT/TSGC_87e/Docs/CP-200067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64.zip" TargetMode="External"/><Relationship Id="rId2" Type="http://schemas.openxmlformats.org/officeDocument/2006/relationships/hyperlink" Target="http://www.3gpp.org/ftp/tsg_ct/TSG_CT/TSGC_87e/Docs/CP-20016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169.zip" TargetMode="External"/><Relationship Id="rId5" Type="http://schemas.openxmlformats.org/officeDocument/2006/relationships/hyperlink" Target="http://www.3gpp.org/ftp/tsg_ct/TSG_CT/TSGC_87e/Docs/CP-200168.zip" TargetMode="External"/><Relationship Id="rId4" Type="http://schemas.openxmlformats.org/officeDocument/2006/relationships/hyperlink" Target="http://www.3gpp.org/ftp/tsg_ct/TSG_CT/TSGC_87e/Docs/CP-200167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71.zip" TargetMode="External"/><Relationship Id="rId2" Type="http://schemas.openxmlformats.org/officeDocument/2006/relationships/hyperlink" Target="http://www.3gpp.org/ftp/tsg_ct/TSG_CT/TSGC_87e/Docs/CP-20017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175.zip" TargetMode="External"/><Relationship Id="rId5" Type="http://schemas.openxmlformats.org/officeDocument/2006/relationships/hyperlink" Target="http://www.3gpp.org/ftp/tsg_ct/TSG_CT/TSGC_87e/Docs/CP-200174.zip" TargetMode="External"/><Relationship Id="rId4" Type="http://schemas.openxmlformats.org/officeDocument/2006/relationships/hyperlink" Target="http://www.3gpp.org/ftp/tsg_ct/TSG_CT/TSGC_87e/Docs/CP-200173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7e/Docs/CP-200187.zip" TargetMode="External"/><Relationship Id="rId7" Type="http://schemas.openxmlformats.org/officeDocument/2006/relationships/hyperlink" Target="http://www.3gpp.org/ftp/tsg_ct/TSG_CT/TSGC_87e/Docs/CP-200292.zip" TargetMode="External"/><Relationship Id="rId2" Type="http://schemas.openxmlformats.org/officeDocument/2006/relationships/hyperlink" Target="http://www.3gpp.org/ftp/tsg_ct/TSG_CT/TSGC_87e/Docs/CP-20018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7e/Docs/CP-200287.zip" TargetMode="External"/><Relationship Id="rId5" Type="http://schemas.openxmlformats.org/officeDocument/2006/relationships/hyperlink" Target="http://www.3gpp.org/ftp/tsg_ct/TSG_CT/TSGC_87e/Docs/CP-200189.zip" TargetMode="External"/><Relationship Id="rId4" Type="http://schemas.openxmlformats.org/officeDocument/2006/relationships/hyperlink" Target="http://www.3gpp.org/ftp/tsg_ct/TSG_CT/TSGC_87e/Docs/CP-200188.zi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SA#87e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significant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29 (106 at CT#86)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B/C/D/F)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782 (823)</a:t>
            </a: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>
                <a:latin typeface="Arial "/>
              </a:rPr>
              <a:t>7 Revised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none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2 TSs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26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smtClean="0"/>
              <a:t>e-meeting in CT	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53909"/>
            <a:ext cx="10515600" cy="4351338"/>
          </a:xfrm>
        </p:spPr>
        <p:txBody>
          <a:bodyPr/>
          <a:lstStyle/>
          <a:p>
            <a:r>
              <a:rPr lang="fr-FR" dirty="0" smtClean="0"/>
              <a:t>5 CT WG e-meetings in Q1 (2 for CT1, 1 for CT3/CT4/CT6)</a:t>
            </a:r>
          </a:p>
          <a:p>
            <a:r>
              <a:rPr lang="fr-FR" dirty="0" err="1" smtClean="0"/>
              <a:t>Strong</a:t>
            </a:r>
            <a:r>
              <a:rPr lang="fr-FR" dirty="0" smtClean="0"/>
              <a:t> CT </a:t>
            </a:r>
            <a:r>
              <a:rPr lang="fr-FR" dirty="0"/>
              <a:t>leadership </a:t>
            </a:r>
            <a:r>
              <a:rPr lang="fr-FR" dirty="0" smtClean="0"/>
              <a:t>coordination to </a:t>
            </a:r>
            <a:r>
              <a:rPr lang="fr-FR" dirty="0" err="1" smtClean="0"/>
              <a:t>organize</a:t>
            </a:r>
            <a:r>
              <a:rPr lang="fr-FR" dirty="0" smtClean="0"/>
              <a:t> the </a:t>
            </a:r>
            <a:r>
              <a:rPr lang="fr-FR" dirty="0" err="1" smtClean="0"/>
              <a:t>Feb</a:t>
            </a:r>
            <a:r>
              <a:rPr lang="fr-FR" dirty="0" smtClean="0"/>
              <a:t> meetings</a:t>
            </a:r>
          </a:p>
          <a:p>
            <a:pPr lvl="1"/>
            <a:r>
              <a:rPr lang="fr-FR" dirty="0" err="1" smtClean="0"/>
              <a:t>Homogenization</a:t>
            </a:r>
            <a:r>
              <a:rPr lang="fr-FR" dirty="0" smtClean="0"/>
              <a:t> of good practices</a:t>
            </a:r>
          </a:p>
          <a:p>
            <a:pPr lvl="1"/>
            <a:r>
              <a:rPr lang="fr-FR" dirty="0" smtClean="0"/>
              <a:t>Common guidelines for the e-meeting management</a:t>
            </a:r>
          </a:p>
          <a:p>
            <a:pPr lvl="0"/>
            <a:r>
              <a:rPr lang="en-GB" dirty="0" smtClean="0"/>
              <a:t>Type </a:t>
            </a:r>
            <a:r>
              <a:rPr lang="en-GB" dirty="0"/>
              <a:t>of meeting:</a:t>
            </a:r>
          </a:p>
          <a:p>
            <a:pPr lvl="1"/>
            <a:r>
              <a:rPr lang="en-GB" dirty="0"/>
              <a:t>electronic meeting based on </a:t>
            </a:r>
            <a:r>
              <a:rPr lang="fr-FR" dirty="0"/>
              <a:t>email exchanges, </a:t>
            </a:r>
            <a:r>
              <a:rPr lang="en-GB" dirty="0"/>
              <a:t>with full decision power </a:t>
            </a:r>
          </a:p>
          <a:p>
            <a:pPr lvl="1"/>
            <a:r>
              <a:rPr lang="en-GB" dirty="0" err="1" smtClean="0"/>
              <a:t>webconferences</a:t>
            </a:r>
            <a:r>
              <a:rPr lang="en-GB" dirty="0" smtClean="0"/>
              <a:t> for most of the groups</a:t>
            </a:r>
            <a:endParaRPr lang="en-GB" dirty="0"/>
          </a:p>
          <a:p>
            <a:pPr lvl="1"/>
            <a:r>
              <a:rPr lang="fr-FR" dirty="0" smtClean="0"/>
              <a:t>High </a:t>
            </a:r>
            <a:r>
              <a:rPr lang="fr-FR" dirty="0" err="1" smtClean="0"/>
              <a:t>priority</a:t>
            </a:r>
            <a:r>
              <a:rPr lang="fr-FR" dirty="0" smtClean="0"/>
              <a:t> </a:t>
            </a:r>
            <a:r>
              <a:rPr lang="fr-FR" dirty="0" err="1" smtClean="0"/>
              <a:t>given</a:t>
            </a:r>
            <a:r>
              <a:rPr lang="fr-FR" dirty="0" smtClean="0"/>
              <a:t> to Rel-16, </a:t>
            </a:r>
            <a:r>
              <a:rPr lang="fr-FR" dirty="0" err="1" smtClean="0"/>
              <a:t>with</a:t>
            </a:r>
            <a:r>
              <a:rPr lang="fr-FR" dirty="0" smtClean="0"/>
              <a:t> exceptions (</a:t>
            </a:r>
            <a:r>
              <a:rPr lang="fr-FR" dirty="0" err="1" smtClean="0"/>
              <a:t>e.g</a:t>
            </a:r>
            <a:r>
              <a:rPr lang="fr-FR" dirty="0" smtClean="0"/>
              <a:t>. CT6)</a:t>
            </a:r>
          </a:p>
          <a:p>
            <a:r>
              <a:rPr lang="de-DE" dirty="0"/>
              <a:t>The e-meetings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expected</a:t>
            </a:r>
            <a:endParaRPr lang="de-DE" dirty="0"/>
          </a:p>
          <a:p>
            <a:pPr lvl="1"/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agreed</a:t>
            </a:r>
            <a:r>
              <a:rPr lang="de-DE" dirty="0"/>
              <a:t>, </a:t>
            </a:r>
            <a:r>
              <a:rPr lang="de-DE" dirty="0" err="1"/>
              <a:t>god</a:t>
            </a:r>
            <a:r>
              <a:rPr lang="de-DE" dirty="0"/>
              <a:t> </a:t>
            </a:r>
            <a:r>
              <a:rPr lang="de-DE" dirty="0" err="1"/>
              <a:t>coordination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companies</a:t>
            </a:r>
            <a:endParaRPr lang="de-DE" dirty="0"/>
          </a:p>
          <a:p>
            <a:pPr lvl="1"/>
            <a:r>
              <a:rPr lang="de-DE" dirty="0" err="1"/>
              <a:t>Webconfs</a:t>
            </a:r>
            <a:r>
              <a:rPr lang="de-DE" dirty="0"/>
              <a:t> (</a:t>
            </a:r>
            <a:r>
              <a:rPr lang="de-DE" dirty="0" err="1"/>
              <a:t>GoToMeeting</a:t>
            </a:r>
            <a:r>
              <a:rPr lang="de-DE" dirty="0"/>
              <a:t>) </a:t>
            </a:r>
            <a:r>
              <a:rPr lang="de-DE" dirty="0" err="1"/>
              <a:t>went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34351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Experience </a:t>
            </a:r>
            <a:r>
              <a:rPr lang="de-DE" dirty="0" err="1" smtClean="0"/>
              <a:t>with</a:t>
            </a:r>
            <a:r>
              <a:rPr lang="de-DE" dirty="0" smtClean="0"/>
              <a:t> e-meeting in CT		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However</a:t>
            </a:r>
            <a:r>
              <a:rPr lang="de-DE" dirty="0" smtClean="0"/>
              <a:t>, </a:t>
            </a:r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efficient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F2F </a:t>
            </a:r>
            <a:r>
              <a:rPr lang="de-DE" dirty="0" err="1" smtClean="0"/>
              <a:t>meeting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huge</a:t>
            </a:r>
            <a:r>
              <a:rPr lang="de-DE" dirty="0" smtClean="0"/>
              <a:t> </a:t>
            </a:r>
            <a:r>
              <a:rPr lang="de-DE" dirty="0" err="1" smtClean="0"/>
              <a:t>workload</a:t>
            </a:r>
            <a:endParaRPr lang="de-DE" dirty="0" smtClean="0"/>
          </a:p>
          <a:p>
            <a:pPr lvl="1"/>
            <a:r>
              <a:rPr lang="de-DE" dirty="0" err="1" smtClean="0"/>
              <a:t>Longer</a:t>
            </a:r>
            <a:r>
              <a:rPr lang="de-DE" dirty="0" smtClean="0"/>
              <a:t> </a:t>
            </a:r>
            <a:r>
              <a:rPr lang="de-DE" dirty="0" err="1" smtClean="0"/>
              <a:t>meetings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delegates</a:t>
            </a:r>
            <a:r>
              <a:rPr lang="de-DE" dirty="0" smtClean="0"/>
              <a:t> in 24/7 </a:t>
            </a:r>
            <a:r>
              <a:rPr lang="de-DE" dirty="0" err="1" smtClean="0"/>
              <a:t>mode</a:t>
            </a:r>
            <a:endParaRPr lang="de-DE" dirty="0" smtClean="0"/>
          </a:p>
          <a:p>
            <a:pPr lvl="1"/>
            <a:r>
              <a:rPr lang="de-DE" dirty="0" err="1" smtClean="0"/>
              <a:t>Difficulties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handle </a:t>
            </a:r>
            <a:r>
              <a:rPr lang="de-DE" dirty="0" err="1" smtClean="0"/>
              <a:t>contentious</a:t>
            </a:r>
            <a:r>
              <a:rPr lang="de-DE" dirty="0" smtClean="0"/>
              <a:t> </a:t>
            </a:r>
            <a:r>
              <a:rPr lang="de-DE" dirty="0" err="1" smtClean="0"/>
              <a:t>topics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emails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even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webconfs</a:t>
            </a:r>
            <a:endParaRPr lang="de-DE" dirty="0" smtClean="0"/>
          </a:p>
          <a:p>
            <a:pPr lvl="1"/>
            <a:r>
              <a:rPr lang="de-DE" dirty="0" smtClean="0"/>
              <a:t>Time </a:t>
            </a:r>
            <a:r>
              <a:rPr lang="de-DE" dirty="0" err="1" smtClean="0"/>
              <a:t>zones</a:t>
            </a:r>
            <a:r>
              <a:rPr lang="de-DE" dirty="0" smtClean="0"/>
              <a:t> </a:t>
            </a:r>
            <a:r>
              <a:rPr lang="de-DE" dirty="0" err="1" smtClean="0"/>
              <a:t>make</a:t>
            </a:r>
            <a:r>
              <a:rPr lang="de-DE" dirty="0" smtClean="0"/>
              <a:t> </a:t>
            </a:r>
            <a:r>
              <a:rPr lang="de-DE" dirty="0" err="1" smtClean="0"/>
              <a:t>difficult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organize</a:t>
            </a:r>
            <a:r>
              <a:rPr lang="de-DE" dirty="0" smtClean="0"/>
              <a:t> a (</a:t>
            </a:r>
            <a:r>
              <a:rPr lang="de-DE" dirty="0" err="1" smtClean="0"/>
              <a:t>often</a:t>
            </a:r>
            <a:r>
              <a:rPr lang="de-DE" dirty="0" smtClean="0"/>
              <a:t> </a:t>
            </a:r>
            <a:r>
              <a:rPr lang="de-DE" dirty="0" err="1" smtClean="0"/>
              <a:t>daily</a:t>
            </a:r>
            <a:r>
              <a:rPr lang="de-DE" dirty="0" smtClean="0"/>
              <a:t>) 2-3h </a:t>
            </a:r>
            <a:r>
              <a:rPr lang="de-DE" dirty="0" err="1" smtClean="0"/>
              <a:t>webconfs</a:t>
            </a:r>
            <a:r>
              <a:rPr lang="de-DE" dirty="0" smtClean="0"/>
              <a:t>.</a:t>
            </a:r>
          </a:p>
          <a:p>
            <a:pPr lvl="1"/>
            <a:r>
              <a:rPr lang="de-DE" dirty="0" err="1" smtClean="0"/>
              <a:t>No</a:t>
            </a:r>
            <a:r>
              <a:rPr lang="de-DE" dirty="0" smtClean="0"/>
              <a:t> informal/</a:t>
            </a:r>
            <a:r>
              <a:rPr lang="de-DE" dirty="0" err="1" smtClean="0"/>
              <a:t>official</a:t>
            </a:r>
            <a:r>
              <a:rPr lang="de-DE" dirty="0" smtClean="0"/>
              <a:t> </a:t>
            </a:r>
            <a:r>
              <a:rPr lang="de-DE" dirty="0" err="1" smtClean="0"/>
              <a:t>voting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r>
              <a:rPr lang="en-GB" dirty="0" smtClean="0"/>
              <a:t>Next steps: Improve the efficiency of future e-meetings </a:t>
            </a:r>
          </a:p>
          <a:p>
            <a:pPr lvl="1"/>
            <a:r>
              <a:rPr lang="en-GB" dirty="0" smtClean="0"/>
              <a:t>Collect feedback from chairs/delegates</a:t>
            </a:r>
          </a:p>
          <a:p>
            <a:pPr lvl="1"/>
            <a:r>
              <a:rPr lang="en-GB" dirty="0" smtClean="0"/>
              <a:t>Form a task force on the topics</a:t>
            </a:r>
          </a:p>
          <a:p>
            <a:pPr lvl="1"/>
            <a:r>
              <a:rPr lang="en-GB" dirty="0" smtClean="0"/>
              <a:t>Define good practices and agree on efficient remote tools that will help in the handling of the e-meetings</a:t>
            </a:r>
          </a:p>
          <a:p>
            <a:pPr lvl="1"/>
            <a:r>
              <a:rPr lang="en-GB" dirty="0" smtClean="0"/>
              <a:t>Target: having something ready to use in April</a:t>
            </a:r>
          </a:p>
          <a:p>
            <a:endParaRPr lang="de-DE" dirty="0" smtClean="0"/>
          </a:p>
          <a:p>
            <a:pPr lvl="1"/>
            <a:endParaRPr lang="de-DE" dirty="0" smtClean="0"/>
          </a:p>
          <a:p>
            <a:endParaRPr lang="de-DE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735631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</a:t>
            </a:r>
            <a:r>
              <a:rPr lang="en-US" dirty="0" smtClean="0"/>
              <a:t>1/4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1086071" cy="435133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in </a:t>
            </a:r>
            <a:r>
              <a:rPr lang="de-DE" dirty="0" smtClean="0"/>
              <a:t>CT	(I/II)</a:t>
            </a:r>
            <a:r>
              <a:rPr lang="de-DE" dirty="0"/>
              <a:t>	</a:t>
            </a:r>
            <a:endParaRPr lang="en-US" dirty="0"/>
          </a:p>
          <a:p>
            <a:pPr lvl="1"/>
            <a:r>
              <a:rPr lang="fr-FR" dirty="0"/>
              <a:t>5 CT WG e-meetings in Q1 (2 for CT1, 1 for CT3/CT4/CT6)</a:t>
            </a:r>
          </a:p>
          <a:p>
            <a:pPr lvl="1"/>
            <a:r>
              <a:rPr lang="fr-FR" dirty="0" err="1"/>
              <a:t>Strong</a:t>
            </a:r>
            <a:r>
              <a:rPr lang="fr-FR" dirty="0"/>
              <a:t> CT leadership coordination to </a:t>
            </a:r>
            <a:r>
              <a:rPr lang="fr-FR" dirty="0" err="1"/>
              <a:t>organize</a:t>
            </a:r>
            <a:r>
              <a:rPr lang="fr-FR" dirty="0"/>
              <a:t> the </a:t>
            </a:r>
            <a:r>
              <a:rPr lang="fr-FR" dirty="0" err="1"/>
              <a:t>Feb</a:t>
            </a:r>
            <a:r>
              <a:rPr lang="fr-FR" dirty="0"/>
              <a:t> meetings</a:t>
            </a:r>
          </a:p>
          <a:p>
            <a:pPr lvl="2"/>
            <a:r>
              <a:rPr lang="fr-FR" dirty="0" err="1"/>
              <a:t>Homogenization</a:t>
            </a:r>
            <a:r>
              <a:rPr lang="fr-FR" dirty="0"/>
              <a:t> of good practices</a:t>
            </a:r>
          </a:p>
          <a:p>
            <a:pPr lvl="2"/>
            <a:r>
              <a:rPr lang="fr-FR" dirty="0"/>
              <a:t>Common guidelines for the e-meeting management</a:t>
            </a:r>
          </a:p>
          <a:p>
            <a:pPr lvl="1"/>
            <a:r>
              <a:rPr lang="en-GB" dirty="0"/>
              <a:t>Type of meeting:</a:t>
            </a:r>
          </a:p>
          <a:p>
            <a:pPr lvl="2"/>
            <a:r>
              <a:rPr lang="en-GB" dirty="0"/>
              <a:t>electronic meeting based on </a:t>
            </a:r>
            <a:r>
              <a:rPr lang="fr-FR" dirty="0"/>
              <a:t>email exchanges, </a:t>
            </a:r>
            <a:r>
              <a:rPr lang="en-GB" dirty="0"/>
              <a:t>with full decision power </a:t>
            </a:r>
          </a:p>
          <a:p>
            <a:pPr lvl="2"/>
            <a:r>
              <a:rPr lang="en-GB" dirty="0" err="1"/>
              <a:t>webconferences</a:t>
            </a:r>
            <a:r>
              <a:rPr lang="en-GB" dirty="0"/>
              <a:t> for most of the groups</a:t>
            </a:r>
          </a:p>
          <a:p>
            <a:pPr lvl="2"/>
            <a:r>
              <a:rPr lang="fr-FR" dirty="0"/>
              <a:t>High </a:t>
            </a:r>
            <a:r>
              <a:rPr lang="fr-FR" dirty="0" err="1"/>
              <a:t>priority</a:t>
            </a:r>
            <a:r>
              <a:rPr lang="fr-FR" dirty="0"/>
              <a:t> </a:t>
            </a:r>
            <a:r>
              <a:rPr lang="fr-FR" dirty="0" err="1"/>
              <a:t>given</a:t>
            </a:r>
            <a:r>
              <a:rPr lang="fr-FR" dirty="0"/>
              <a:t> to Rel-16, </a:t>
            </a:r>
            <a:r>
              <a:rPr lang="fr-FR" dirty="0" err="1"/>
              <a:t>with</a:t>
            </a:r>
            <a:r>
              <a:rPr lang="fr-FR" dirty="0"/>
              <a:t> exceptions (</a:t>
            </a:r>
            <a:r>
              <a:rPr lang="fr-FR" dirty="0" err="1"/>
              <a:t>e.g</a:t>
            </a:r>
            <a:r>
              <a:rPr lang="fr-FR" dirty="0"/>
              <a:t>. CT6)</a:t>
            </a:r>
          </a:p>
          <a:p>
            <a:pPr lvl="1"/>
            <a:r>
              <a:rPr lang="de-DE" dirty="0"/>
              <a:t>The e-meetings </a:t>
            </a:r>
            <a:r>
              <a:rPr lang="de-DE" dirty="0" err="1"/>
              <a:t>were</a:t>
            </a:r>
            <a:r>
              <a:rPr lang="de-DE" dirty="0"/>
              <a:t> </a:t>
            </a:r>
            <a:r>
              <a:rPr lang="de-DE" dirty="0" err="1"/>
              <a:t>better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expected</a:t>
            </a:r>
            <a:endParaRPr lang="de-DE" dirty="0"/>
          </a:p>
          <a:p>
            <a:pPr lvl="2"/>
            <a:r>
              <a:rPr lang="de-DE" dirty="0"/>
              <a:t>A </a:t>
            </a:r>
            <a:r>
              <a:rPr lang="de-DE" dirty="0" err="1"/>
              <a:t>lot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agreed</a:t>
            </a:r>
            <a:r>
              <a:rPr lang="de-DE" dirty="0"/>
              <a:t>, </a:t>
            </a:r>
            <a:r>
              <a:rPr lang="de-DE" dirty="0" err="1"/>
              <a:t>god</a:t>
            </a:r>
            <a:r>
              <a:rPr lang="de-DE" dirty="0"/>
              <a:t> </a:t>
            </a:r>
            <a:r>
              <a:rPr lang="de-DE" dirty="0" err="1"/>
              <a:t>coordination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companies</a:t>
            </a:r>
            <a:endParaRPr lang="de-DE" dirty="0"/>
          </a:p>
          <a:p>
            <a:pPr lvl="2"/>
            <a:r>
              <a:rPr lang="de-DE" dirty="0" err="1"/>
              <a:t>Webconfs</a:t>
            </a:r>
            <a:r>
              <a:rPr lang="de-DE" dirty="0"/>
              <a:t> (</a:t>
            </a:r>
            <a:r>
              <a:rPr lang="de-DE" dirty="0" err="1"/>
              <a:t>GoToMeeting</a:t>
            </a:r>
            <a:r>
              <a:rPr lang="de-DE" dirty="0"/>
              <a:t>) </a:t>
            </a:r>
            <a:r>
              <a:rPr lang="de-DE" dirty="0" err="1"/>
              <a:t>went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</a:t>
            </a:r>
            <a:r>
              <a:rPr lang="en-US" dirty="0" smtClean="0"/>
              <a:t>2/4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in CT	</a:t>
            </a:r>
            <a:r>
              <a:rPr lang="de-DE" dirty="0" smtClean="0"/>
              <a:t>(II/II)</a:t>
            </a:r>
            <a:endParaRPr lang="en-US" dirty="0"/>
          </a:p>
          <a:p>
            <a:pPr lvl="1"/>
            <a:r>
              <a:rPr lang="de-DE" dirty="0" err="1" smtClean="0"/>
              <a:t>However</a:t>
            </a:r>
            <a:r>
              <a:rPr lang="de-DE" dirty="0"/>
              <a:t>, </a:t>
            </a: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efficient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F2F </a:t>
            </a:r>
            <a:r>
              <a:rPr lang="de-DE" dirty="0" err="1"/>
              <a:t>meeting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huge</a:t>
            </a:r>
            <a:r>
              <a:rPr lang="de-DE" dirty="0"/>
              <a:t> </a:t>
            </a:r>
            <a:r>
              <a:rPr lang="de-DE" dirty="0" err="1"/>
              <a:t>workload</a:t>
            </a:r>
            <a:endParaRPr lang="de-DE" dirty="0"/>
          </a:p>
          <a:p>
            <a:pPr lvl="2"/>
            <a:r>
              <a:rPr lang="de-DE" dirty="0" err="1"/>
              <a:t>Longer</a:t>
            </a:r>
            <a:r>
              <a:rPr lang="de-DE" dirty="0"/>
              <a:t> </a:t>
            </a:r>
            <a:r>
              <a:rPr lang="de-DE" dirty="0" err="1"/>
              <a:t>meetings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delegates</a:t>
            </a:r>
            <a:r>
              <a:rPr lang="de-DE" dirty="0"/>
              <a:t> in 24/7 </a:t>
            </a:r>
            <a:r>
              <a:rPr lang="de-DE" dirty="0" err="1"/>
              <a:t>mode</a:t>
            </a:r>
            <a:endParaRPr lang="de-DE" dirty="0"/>
          </a:p>
          <a:p>
            <a:pPr lvl="2"/>
            <a:r>
              <a:rPr lang="de-DE" dirty="0" err="1"/>
              <a:t>Difficulties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handle </a:t>
            </a:r>
            <a:r>
              <a:rPr lang="de-DE" dirty="0" err="1"/>
              <a:t>contentious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emails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even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webconfs</a:t>
            </a:r>
            <a:endParaRPr lang="de-DE" dirty="0"/>
          </a:p>
          <a:p>
            <a:pPr lvl="2"/>
            <a:r>
              <a:rPr lang="de-DE" dirty="0"/>
              <a:t>Time </a:t>
            </a:r>
            <a:r>
              <a:rPr lang="de-DE" dirty="0" err="1"/>
              <a:t>zones</a:t>
            </a:r>
            <a:r>
              <a:rPr lang="de-DE" dirty="0"/>
              <a:t> </a:t>
            </a:r>
            <a:r>
              <a:rPr lang="de-DE" dirty="0" err="1"/>
              <a:t>make</a:t>
            </a:r>
            <a:r>
              <a:rPr lang="de-DE" dirty="0"/>
              <a:t> </a:t>
            </a:r>
            <a:r>
              <a:rPr lang="de-DE" dirty="0" err="1"/>
              <a:t>difficult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organize</a:t>
            </a:r>
            <a:r>
              <a:rPr lang="de-DE" dirty="0"/>
              <a:t> a (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daily</a:t>
            </a:r>
            <a:r>
              <a:rPr lang="de-DE" dirty="0"/>
              <a:t>) 2-3h </a:t>
            </a:r>
            <a:r>
              <a:rPr lang="de-DE" dirty="0" err="1"/>
              <a:t>webconfs</a:t>
            </a:r>
            <a:r>
              <a:rPr lang="de-DE" dirty="0"/>
              <a:t>.</a:t>
            </a:r>
          </a:p>
          <a:p>
            <a:pPr lvl="2"/>
            <a:r>
              <a:rPr lang="de-DE" dirty="0" err="1"/>
              <a:t>No</a:t>
            </a:r>
            <a:r>
              <a:rPr lang="de-DE" dirty="0"/>
              <a:t> informal/</a:t>
            </a:r>
            <a:r>
              <a:rPr lang="de-DE" dirty="0" err="1"/>
              <a:t>official</a:t>
            </a:r>
            <a:r>
              <a:rPr lang="de-DE" dirty="0"/>
              <a:t> </a:t>
            </a:r>
            <a:r>
              <a:rPr lang="de-DE" dirty="0" err="1"/>
              <a:t>voting</a:t>
            </a:r>
            <a:r>
              <a:rPr lang="de-DE" dirty="0"/>
              <a:t> </a:t>
            </a:r>
            <a:r>
              <a:rPr lang="de-DE" dirty="0" err="1"/>
              <a:t>tools</a:t>
            </a:r>
            <a:endParaRPr lang="de-DE" dirty="0"/>
          </a:p>
          <a:p>
            <a:pPr lvl="1"/>
            <a:r>
              <a:rPr lang="en-GB" dirty="0"/>
              <a:t>Next steps: Improve the efficiency of future e-meetings </a:t>
            </a:r>
          </a:p>
          <a:p>
            <a:pPr lvl="2"/>
            <a:r>
              <a:rPr lang="en-GB" dirty="0"/>
              <a:t>Collect feedback from chairs/delegates</a:t>
            </a:r>
          </a:p>
          <a:p>
            <a:pPr lvl="2"/>
            <a:r>
              <a:rPr lang="en-GB" dirty="0"/>
              <a:t>Form a task force on the topics</a:t>
            </a:r>
          </a:p>
          <a:p>
            <a:pPr lvl="2"/>
            <a:r>
              <a:rPr lang="en-GB" dirty="0"/>
              <a:t>Define good practices and agree on efficient remote tools that will help in the handling of the e-meetings</a:t>
            </a:r>
          </a:p>
          <a:p>
            <a:pPr lvl="2"/>
            <a:r>
              <a:rPr lang="en-GB" dirty="0"/>
              <a:t>Target: having something ready to use in April</a:t>
            </a:r>
          </a:p>
          <a:p>
            <a:pPr lvl="2"/>
            <a:endParaRPr lang="fr-FR" dirty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4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Information to SA			</a:t>
            </a:r>
            <a:r>
              <a:rPr lang="en-US" dirty="0" smtClean="0"/>
              <a:t>3</a:t>
            </a:r>
            <a:r>
              <a:rPr lang="en-US" dirty="0" smtClean="0"/>
              <a:t>/4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fr-FR" dirty="0" smtClean="0"/>
              <a:t>Rel-16 </a:t>
            </a:r>
            <a:r>
              <a:rPr lang="fr-FR" dirty="0" err="1" smtClean="0"/>
              <a:t>Timeline</a:t>
            </a:r>
            <a:r>
              <a:rPr lang="fr-FR" dirty="0" smtClean="0"/>
              <a:t>: 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endorses</a:t>
            </a:r>
            <a:r>
              <a:rPr lang="fr-FR" dirty="0" smtClean="0"/>
              <a:t> the </a:t>
            </a:r>
            <a:r>
              <a:rPr lang="fr-FR" dirty="0" err="1" smtClean="0"/>
              <a:t>proposal</a:t>
            </a:r>
            <a:r>
              <a:rPr lang="fr-FR" dirty="0" smtClean="0"/>
              <a:t> to</a:t>
            </a:r>
          </a:p>
          <a:p>
            <a:pPr lvl="1"/>
            <a:r>
              <a:rPr lang="fr-FR" dirty="0" smtClean="0"/>
              <a:t>shift by 3 </a:t>
            </a:r>
            <a:r>
              <a:rPr lang="fr-FR" dirty="0" err="1" smtClean="0"/>
              <a:t>months</a:t>
            </a:r>
            <a:r>
              <a:rPr lang="fr-FR" dirty="0" smtClean="0"/>
              <a:t> the </a:t>
            </a:r>
            <a:r>
              <a:rPr lang="en-GB" dirty="0" smtClean="0"/>
              <a:t>Rel-16 Stage 3 freeze (June 20), </a:t>
            </a:r>
          </a:p>
          <a:p>
            <a:pPr lvl="1"/>
            <a:r>
              <a:rPr lang="en-GB" dirty="0" smtClean="0"/>
              <a:t>keep the current ASN.1 and </a:t>
            </a:r>
            <a:r>
              <a:rPr lang="en-GB" dirty="0" err="1" smtClean="0"/>
              <a:t>OpenAPI</a:t>
            </a:r>
            <a:r>
              <a:rPr lang="en-GB" dirty="0" smtClean="0"/>
              <a:t>  specification freeze date (June 20)</a:t>
            </a:r>
          </a:p>
          <a:p>
            <a:endParaRPr lang="en-GB" dirty="0" smtClean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83658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Information to SA			</a:t>
            </a:r>
            <a:r>
              <a:rPr lang="en-US" dirty="0"/>
              <a:t>4</a:t>
            </a:r>
            <a:r>
              <a:rPr lang="en-US" dirty="0" smtClean="0"/>
              <a:t>/4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 smtClean="0"/>
              <a:t>Rel-17 Timeline: 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endorses</a:t>
            </a:r>
            <a:r>
              <a:rPr lang="fr-FR" dirty="0" smtClean="0"/>
              <a:t> the </a:t>
            </a:r>
            <a:r>
              <a:rPr lang="fr-FR" dirty="0" err="1" smtClean="0"/>
              <a:t>following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dates</a:t>
            </a:r>
          </a:p>
          <a:p>
            <a:pPr lvl="1"/>
            <a:r>
              <a:rPr lang="en-GB" dirty="0" smtClean="0"/>
              <a:t>Stage 2 freeze: December 2020 (originally planned for September 2020)</a:t>
            </a:r>
            <a:endParaRPr lang="fr-FR" dirty="0" smtClean="0"/>
          </a:p>
          <a:p>
            <a:pPr lvl="1"/>
            <a:r>
              <a:rPr lang="en-GB" dirty="0" smtClean="0"/>
              <a:t>Stage 3 freeze: September 2021 (9 months after stage 2 freeze)</a:t>
            </a:r>
            <a:endParaRPr lang="fr-FR" dirty="0" smtClean="0"/>
          </a:p>
          <a:p>
            <a:pPr lvl="1"/>
            <a:r>
              <a:rPr lang="en-GB" dirty="0" smtClean="0"/>
              <a:t>ASN.1 and </a:t>
            </a:r>
            <a:r>
              <a:rPr lang="en-GB" dirty="0" err="1" smtClean="0"/>
              <a:t>OpenAPI</a:t>
            </a:r>
            <a:r>
              <a:rPr lang="en-GB" dirty="0" smtClean="0"/>
              <a:t> specification freeze: December 2021</a:t>
            </a:r>
          </a:p>
          <a:p>
            <a:r>
              <a:rPr lang="en-US" dirty="0" smtClean="0"/>
              <a:t>There was some discussion on the need for extra SA2 e-Meetings in May and/or July 2020. Some companies felt that would help to avoid the need for an additional 3 month extension to Release 17 at the June Plenary meetings. The need for TSG-CT to inform SA of this was also discussed but no consensus could be reached.</a:t>
            </a:r>
            <a:endParaRPr lang="fr-FR" dirty="0" smtClean="0"/>
          </a:p>
          <a:p>
            <a:endParaRPr lang="en-GB" dirty="0" smtClean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9576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SA	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14785"/>
            <a:ext cx="10727724" cy="4351338"/>
          </a:xfrm>
        </p:spPr>
        <p:txBody>
          <a:bodyPr/>
          <a:lstStyle/>
          <a:p>
            <a:r>
              <a:rPr lang="en-US" dirty="0" smtClean="0"/>
              <a:t>Confirm the updated date for Rel-16 Stage 3 freeze </a:t>
            </a:r>
          </a:p>
          <a:p>
            <a:r>
              <a:rPr lang="en-US" dirty="0" smtClean="0"/>
              <a:t>Confirm the updated timeline for Rel-17 Stage 2, Stage 3 and ASN.1/</a:t>
            </a:r>
            <a:r>
              <a:rPr lang="en-US" dirty="0" err="1" smtClean="0"/>
              <a:t>OpenAPI</a:t>
            </a:r>
            <a:r>
              <a:rPr lang="en-US" dirty="0" smtClean="0"/>
              <a:t> specification.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94144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BD68554-ED3E-48DF-A8BE-DF6CD372C0D6}"/>
              </a:ext>
            </a:extLst>
          </p:cNvPr>
          <p:cNvSpPr/>
          <p:nvPr/>
        </p:nvSpPr>
        <p:spPr>
          <a:xfrm>
            <a:off x="463826" y="2043024"/>
            <a:ext cx="10945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186949"/>
              </p:ext>
            </p:extLst>
          </p:nvPr>
        </p:nvGraphicFramePr>
        <p:xfrm>
          <a:off x="224631" y="1920897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CP-200058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optimisations on UE radio capability signalling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CP-200059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Load and Overload Control of 5GC Service Based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CP-200146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Stage-3 5GS NAS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CP-200147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Cellular IoT support and evolution for the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CP-200148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Multi-device and multi-identity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CP-200278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CP-200291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0976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3269C6CF-DCE8-4E88-BC82-110BBD8855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785160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the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of the capability for receiving WUS assistance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CR#2053, TS 23.502 CR#2025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C1-200895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Truncated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5G-S-TMSI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CR#2088 TS 23.502 CR#2049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C1ah-200066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EMM cause #22 for resetting registration attempt counter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24.501 CR#1815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C1ah-200148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Matching of SSC mode for association between an application and a PDU session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24.501 CR 1794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GCI and GLI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CR#0568, TS 23.003 CR#0567 (CT4)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of N5GC devices via wireline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TS/TR 23.316 CR 1835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SUPI and SUCI for legacy wireline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TS/TR TS 23.003 CR#0568, TS 23.003 CR#0567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 PDU session is not supported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 2036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C1-200842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Finalizing the encoding of the UE radio capability ID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 0564 (SA2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C1-200334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Updating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length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NID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23.003 CR 0563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II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C6EFEB41-D196-45CE-8E0B-4EB467502C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636926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C1-200985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Including CAG information list in REGISTRATION ACCEPT message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 2135, TS 23.502 CR 2091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C1-201031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N1 mode capability disabling and re-enabling for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23.122 CR 0502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1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6282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5FDAEB8B-0583-48B0-9688-EB9C7A7B2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22215"/>
              </p:ext>
            </p:extLst>
          </p:nvPr>
        </p:nvGraphicFramePr>
        <p:xfrm>
          <a:off x="601245" y="1857829"/>
          <a:ext cx="10467089" cy="3685094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C3-201087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UE Policy Association Establishment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#0405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... CR#1685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#1635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C3-201497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 UE mobility and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CR#0112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Support of abnormal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CR#0126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Support of abnormal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CR#0126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NF Load analytics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Additional Access Type for ATSSS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 … CR#1906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 … CR#0361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0580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:a16="http://schemas.microsoft.com/office/drawing/2014/main" xmlns="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565AEDD1-3FC7-4DD1-8926-2457DC71E6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089723"/>
              </p:ext>
            </p:extLst>
          </p:nvPr>
        </p:nvGraphicFramePr>
        <p:xfrm>
          <a:off x="601245" y="1857829"/>
          <a:ext cx="10467089" cy="4081334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DS-TT and NW-TT ports identification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CR#0424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DS-TT and NW-TT ports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C3-201525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Configuration of one or more NW-TT port management information containers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CR#0132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the DDD status event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... CR #1930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the Availability after DDN Failure event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CR#1983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077849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data type of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GlobalLineId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CR#0412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... CR #0173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C3-201459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data type of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GlobalLineId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CR#0098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... CR #0173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Binding mechanism update for V2X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CR#0109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CR#0390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parameter mapping at SMF update for V2X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CR#0390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C3-201443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Annex B, IMS Session Establishment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23.228 CR 1231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0580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59321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C1C6275F-82E1-4478-AF71-15FE28C500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674753"/>
              </p:ext>
            </p:extLst>
          </p:nvPr>
        </p:nvGraphicFramePr>
        <p:xfrm>
          <a:off x="533007" y="2117137"/>
          <a:ext cx="10467089" cy="1456617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Annex B, IMS Session Modification, provisioning of service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23.228 CR 1231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Framework for Live Uplink Streaming (FLUS) in Rx interface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CR#1632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29.230 CR #0678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 UE mobility and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#0112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85318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230992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B6206C63-D880-41DE-BCB4-27AF5355C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13820"/>
              </p:ext>
            </p:extLst>
          </p:nvPr>
        </p:nvGraphicFramePr>
        <p:xfrm>
          <a:off x="539381" y="1937453"/>
          <a:ext cx="10923749" cy="43130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9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48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53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410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827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561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6403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0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CP-TD#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 TD#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Affected Specs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Affected WG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23.632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0008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Reference Points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C4-201103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23.501-2134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29.002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1251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Addition of IAB operation permission to subscriber data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C4-201172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29.272-0813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29.230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0677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Addition of AVP code for IAB-Node-Information AVP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C4-201176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29.272-0813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0361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Source IP Address in Heartbeat Request message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C4-200515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23.007-0369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0366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Recovery Time Stamp in PFCP Session Establishment Request message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C4-200956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23.007-0370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17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29.274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1976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Idle mode mobility between EPS and 5GS with data forwarding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C4-200553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23.502-1590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23.502-1825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0249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N3 terminations of W-AGF, TNGF and TWIF for UPF selection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C4-201065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29.510-0282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0257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Reporting that an access of a MA PDU session is unavailable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C4-200548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23.502-2045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0271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hoCompleteIndication in 5GS to EPS handover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C4-201130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23.502-1981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17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0307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Idle mode mobility between EPS and 5GS with data forwarding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C4-200773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23.502-1590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23.502-1825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0312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C4-200338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23.003-0563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53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719079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D00B49EB-1F3D-4732-B042-E4B8AADFB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52473"/>
              </p:ext>
            </p:extLst>
          </p:nvPr>
        </p:nvGraphicFramePr>
        <p:xfrm>
          <a:off x="675862" y="1987826"/>
          <a:ext cx="10677938" cy="41346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5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18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30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25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0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44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684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273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CP-TD#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TS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CR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Title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C4 TD#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Other Affected Specs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</a:rPr>
                        <a:t>Affected WG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2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Definition of ConditionalSubscriptionwithPartialNotification feature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C4-201093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29.519 0173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20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0276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SMF change indication during Inter-AMF registration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C4-201068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29.518-0288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48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 Exposure invoked by NWDAF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C4-201180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 CR 2088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96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0172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RAT Type values for Non-3GPP accesses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C4-200536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23.316-1833</a:t>
                      </a:r>
                      <a:b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23.501-2033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20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 1/5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84116"/>
              </p:ext>
            </p:extLst>
          </p:nvPr>
        </p:nvGraphicFramePr>
        <p:xfrm>
          <a:off x="135408" y="1973906"/>
          <a:ext cx="11257521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CP-200165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24.486 v1.0.0 on Vehicle-to-Everything (V2X) Application Enabler (VAE)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CP-200172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24.548 v1.0.0 on Network Resource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087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1/5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392124"/>
              </p:ext>
            </p:extLst>
          </p:nvPr>
        </p:nvGraphicFramePr>
        <p:xfrm>
          <a:off x="135408" y="1973906"/>
          <a:ext cx="11257521" cy="347600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CP-200060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29.515 v2.0.0 on 5G System; GMLC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CP-200061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29.541 v2.0.0 on 5G System (5GS); Network Exposure (NE) function services for Non-IP Data Delivery (NIDD);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CP-200062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29.544 v2.0.0 on 5G System; Secured Packet Application Function (SP-AF)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CP-200063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29.550 v1.0.0 on 5G System (5GS); Steering of roaming application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CP-200064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29.562 v1.0.0 on 5G System (5GS); Home Subscriber Server (HSS) services for interworking with the IP Multimedia Subsystem (IMS);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2/5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953584"/>
              </p:ext>
            </p:extLst>
          </p:nvPr>
        </p:nvGraphicFramePr>
        <p:xfrm>
          <a:off x="135408" y="1973906"/>
          <a:ext cx="11257521" cy="373652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CP-200065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29.563 v2.0.0 on 5G System (5GS); Home Subscriber Server (HSS) services for interworking with Unified Data Management (UDM);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CP-200066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29.598 v1.0.0 on Unstructured data storage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CP-200067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29.673 v2.0.0 on 5G System; UE Radio Capability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CP-200068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29.674 v2.0.0 on Interface between the UE radio Capability Management Function (UCMF) and the Mobility Management Entity (MME);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CP-200093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29.542 v1.0.0 on 5G System; Session management services for Non-IP Data Delivery (NIDD);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699155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3/5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835472"/>
              </p:ext>
            </p:extLst>
          </p:nvPr>
        </p:nvGraphicFramePr>
        <p:xfrm>
          <a:off x="135408" y="1973906"/>
          <a:ext cx="11257521" cy="347600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CP-200163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24.174 v2.0.0 on Support of multi-device and multi-identity in the IP Multimedia Subsystem (IMS);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CP-200164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24.175 v2.0.0 on Multi-device and multi-Identity in the IP Multimedia Subsystem (IMS); Management Object (MO)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CP-200167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24.535 v2.0.0 on Device-side Time-Sensitive Networking (TSN) Translator (DS-TT) to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CP-200168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24.544 v2.0.0 on Group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CP-200169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24.545 v1.0.0 on Location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565746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4/5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549352"/>
              </p:ext>
            </p:extLst>
          </p:nvPr>
        </p:nvGraphicFramePr>
        <p:xfrm>
          <a:off x="135408" y="1973906"/>
          <a:ext cx="11257521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CP-200170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24.546 v2.0.0 on Configuration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CP-200171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24.547 v2.0.0 on Identity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CP-200173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24.587 v2.0.0 on Vehicle-to-Everything (V2X) services in 5G System (5GS);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CP-200174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24.588 v2.0.0 on Vehicle-to-Everything (V2X) services in 5G System (5GS); User Equipment (UE) policies;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CP-200175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29.582 v2.0.0 on Mission Critical Data (MCData) interworking with Land Mobile Radio (LMR) systems;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41395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5/5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555677"/>
              </p:ext>
            </p:extLst>
          </p:nvPr>
        </p:nvGraphicFramePr>
        <p:xfrm>
          <a:off x="135408" y="1973906"/>
          <a:ext cx="11257521" cy="4312769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CP-200186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29.486 v1.0.0 on Vehicle-to-Everything (V2X) Application Enabler (VAE)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CP-200187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29.591 v1.0.0 on 5G System (5GS); Network exposure function southbound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CP-200188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29.517 v2.0.0 on 5G System; Application Function (AF) event exposure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CP-200189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29.675 v2.0.0 on User Equipment (UE) radio capability provisioning service;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CP-200287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24.571 “5G System; Control Plane Location Services (LCS) procedures; Stage 3” v2.0.0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9505629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CP-200292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24.519 v2.2.0 on 5G System; Time-Sensitive Networking (TSN) Application Function (AF) to Device-side TSN Translator (DS-TT) and Network-side TSN Translator (NW-TT)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98609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642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296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8 Cat B/C/D/F 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-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7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26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90 registered</a:t>
            </a:r>
          </a:p>
          <a:p>
            <a:pPr lvl="2"/>
            <a:r>
              <a:rPr lang="en-US" dirty="0"/>
              <a:t>90 confirmed registration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40426" y="2141537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261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212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334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31 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10889</TotalTime>
  <Words>2516</Words>
  <Application>Microsoft Office PowerPoint</Application>
  <PresentationFormat>Personnalisé</PresentationFormat>
  <Paragraphs>688</Paragraphs>
  <Slides>41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42" baseType="lpstr">
      <vt:lpstr>Office Theme</vt:lpstr>
      <vt:lpstr>CT Status Report  to TSG SA#87e</vt:lpstr>
      <vt:lpstr>TSG CT Officials</vt:lpstr>
      <vt:lpstr>TSG CT WG1 Officials</vt:lpstr>
      <vt:lpstr>TSG CT WG3 Officials</vt:lpstr>
      <vt:lpstr>TSG CT WG4 Officials</vt:lpstr>
      <vt:lpstr>TSG CT WG6 Officials</vt:lpstr>
      <vt:lpstr>TSG WG CT Meeting Statistics</vt:lpstr>
      <vt:lpstr>CT WG Statistics: Approved CRs by WG</vt:lpstr>
      <vt:lpstr>Rel-8 – Rel-14 Status (Cat F CRc)</vt:lpstr>
      <vt:lpstr>Release 15 Status</vt:lpstr>
      <vt:lpstr>Release 16 Status</vt:lpstr>
      <vt:lpstr>Experience with e-meeting in CT  1/2</vt:lpstr>
      <vt:lpstr>Experience with e-meeting in CT  2/2</vt:lpstr>
      <vt:lpstr>For Information to SA   1/4</vt:lpstr>
      <vt:lpstr>For Information to SA   2/4</vt:lpstr>
      <vt:lpstr>For Information to SA   3/4</vt:lpstr>
      <vt:lpstr>For Information to SA   4/4</vt:lpstr>
      <vt:lpstr>For Action to SA </vt:lpstr>
      <vt:lpstr>Acknowledgement</vt:lpstr>
      <vt:lpstr>Annex</vt:lpstr>
      <vt:lpstr>New approved  Study/Work Items</vt:lpstr>
      <vt:lpstr>New approved  Study/Work Items</vt:lpstr>
      <vt:lpstr>Revised approved  Study/Work Items 1/2</vt:lpstr>
      <vt:lpstr>New Specification numbers</vt:lpstr>
      <vt:lpstr>New allocated Specification numbers 1/2</vt:lpstr>
      <vt:lpstr>CRs for conditional approval </vt:lpstr>
      <vt:lpstr>CT1: CRs for conditional approval I</vt:lpstr>
      <vt:lpstr>CT1: CRs for conditional approval II</vt:lpstr>
      <vt:lpstr>CT3: CRs for conditional approval(I) </vt:lpstr>
      <vt:lpstr>CT3: CRs for conditional approval(II) </vt:lpstr>
      <vt:lpstr>CT3: CRs for conditional approval(III) </vt:lpstr>
      <vt:lpstr>CT4: CRs for conditional approval (I) </vt:lpstr>
      <vt:lpstr>CT4: CRs for conditional approval (II) </vt:lpstr>
      <vt:lpstr>TR/TS sent to plenary</vt:lpstr>
      <vt:lpstr>New Rel-16 TR/TS for information 1/5</vt:lpstr>
      <vt:lpstr>New Rel-16 TR/TS for Approval 1/5</vt:lpstr>
      <vt:lpstr>New Rel-16 TR/TS for Approval 2/5</vt:lpstr>
      <vt:lpstr>New Rel-16 TR/TS for Approval 3/5</vt:lpstr>
      <vt:lpstr>New Rel-16 TR/TS for Approval 4/5</vt:lpstr>
      <vt:lpstr>New Rel-16 TR/TS for Approval 5/5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749</cp:revision>
  <dcterms:created xsi:type="dcterms:W3CDTF">2010-02-05T13:52:04Z</dcterms:created>
  <dcterms:modified xsi:type="dcterms:W3CDTF">2020-03-18T23:43:49Z</dcterms:modified>
  <cp:contentStatus>Template 2017</cp:contentStatus>
</cp:coreProperties>
</file>