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61"/>
  </p:notesMasterIdLst>
  <p:handoutMasterIdLst>
    <p:handoutMasterId r:id="rId62"/>
  </p:handoutMasterIdLst>
  <p:sldIdLst>
    <p:sldId id="303" r:id="rId5"/>
    <p:sldId id="884" r:id="rId6"/>
    <p:sldId id="621" r:id="rId7"/>
    <p:sldId id="623" r:id="rId8"/>
    <p:sldId id="703" r:id="rId9"/>
    <p:sldId id="704" r:id="rId10"/>
    <p:sldId id="709" r:id="rId11"/>
    <p:sldId id="710" r:id="rId12"/>
    <p:sldId id="711" r:id="rId13"/>
    <p:sldId id="712" r:id="rId14"/>
    <p:sldId id="627" r:id="rId15"/>
    <p:sldId id="879" r:id="rId16"/>
    <p:sldId id="628" r:id="rId17"/>
    <p:sldId id="634" r:id="rId18"/>
    <p:sldId id="635" r:id="rId19"/>
    <p:sldId id="637" r:id="rId20"/>
    <p:sldId id="639" r:id="rId21"/>
    <p:sldId id="736" r:id="rId22"/>
    <p:sldId id="729" r:id="rId23"/>
    <p:sldId id="737" r:id="rId24"/>
    <p:sldId id="738" r:id="rId25"/>
    <p:sldId id="739" r:id="rId26"/>
    <p:sldId id="741" r:id="rId27"/>
    <p:sldId id="725" r:id="rId28"/>
    <p:sldId id="731" r:id="rId29"/>
    <p:sldId id="744" r:id="rId30"/>
    <p:sldId id="747" r:id="rId31"/>
    <p:sldId id="748" r:id="rId32"/>
    <p:sldId id="745" r:id="rId33"/>
    <p:sldId id="778" r:id="rId34"/>
    <p:sldId id="779" r:id="rId35"/>
    <p:sldId id="780" r:id="rId36"/>
    <p:sldId id="787" r:id="rId37"/>
    <p:sldId id="795" r:id="rId38"/>
    <p:sldId id="732" r:id="rId39"/>
    <p:sldId id="885" r:id="rId40"/>
    <p:sldId id="761" r:id="rId41"/>
    <p:sldId id="762" r:id="rId42"/>
    <p:sldId id="760" r:id="rId43"/>
    <p:sldId id="788" r:id="rId44"/>
    <p:sldId id="796" r:id="rId45"/>
    <p:sldId id="797" r:id="rId46"/>
    <p:sldId id="679" r:id="rId47"/>
    <p:sldId id="878" r:id="rId48"/>
    <p:sldId id="636" r:id="rId49"/>
    <p:sldId id="886" r:id="rId50"/>
    <p:sldId id="868" r:id="rId51"/>
    <p:sldId id="758" r:id="rId52"/>
    <p:sldId id="881" r:id="rId53"/>
    <p:sldId id="882" r:id="rId54"/>
    <p:sldId id="668" r:id="rId55"/>
    <p:sldId id="887" r:id="rId56"/>
    <p:sldId id="888" r:id="rId57"/>
    <p:sldId id="670" r:id="rId58"/>
    <p:sldId id="872" r:id="rId59"/>
    <p:sldId id="883" r:id="rId6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FFFFCC"/>
    <a:srgbClr val="C1E442"/>
    <a:srgbClr val="FFFF99"/>
    <a:srgbClr val="C6D254"/>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3D2DB97-C749-4762-AA22-CE9A179C5276}" v="9" dt="2019-09-12T20:01:18.634"/>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023" autoAdjust="0"/>
    <p:restoredTop sz="92197" autoAdjust="0"/>
  </p:normalViewPr>
  <p:slideViewPr>
    <p:cSldViewPr snapToGrid="0">
      <p:cViewPr varScale="1">
        <p:scale>
          <a:sx n="61" d="100"/>
          <a:sy n="61" d="100"/>
        </p:scale>
        <p:origin x="114"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presProps" Target="presProps.xml"/><Relationship Id="rId68"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E7901CFF-CF1A-4A88-827F-F9BCD224C127}"/>
    <pc:docChg chg="undo modSld">
      <pc:chgData name="Thomas Tovinger" userId="d52090d9-82c6-45ae-b052-95c46e96cc30" providerId="ADAL" clId="{E7901CFF-CF1A-4A88-827F-F9BCD224C127}" dt="2019-09-12T20:04:30.387" v="24" actId="20577"/>
      <pc:docMkLst>
        <pc:docMk/>
      </pc:docMkLst>
      <pc:sldChg chg="modSp">
        <pc:chgData name="Thomas Tovinger" userId="d52090d9-82c6-45ae-b052-95c46e96cc30" providerId="ADAL" clId="{E7901CFF-CF1A-4A88-827F-F9BCD224C127}" dt="2019-09-12T20:01:18.634" v="12" actId="1076"/>
        <pc:sldMkLst>
          <pc:docMk/>
          <pc:sldMk cId="245706552" sldId="710"/>
        </pc:sldMkLst>
        <pc:spChg chg="mod">
          <ac:chgData name="Thomas Tovinger" userId="d52090d9-82c6-45ae-b052-95c46e96cc30" providerId="ADAL" clId="{E7901CFF-CF1A-4A88-827F-F9BCD224C127}" dt="2019-09-12T20:01:18.634" v="12" actId="1076"/>
          <ac:spMkLst>
            <pc:docMk/>
            <pc:sldMk cId="245706552" sldId="710"/>
            <ac:spMk id="1027" creationId="{00000000-0000-0000-0000-000000000000}"/>
          </ac:spMkLst>
        </pc:spChg>
        <pc:graphicFrameChg chg="mod">
          <ac:chgData name="Thomas Tovinger" userId="d52090d9-82c6-45ae-b052-95c46e96cc30" providerId="ADAL" clId="{E7901CFF-CF1A-4A88-827F-F9BCD224C127}" dt="2019-09-12T20:01:15.377" v="11" actId="1076"/>
          <ac:graphicFrameMkLst>
            <pc:docMk/>
            <pc:sldMk cId="245706552" sldId="710"/>
            <ac:graphicFrameMk id="5" creationId="{00000000-0000-0000-0000-000000000000}"/>
          </ac:graphicFrameMkLst>
        </pc:graphicFrameChg>
      </pc:sldChg>
      <pc:sldChg chg="modSp">
        <pc:chgData name="Thomas Tovinger" userId="d52090d9-82c6-45ae-b052-95c46e96cc30" providerId="ADAL" clId="{E7901CFF-CF1A-4A88-827F-F9BCD224C127}" dt="2019-09-12T20:00:55.790" v="10" actId="1076"/>
        <pc:sldMkLst>
          <pc:docMk/>
          <pc:sldMk cId="282258474" sldId="711"/>
        </pc:sldMkLst>
        <pc:spChg chg="mod">
          <ac:chgData name="Thomas Tovinger" userId="d52090d9-82c6-45ae-b052-95c46e96cc30" providerId="ADAL" clId="{E7901CFF-CF1A-4A88-827F-F9BCD224C127}" dt="2019-09-12T20:00:55.790" v="10" actId="1076"/>
          <ac:spMkLst>
            <pc:docMk/>
            <pc:sldMk cId="282258474" sldId="711"/>
            <ac:spMk id="2051" creationId="{00000000-0000-0000-0000-000000000000}"/>
          </ac:spMkLst>
        </pc:spChg>
        <pc:graphicFrameChg chg="mod">
          <ac:chgData name="Thomas Tovinger" userId="d52090d9-82c6-45ae-b052-95c46e96cc30" providerId="ADAL" clId="{E7901CFF-CF1A-4A88-827F-F9BCD224C127}" dt="2019-09-12T20:00:53.574" v="9" actId="1076"/>
          <ac:graphicFrameMkLst>
            <pc:docMk/>
            <pc:sldMk cId="282258474" sldId="711"/>
            <ac:graphicFrameMk id="2050" creationId="{00000000-0000-0000-0000-000000000000}"/>
          </ac:graphicFrameMkLst>
        </pc:graphicFrameChg>
      </pc:sldChg>
      <pc:sldChg chg="modSp">
        <pc:chgData name="Thomas Tovinger" userId="d52090d9-82c6-45ae-b052-95c46e96cc30" providerId="ADAL" clId="{E7901CFF-CF1A-4A88-827F-F9BCD224C127}" dt="2019-09-12T20:01:38.438" v="13" actId="1076"/>
        <pc:sldMkLst>
          <pc:docMk/>
          <pc:sldMk cId="4076851531" sldId="712"/>
        </pc:sldMkLst>
        <pc:graphicFrameChg chg="mod">
          <ac:chgData name="Thomas Tovinger" userId="d52090d9-82c6-45ae-b052-95c46e96cc30" providerId="ADAL" clId="{E7901CFF-CF1A-4A88-827F-F9BCD224C127}" dt="2019-09-12T20:01:38.438" v="13" actId="1076"/>
          <ac:graphicFrameMkLst>
            <pc:docMk/>
            <pc:sldMk cId="4076851531" sldId="712"/>
            <ac:graphicFrameMk id="3074" creationId="{00000000-0000-0000-0000-000000000000}"/>
          </ac:graphicFrameMkLst>
        </pc:graphicFrameChg>
      </pc:sldChg>
      <pc:sldChg chg="modSp">
        <pc:chgData name="Thomas Tovinger" userId="d52090d9-82c6-45ae-b052-95c46e96cc30" providerId="ADAL" clId="{E7901CFF-CF1A-4A88-827F-F9BCD224C127}" dt="2019-09-12T20:02:36.313" v="14" actId="1076"/>
        <pc:sldMkLst>
          <pc:docMk/>
          <pc:sldMk cId="1228971482" sldId="778"/>
        </pc:sldMkLst>
        <pc:spChg chg="mod">
          <ac:chgData name="Thomas Tovinger" userId="d52090d9-82c6-45ae-b052-95c46e96cc30" providerId="ADAL" clId="{E7901CFF-CF1A-4A88-827F-F9BCD224C127}" dt="2019-09-12T20:02:36.313" v="14" actId="1076"/>
          <ac:spMkLst>
            <pc:docMk/>
            <pc:sldMk cId="1228971482" sldId="778"/>
            <ac:spMk id="29698" creationId="{00000000-0000-0000-0000-000000000000}"/>
          </ac:spMkLst>
        </pc:spChg>
      </pc:sldChg>
      <pc:sldChg chg="modSp">
        <pc:chgData name="Thomas Tovinger" userId="d52090d9-82c6-45ae-b052-95c46e96cc30" providerId="ADAL" clId="{E7901CFF-CF1A-4A88-827F-F9BCD224C127}" dt="2019-09-12T20:04:30.387" v="24" actId="20577"/>
        <pc:sldMkLst>
          <pc:docMk/>
          <pc:sldMk cId="3753588042" sldId="780"/>
        </pc:sldMkLst>
        <pc:graphicFrameChg chg="modGraphic">
          <ac:chgData name="Thomas Tovinger" userId="d52090d9-82c6-45ae-b052-95c46e96cc30" providerId="ADAL" clId="{E7901CFF-CF1A-4A88-827F-F9BCD224C127}" dt="2019-09-12T20:04:30.387" v="24" actId="20577"/>
          <ac:graphicFrameMkLst>
            <pc:docMk/>
            <pc:sldMk cId="3753588042" sldId="780"/>
            <ac:graphicFrameMk id="6" creationId="{00000000-0000-0000-0000-000000000000}"/>
          </ac:graphicFrameMkLst>
        </pc:graphicFrameChg>
      </pc:sldChg>
      <pc:sldChg chg="modSp">
        <pc:chgData name="Thomas Tovinger" userId="d52090d9-82c6-45ae-b052-95c46e96cc30" providerId="ADAL" clId="{E7901CFF-CF1A-4A88-827F-F9BCD224C127}" dt="2019-09-12T20:03:12.799" v="22" actId="179"/>
        <pc:sldMkLst>
          <pc:docMk/>
          <pc:sldMk cId="1947847424" sldId="788"/>
        </pc:sldMkLst>
        <pc:graphicFrameChg chg="modGraphic">
          <ac:chgData name="Thomas Tovinger" userId="d52090d9-82c6-45ae-b052-95c46e96cc30" providerId="ADAL" clId="{E7901CFF-CF1A-4A88-827F-F9BCD224C127}" dt="2019-09-12T20:03:12.799" v="22" actId="179"/>
          <ac:graphicFrameMkLst>
            <pc:docMk/>
            <pc:sldMk cId="1947847424" sldId="788"/>
            <ac:graphicFrameMk id="6" creationId="{00000000-0000-0000-0000-000000000000}"/>
          </ac:graphicFrameMkLst>
        </pc:graphicFrameChg>
      </pc:sldChg>
      <pc:sldChg chg="addSp delSp modSp">
        <pc:chgData name="Thomas Tovinger" userId="d52090d9-82c6-45ae-b052-95c46e96cc30" providerId="ADAL" clId="{E7901CFF-CF1A-4A88-827F-F9BCD224C127}" dt="2019-09-12T19:58:27.750" v="8" actId="1076"/>
        <pc:sldMkLst>
          <pc:docMk/>
          <pc:sldMk cId="3256117263" sldId="883"/>
        </pc:sldMkLst>
        <pc:spChg chg="del">
          <ac:chgData name="Thomas Tovinger" userId="d52090d9-82c6-45ae-b052-95c46e96cc30" providerId="ADAL" clId="{E7901CFF-CF1A-4A88-827F-F9BCD224C127}" dt="2019-09-12T19:57:47.605" v="4" actId="478"/>
          <ac:spMkLst>
            <pc:docMk/>
            <pc:sldMk cId="3256117263" sldId="883"/>
            <ac:spMk id="2" creationId="{9AA61AB3-F01D-448E-BAB1-155960FD38DE}"/>
          </ac:spMkLst>
        </pc:spChg>
        <pc:spChg chg="mod">
          <ac:chgData name="Thomas Tovinger" userId="d52090d9-82c6-45ae-b052-95c46e96cc30" providerId="ADAL" clId="{E7901CFF-CF1A-4A88-827F-F9BCD224C127}" dt="2019-09-12T19:57:53.502" v="5" actId="1076"/>
          <ac:spMkLst>
            <pc:docMk/>
            <pc:sldMk cId="3256117263" sldId="883"/>
            <ac:spMk id="3" creationId="{B48ABD3F-81B6-4BC4-B6B9-FD7355E2D259}"/>
          </ac:spMkLst>
        </pc:spChg>
        <pc:picChg chg="add mod">
          <ac:chgData name="Thomas Tovinger" userId="d52090d9-82c6-45ae-b052-95c46e96cc30" providerId="ADAL" clId="{E7901CFF-CF1A-4A88-827F-F9BCD224C127}" dt="2019-09-12T19:58:27.750" v="8" actId="1076"/>
          <ac:picMkLst>
            <pc:docMk/>
            <pc:sldMk cId="3256117263" sldId="883"/>
            <ac:picMk id="5" creationId="{96EECDB6-6C55-4E60-927D-E2340C8ED8E8}"/>
          </ac:picMkLst>
        </pc:pic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9/12/2019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9/12/2019</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89482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658095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37394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4268483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28476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6283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6710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9760549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1623140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20428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6484401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561646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1842673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BB3565-DE1F-45E8-8B92-B6CEF3A5A934}" type="slidenum">
              <a:rPr lang="en-GB" altLang="en-US" smtClean="0"/>
              <a:pPr>
                <a:defRPr/>
              </a:pPr>
              <a:t>6</a:t>
            </a:fld>
            <a:endParaRPr lang="en-GB" altLang="en-US"/>
          </a:p>
        </p:txBody>
      </p:sp>
    </p:spTree>
    <p:extLst>
      <p:ext uri="{BB962C8B-B14F-4D97-AF65-F5344CB8AC3E}">
        <p14:creationId xmlns:p14="http://schemas.microsoft.com/office/powerpoint/2010/main" val="33958018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6667254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8819569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25400" y="744538"/>
            <a:ext cx="662305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47</a:t>
            </a:fld>
            <a:endParaRPr lang="en-GB" dirty="0"/>
          </a:p>
        </p:txBody>
      </p:sp>
    </p:spTree>
    <p:extLst>
      <p:ext uri="{BB962C8B-B14F-4D97-AF65-F5344CB8AC3E}">
        <p14:creationId xmlns:p14="http://schemas.microsoft.com/office/powerpoint/2010/main" val="390564747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25400" y="744538"/>
            <a:ext cx="662305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p>
        </p:txBody>
      </p:sp>
    </p:spTree>
    <p:extLst>
      <p:ext uri="{BB962C8B-B14F-4D97-AF65-F5344CB8AC3E}">
        <p14:creationId xmlns:p14="http://schemas.microsoft.com/office/powerpoint/2010/main" val="407682737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826991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596936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7607052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41275" y="752475"/>
            <a:ext cx="6592888"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980226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41275" y="752475"/>
            <a:ext cx="6592888"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41371217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1611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extLst>
      <p:ext uri="{BB962C8B-B14F-4D97-AF65-F5344CB8AC3E}">
        <p14:creationId xmlns:p14="http://schemas.microsoft.com/office/powerpoint/2010/main" val="7663277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075646" y="6514817"/>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SP-190717, TSG SA#85,</a:t>
            </a:r>
            <a:r>
              <a:rPr lang="en-GB" sz="1100" b="1" spc="300" baseline="0" dirty="0">
                <a:ea typeface="+mn-ea"/>
                <a:cs typeface="Arial" panose="020B0604020202020204" pitchFamily="34" charset="0"/>
              </a:rPr>
              <a:t> Newport Beach, CA, USA 17-20 Sept. 2019</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2019</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oleObject" Target="../embeddings/oleObject4.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oleObject" Target="../embeddings/oleObject2.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SA#85</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2068514" y="195059"/>
            <a:ext cx="7019925" cy="735013"/>
          </a:xfrm>
        </p:spPr>
        <p:txBody>
          <a:bodyPr/>
          <a:lstStyle/>
          <a:p>
            <a:r>
              <a:rPr lang="en-GB" altLang="zh-CN" sz="4000" dirty="0"/>
              <a:t>WI history</a:t>
            </a:r>
          </a:p>
        </p:txBody>
      </p:sp>
      <p:sp>
        <p:nvSpPr>
          <p:cNvPr id="3076"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graphicFrame>
        <p:nvGraphicFramePr>
          <p:cNvPr id="3074" name="Object 4"/>
          <p:cNvGraphicFramePr>
            <a:graphicFrameLocks noGrp="1" noChangeAspect="1"/>
          </p:cNvGraphicFramePr>
          <p:nvPr>
            <p:extLst>
              <p:ext uri="{D42A27DB-BD31-4B8C-83A1-F6EECF244321}">
                <p14:modId xmlns:p14="http://schemas.microsoft.com/office/powerpoint/2010/main" val="780822622"/>
              </p:ext>
            </p:extLst>
          </p:nvPr>
        </p:nvGraphicFramePr>
        <p:xfrm>
          <a:off x="1232695" y="683419"/>
          <a:ext cx="8691562" cy="5491162"/>
        </p:xfrm>
        <a:graphic>
          <a:graphicData uri="http://schemas.openxmlformats.org/presentationml/2006/ole">
            <mc:AlternateContent xmlns:mc="http://schemas.openxmlformats.org/markup-compatibility/2006">
              <mc:Choice xmlns:v="urn:schemas-microsoft-com:vml" Requires="v">
                <p:oleObj spid="_x0000_s4098" name="Worksheet" r:id="rId4" imgW="7905737" imgH="5724593" progId="Excel.Sheet.8">
                  <p:embed/>
                </p:oleObj>
              </mc:Choice>
              <mc:Fallback>
                <p:oleObj name="Worksheet" r:id="rId4" imgW="7905737" imgH="5724593" progId="Excel.Sheet.8">
                  <p:embed/>
                  <p:pic>
                    <p:nvPicPr>
                      <p:cNvPr id="3074" name="Object 4"/>
                      <p:cNvPicPr>
                        <a:picLocks noGrp="1" noChangeAspect="1" noChangeArrowheads="1"/>
                      </p:cNvPicPr>
                      <p:nvPr/>
                    </p:nvPicPr>
                    <p:blipFill>
                      <a:blip r:embed="rId5"/>
                      <a:srcRect/>
                      <a:stretch>
                        <a:fillRect/>
                      </a:stretch>
                    </p:blipFill>
                    <p:spPr bwMode="auto">
                      <a:xfrm>
                        <a:off x="1232695" y="683419"/>
                        <a:ext cx="8691562" cy="5491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07685153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278490"/>
            <a:ext cx="9102725" cy="828207"/>
          </a:xfrm>
        </p:spPr>
        <p:txBody>
          <a:bodyPr/>
          <a:lstStyle/>
          <a:p>
            <a:r>
              <a:rPr lang="sv-SE" sz="3200" dirty="0"/>
              <a:t>Summary of ongoing WIs/SIs (1/3)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15805044"/>
              </p:ext>
            </p:extLst>
          </p:nvPr>
        </p:nvGraphicFramePr>
        <p:xfrm>
          <a:off x="1154242" y="1260179"/>
          <a:ext cx="8613138" cy="4648553"/>
        </p:xfrm>
        <a:graphic>
          <a:graphicData uri="http://schemas.openxmlformats.org/drawingml/2006/table">
            <a:tbl>
              <a:tblPr firstRow="1" bandRow="1">
                <a:tableStyleId>{5C22544A-7EE6-4342-B048-85BDC9FD1C3A}</a:tableStyleId>
              </a:tblPr>
              <a:tblGrid>
                <a:gridCol w="1170055">
                  <a:extLst>
                    <a:ext uri="{9D8B030D-6E8A-4147-A177-3AD203B41FA5}">
                      <a16:colId xmlns:a16="http://schemas.microsoft.com/office/drawing/2014/main" val="23408469"/>
                    </a:ext>
                  </a:extLst>
                </a:gridCol>
                <a:gridCol w="3874524">
                  <a:extLst>
                    <a:ext uri="{9D8B030D-6E8A-4147-A177-3AD203B41FA5}">
                      <a16:colId xmlns:a16="http://schemas.microsoft.com/office/drawing/2014/main" val="1386727148"/>
                    </a:ext>
                  </a:extLst>
                </a:gridCol>
                <a:gridCol w="1612702">
                  <a:extLst>
                    <a:ext uri="{9D8B030D-6E8A-4147-A177-3AD203B41FA5}">
                      <a16:colId xmlns:a16="http://schemas.microsoft.com/office/drawing/2014/main" val="4240727412"/>
                    </a:ext>
                  </a:extLst>
                </a:gridCol>
                <a:gridCol w="1955857">
                  <a:extLst>
                    <a:ext uri="{9D8B030D-6E8A-4147-A177-3AD203B41FA5}">
                      <a16:colId xmlns:a16="http://schemas.microsoft.com/office/drawing/2014/main" val="1675550634"/>
                    </a:ext>
                  </a:extLst>
                </a:gridCol>
              </a:tblGrid>
              <a:tr h="803537">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VBCLTE</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Volume Based Charging Aspects for </a:t>
                      </a:r>
                      <a:r>
                        <a:rPr lang="en-US" sz="1400" b="0" kern="1200" dirty="0" err="1">
                          <a:solidFill>
                            <a:schemeClr val="tx1"/>
                          </a:solidFill>
                          <a:effectLst/>
                          <a:latin typeface="Arial" panose="020B0604020202020204" pitchFamily="34" charset="0"/>
                          <a:ea typeface="+mn-ea"/>
                          <a:cs typeface="Arial" panose="020B0604020202020204" pitchFamily="34" charset="0"/>
                        </a:rPr>
                        <a:t>VoLTE</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50%-&gt;55%</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SA#85 (09/2019) -&gt; 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136051932"/>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OFSBI_CH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err="1">
                          <a:solidFill>
                            <a:schemeClr val="tx1"/>
                          </a:solidFill>
                          <a:effectLst/>
                          <a:latin typeface="Arial" panose="020B0604020202020204" pitchFamily="34" charset="0"/>
                          <a:ea typeface="+mn-ea"/>
                          <a:cs typeface="Arial" panose="020B0604020202020204" pitchFamily="34" charset="0"/>
                        </a:rPr>
                        <a:t>Nchf</a:t>
                      </a:r>
                      <a:r>
                        <a:rPr lang="en-US" sz="1400" b="0" kern="1200" dirty="0">
                          <a:solidFill>
                            <a:schemeClr val="tx1"/>
                          </a:solidFill>
                          <a:effectLst/>
                          <a:latin typeface="Arial" panose="020B0604020202020204" pitchFamily="34" charset="0"/>
                          <a:ea typeface="+mn-ea"/>
                          <a:cs typeface="Arial" panose="020B0604020202020204" pitchFamily="34" charset="0"/>
                        </a:rPr>
                        <a:t> Online and Offline Charging Services </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70%-&gt;</a:t>
                      </a:r>
                      <a:r>
                        <a:rPr lang="sv-SE" sz="1400" b="0" kern="1200" dirty="0">
                          <a:solidFill>
                            <a:schemeClr val="tx1"/>
                          </a:solidFill>
                          <a:effectLst/>
                          <a:highlight>
                            <a:srgbClr val="00FF00"/>
                          </a:highlight>
                          <a:latin typeface="Arial" panose="020B0604020202020204" pitchFamily="34" charset="0"/>
                          <a:ea typeface="+mn-ea"/>
                          <a:cs typeface="Arial" panose="020B0604020202020204" pitchFamily="34" charset="0"/>
                        </a:rPr>
                        <a:t>100</a:t>
                      </a:r>
                      <a:r>
                        <a:rPr lang="sv-SE" sz="1400" b="0" kern="1200" dirty="0">
                          <a:solidFill>
                            <a:schemeClr val="tx1"/>
                          </a:solidFill>
                          <a:effectLst/>
                          <a:latin typeface="Arial" panose="020B0604020202020204" pitchFamily="34" charset="0"/>
                          <a:ea typeface="+mn-ea"/>
                          <a:cs typeface="Arial" panose="020B0604020202020204" pitchFamily="34" charset="0"/>
                        </a:rPr>
                        <a:t>%</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371566357"/>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5GIEPC_CH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Charging Enhancement of 5GC interworking with EPC</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60%-&gt;</a:t>
                      </a:r>
                      <a:r>
                        <a:rPr lang="sv-SE" sz="1400" b="0" kern="1200" dirty="0">
                          <a:solidFill>
                            <a:schemeClr val="tx1"/>
                          </a:solidFill>
                          <a:effectLst/>
                          <a:highlight>
                            <a:srgbClr val="00FF00"/>
                          </a:highlight>
                          <a:latin typeface="Arial" panose="020B0604020202020204" pitchFamily="34" charset="0"/>
                          <a:ea typeface="+mn-ea"/>
                          <a:cs typeface="Arial" panose="020B0604020202020204" pitchFamily="34" charset="0"/>
                        </a:rPr>
                        <a:t>100</a:t>
                      </a:r>
                      <a:r>
                        <a:rPr lang="sv-SE" sz="1400" b="0" kern="1200" dirty="0">
                          <a:solidFill>
                            <a:schemeClr val="tx1"/>
                          </a:solidFill>
                          <a:effectLst/>
                          <a:latin typeface="Arial" panose="020B0604020202020204" pitchFamily="34" charset="0"/>
                          <a:ea typeface="+mn-ea"/>
                          <a:cs typeface="Arial" panose="020B0604020202020204" pitchFamily="34" charset="0"/>
                        </a:rPr>
                        <a:t>%</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154208384"/>
                  </a:ext>
                </a:extLst>
              </a:tr>
              <a:tr h="549288">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5GS_Ph1_NEFCH</a:t>
                      </a:r>
                    </a:p>
                  </a:txBody>
                  <a:tcPr marL="68580" marR="68580" marT="0" marB="0" anchor="ctr">
                    <a:solidFill>
                      <a:srgbClr val="FFFFCC"/>
                    </a:solidFill>
                  </a:tcPr>
                </a:tc>
                <a:tc>
                  <a:txBody>
                    <a:bodyPr/>
                    <a:lstStyle/>
                    <a:p>
                      <a:pPr algn="ctr">
                        <a:spcBef>
                          <a:spcPts val="1200"/>
                        </a:spcBef>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Network Exposure Charging in 5G System Architecture </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50%-&gt;60%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885737022"/>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5GS_Ph1_AMFCH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Charging AMF in 5G System Architecture Phase 1</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50%-&gt;70%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SA#85 (09/2019) -&gt; 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714903681"/>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5GSIMSCH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IMS Charging in 5G System Architecture</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0%-&gt;10%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Arial" panose="020B0604020202020204" pitchFamily="34" charset="0"/>
                          <a:ea typeface="+mn-ea"/>
                          <a:cs typeface="Arial" panose="020B0604020202020204" pitchFamily="34" charset="0"/>
                        </a:rPr>
                        <a:t>SA#87 (03/2020)</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187267562"/>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FS_NETSLICE_CH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Study on Charging Aspects of Network Slicing</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45%-&gt;85%</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SA#85 (09/2019) -&gt; 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278229340"/>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8617" y="194870"/>
            <a:ext cx="9102725" cy="828207"/>
          </a:xfrm>
        </p:spPr>
        <p:txBody>
          <a:bodyPr/>
          <a:lstStyle/>
          <a:p>
            <a:r>
              <a:rPr lang="sv-SE" sz="3200" dirty="0"/>
              <a:t>Summary of ongoing WIs/SIs (2/3)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16934999"/>
              </p:ext>
            </p:extLst>
          </p:nvPr>
        </p:nvGraphicFramePr>
        <p:xfrm>
          <a:off x="853251" y="1308826"/>
          <a:ext cx="9102726" cy="4835299"/>
        </p:xfrm>
        <a:graphic>
          <a:graphicData uri="http://schemas.openxmlformats.org/drawingml/2006/table">
            <a:tbl>
              <a:tblPr firstRow="1" bandRow="1">
                <a:tableStyleId>{5C22544A-7EE6-4342-B048-85BDC9FD1C3A}</a:tableStyleId>
              </a:tblPr>
              <a:tblGrid>
                <a:gridCol w="1236563">
                  <a:extLst>
                    <a:ext uri="{9D8B030D-6E8A-4147-A177-3AD203B41FA5}">
                      <a16:colId xmlns:a16="http://schemas.microsoft.com/office/drawing/2014/main" val="23408469"/>
                    </a:ext>
                  </a:extLst>
                </a:gridCol>
                <a:gridCol w="4094760">
                  <a:extLst>
                    <a:ext uri="{9D8B030D-6E8A-4147-A177-3AD203B41FA5}">
                      <a16:colId xmlns:a16="http://schemas.microsoft.com/office/drawing/2014/main" val="1386727148"/>
                    </a:ext>
                  </a:extLst>
                </a:gridCol>
                <a:gridCol w="1704371">
                  <a:extLst>
                    <a:ext uri="{9D8B030D-6E8A-4147-A177-3AD203B41FA5}">
                      <a16:colId xmlns:a16="http://schemas.microsoft.com/office/drawing/2014/main" val="4240727412"/>
                    </a:ext>
                  </a:extLst>
                </a:gridCol>
                <a:gridCol w="2067032">
                  <a:extLst>
                    <a:ext uri="{9D8B030D-6E8A-4147-A177-3AD203B41FA5}">
                      <a16:colId xmlns:a16="http://schemas.microsoft.com/office/drawing/2014/main" val="1675550634"/>
                    </a:ext>
                  </a:extLst>
                </a:gridCol>
              </a:tblGrid>
              <a:tr h="732899">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500999">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QOED</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Management of QoE measurement collection </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en-US" sz="1400" b="0" kern="1200" dirty="0">
                          <a:solidFill>
                            <a:schemeClr val="tx1"/>
                          </a:solidFill>
                          <a:effectLst/>
                          <a:latin typeface="Arial" panose="020B0604020202020204" pitchFamily="34" charset="0"/>
                          <a:ea typeface="+mn-ea"/>
                          <a:cs typeface="Arial" panose="020B0604020202020204" pitchFamily="34" charset="0"/>
                        </a:rPr>
                        <a:t>60%-&gt;70%</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SA#85 (09/2019)</a:t>
                      </a:r>
                      <a:r>
                        <a:rPr lang="en-GB" altLang="zh-CN" sz="1400" b="0" kern="1200" dirty="0">
                          <a:solidFill>
                            <a:schemeClr val="tx1"/>
                          </a:solidFill>
                          <a:effectLst/>
                          <a:latin typeface="Arial" panose="020B0604020202020204" pitchFamily="34" charset="0"/>
                          <a:ea typeface="+mn-ea"/>
                          <a:cs typeface="Arial" panose="020B0604020202020204" pitchFamily="34" charset="0"/>
                        </a:rPr>
                        <a:t> -&gt; 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371566357"/>
                  </a:ext>
                </a:extLst>
              </a:tr>
              <a:tr h="500999">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EE_5G</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Energy efficiency of 5G</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45%-&gt;70%</a:t>
                      </a:r>
                    </a:p>
                  </a:txBody>
                  <a:tcPr marL="68580" marR="68580" marT="0" marB="0" anchor="ctr">
                    <a:solidFill>
                      <a:srgbClr val="FFFFCC"/>
                    </a:solidFill>
                  </a:tcPr>
                </a:tc>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154208384"/>
                  </a:ext>
                </a:extLst>
              </a:tr>
              <a:tr h="500999">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NETPOL</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Network policy management for mobile networks based on NFV scenarios</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10%-&gt;85%</a:t>
                      </a:r>
                    </a:p>
                  </a:txBody>
                  <a:tcPr marL="68580" marR="68580" marT="0" marB="0" anchor="ctr">
                    <a:solidFill>
                      <a:srgbClr val="FFFFCC"/>
                    </a:solidFill>
                  </a:tcPr>
                </a:tc>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SA#85 (09/2019)</a:t>
                      </a:r>
                      <a:r>
                        <a:rPr lang="en-GB" altLang="zh-CN" sz="1400" b="0" kern="1200" dirty="0">
                          <a:solidFill>
                            <a:schemeClr val="tx1"/>
                          </a:solidFill>
                          <a:effectLst/>
                          <a:latin typeface="Arial" panose="020B0604020202020204" pitchFamily="34" charset="0"/>
                          <a:ea typeface="+mn-ea"/>
                          <a:cs typeface="Arial" panose="020B0604020202020204" pitchFamily="34" charset="0"/>
                        </a:rPr>
                        <a:t> -&gt; 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714903681"/>
                  </a:ext>
                </a:extLst>
              </a:tr>
              <a:tr h="548203">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METHOGY</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Methodology for 5G management specifications</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85%-&gt;</a:t>
                      </a:r>
                      <a:r>
                        <a:rPr lang="sv-SE" sz="1400" b="0" kern="1200" dirty="0">
                          <a:solidFill>
                            <a:schemeClr val="tx1"/>
                          </a:solidFill>
                          <a:effectLst/>
                          <a:highlight>
                            <a:srgbClr val="00FF00"/>
                          </a:highlight>
                          <a:latin typeface="Arial" panose="020B0604020202020204" pitchFamily="34" charset="0"/>
                          <a:ea typeface="+mn-ea"/>
                          <a:cs typeface="Arial" panose="020B0604020202020204" pitchFamily="34" charset="0"/>
                        </a:rPr>
                        <a:t>100</a:t>
                      </a:r>
                      <a:r>
                        <a:rPr lang="sv-SE" sz="1400" b="0" kern="1200" dirty="0">
                          <a:solidFill>
                            <a:schemeClr val="tx1"/>
                          </a:solidFill>
                          <a:effectLst/>
                          <a:latin typeface="Arial" panose="020B0604020202020204" pitchFamily="34" charset="0"/>
                          <a:ea typeface="+mn-ea"/>
                          <a:cs typeface="Arial" panose="020B0604020202020204" pitchFamily="34" charset="0"/>
                        </a:rPr>
                        <a:t>%</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278229340"/>
                  </a:ext>
                </a:extLst>
              </a:tr>
              <a:tr h="548203">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IDMS_MN</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Intent driven management services for mobile network</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35%-&gt;45%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SA#86 (12/2019)</a:t>
                      </a:r>
                      <a:r>
                        <a:rPr lang="en-GB" altLang="zh-CN" sz="1400" b="0" kern="1200" dirty="0">
                          <a:solidFill>
                            <a:schemeClr val="tx1"/>
                          </a:solidFill>
                          <a:effectLst/>
                          <a:latin typeface="Arial" panose="020B0604020202020204" pitchFamily="34" charset="0"/>
                          <a:ea typeface="+mn-ea"/>
                          <a:cs typeface="Arial" panose="020B0604020202020204" pitchFamily="34" charset="0"/>
                        </a:rPr>
                        <a:t> -&gt; SA#87 (03/2020)</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815081495"/>
                  </a:ext>
                </a:extLst>
              </a:tr>
              <a:tr h="500999">
                <a:tc>
                  <a:txBody>
                    <a:bodyPr/>
                    <a:lstStyle/>
                    <a:p>
                      <a:pPr algn="ctr">
                        <a:spcAft>
                          <a:spcPts val="0"/>
                        </a:spcAft>
                      </a:pPr>
                      <a:r>
                        <a:rPr lang="en-GB" sz="1400" kern="1200" dirty="0">
                          <a:solidFill>
                            <a:schemeClr val="dk1"/>
                          </a:solidFill>
                          <a:effectLst/>
                          <a:latin typeface="Arial" panose="020B0604020202020204" pitchFamily="34" charset="0"/>
                          <a:ea typeface="SimSun" panose="02010600030101010101" pitchFamily="2" charset="-122"/>
                          <a:cs typeface="+mn-cs"/>
                        </a:rPr>
                        <a:t>5G_SLICE_ePA</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US" sz="1400" kern="1200" dirty="0">
                          <a:solidFill>
                            <a:schemeClr val="dk1"/>
                          </a:solidFill>
                          <a:effectLst/>
                          <a:latin typeface="Arial" panose="020B0604020202020204" pitchFamily="34" charset="0"/>
                          <a:ea typeface="SimSun" panose="02010600030101010101" pitchFamily="2" charset="-122"/>
                          <a:cs typeface="+mn-cs"/>
                        </a:rPr>
                        <a:t>Enhancement of performance assurance for 5G networks including network slicing</a:t>
                      </a:r>
                      <a:endParaRPr lang="en-GB" altLang="zh-CN"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70%-&gt;85</a:t>
                      </a:r>
                      <a:r>
                        <a:rPr lang="sv-SE" sz="1400" kern="1200" dirty="0">
                          <a:solidFill>
                            <a:schemeClr val="dk1"/>
                          </a:solidFill>
                          <a:effectLst/>
                          <a:latin typeface="Arial" panose="020B0604020202020204" pitchFamily="34" charset="0"/>
                          <a:ea typeface="SimSun" panose="02010600030101010101" pitchFamily="2" charset="-122"/>
                          <a:cs typeface="+mn-cs"/>
                        </a:rPr>
                        <a:t>%</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extLst>
                  <a:ext uri="{0D108BD9-81ED-4DB2-BD59-A6C34878D82A}">
                    <a16:rowId xmlns:a16="http://schemas.microsoft.com/office/drawing/2014/main" val="3650313514"/>
                  </a:ext>
                </a:extLst>
              </a:tr>
              <a:tr h="500999">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5GDMS</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US" sz="1400" kern="1200" dirty="0">
                          <a:solidFill>
                            <a:schemeClr val="dk1"/>
                          </a:solidFill>
                          <a:effectLst/>
                          <a:latin typeface="Arial" panose="020B0604020202020204" pitchFamily="34" charset="0"/>
                          <a:ea typeface="SimSun" panose="02010600030101010101" pitchFamily="2" charset="-122"/>
                          <a:cs typeface="+mn-cs"/>
                        </a:rPr>
                        <a:t>Discovery of management services in 5G</a:t>
                      </a:r>
                      <a:endParaRPr lang="en-GB" altLang="zh-CN"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35%-&gt;65%</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SA#85 (09/2019)</a:t>
                      </a:r>
                      <a:r>
                        <a:rPr lang="en-GB" altLang="zh-CN" sz="1400" b="0" kern="1200" dirty="0">
                          <a:solidFill>
                            <a:schemeClr val="tx1"/>
                          </a:solidFill>
                          <a:effectLst/>
                          <a:latin typeface="Arial" panose="020B0604020202020204" pitchFamily="34" charset="0"/>
                          <a:ea typeface="+mn-ea"/>
                          <a:cs typeface="Arial" panose="020B0604020202020204" pitchFamily="34" charset="0"/>
                        </a:rPr>
                        <a:t> -&gt; SA#86 (12/2019)</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extLst>
                  <a:ext uri="{0D108BD9-81ED-4DB2-BD59-A6C34878D82A}">
                    <a16:rowId xmlns:a16="http://schemas.microsoft.com/office/drawing/2014/main" val="3923752793"/>
                  </a:ext>
                </a:extLst>
              </a:tr>
              <a:tr h="500999">
                <a:tc>
                  <a:txBody>
                    <a:bodyPr/>
                    <a:lstStyle/>
                    <a:p>
                      <a:pPr algn="ctr">
                        <a:spcAft>
                          <a:spcPts val="0"/>
                        </a:spcAft>
                      </a:pPr>
                      <a:r>
                        <a:rPr lang="en-GB" sz="1400" b="0" kern="1200" dirty="0" err="1">
                          <a:solidFill>
                            <a:schemeClr val="tx1"/>
                          </a:solidFill>
                          <a:effectLst/>
                          <a:latin typeface="Arial" panose="020B0604020202020204" pitchFamily="34" charset="0"/>
                          <a:ea typeface="+mn-ea"/>
                          <a:cs typeface="Arial" panose="020B0604020202020204" pitchFamily="34" charset="0"/>
                        </a:rPr>
                        <a:t>eNRM</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US" sz="1400" kern="1200" dirty="0">
                          <a:solidFill>
                            <a:schemeClr val="dk1"/>
                          </a:solidFill>
                          <a:effectLst/>
                          <a:latin typeface="Arial" panose="020B0604020202020204" pitchFamily="34" charset="0"/>
                          <a:ea typeface="SimSun" panose="02010600030101010101" pitchFamily="2" charset="-122"/>
                          <a:cs typeface="+mn-cs"/>
                        </a:rPr>
                        <a:t>NRM enhancements</a:t>
                      </a:r>
                      <a:endParaRPr lang="en-GB" altLang="zh-CN"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20%-&gt;40%</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SA#85 (09/2019)</a:t>
                      </a:r>
                      <a:r>
                        <a:rPr lang="en-GB" altLang="zh-CN" sz="1400" b="0" kern="1200" dirty="0">
                          <a:solidFill>
                            <a:schemeClr val="tx1"/>
                          </a:solidFill>
                          <a:effectLst/>
                          <a:latin typeface="Arial" panose="020B0604020202020204" pitchFamily="34" charset="0"/>
                          <a:ea typeface="+mn-ea"/>
                          <a:cs typeface="Arial" panose="020B0604020202020204" pitchFamily="34" charset="0"/>
                        </a:rPr>
                        <a:t> -&gt; SA#87 (03/2020)</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extLst>
                  <a:ext uri="{0D108BD9-81ED-4DB2-BD59-A6C34878D82A}">
                    <a16:rowId xmlns:a16="http://schemas.microsoft.com/office/drawing/2014/main" val="474324465"/>
                  </a:ext>
                </a:extLst>
              </a:tr>
            </a:tbl>
          </a:graphicData>
        </a:graphic>
      </p:graphicFrame>
    </p:spTree>
    <p:extLst>
      <p:ext uri="{BB962C8B-B14F-4D97-AF65-F5344CB8AC3E}">
        <p14:creationId xmlns:p14="http://schemas.microsoft.com/office/powerpoint/2010/main" val="191157790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039" y="106865"/>
            <a:ext cx="9102725" cy="920688"/>
          </a:xfrm>
        </p:spPr>
        <p:txBody>
          <a:bodyPr/>
          <a:lstStyle/>
          <a:p>
            <a:r>
              <a:rPr lang="sv-SE" sz="3200" dirty="0"/>
              <a:t>Summary of ongoing WIs/SIs (3/3)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20535254"/>
              </p:ext>
            </p:extLst>
          </p:nvPr>
        </p:nvGraphicFramePr>
        <p:xfrm>
          <a:off x="1005841" y="1027553"/>
          <a:ext cx="8877364" cy="5235216"/>
        </p:xfrm>
        <a:graphic>
          <a:graphicData uri="http://schemas.openxmlformats.org/drawingml/2006/table">
            <a:tbl>
              <a:tblPr firstRow="1" bandRow="1">
                <a:tableStyleId>{5C22544A-7EE6-4342-B048-85BDC9FD1C3A}</a:tableStyleId>
              </a:tblPr>
              <a:tblGrid>
                <a:gridCol w="1321723">
                  <a:extLst>
                    <a:ext uri="{9D8B030D-6E8A-4147-A177-3AD203B41FA5}">
                      <a16:colId xmlns:a16="http://schemas.microsoft.com/office/drawing/2014/main" val="23408469"/>
                    </a:ext>
                  </a:extLst>
                </a:gridCol>
                <a:gridCol w="4399000">
                  <a:extLst>
                    <a:ext uri="{9D8B030D-6E8A-4147-A177-3AD203B41FA5}">
                      <a16:colId xmlns:a16="http://schemas.microsoft.com/office/drawing/2014/main" val="1386727148"/>
                    </a:ext>
                  </a:extLst>
                </a:gridCol>
                <a:gridCol w="1395044">
                  <a:extLst>
                    <a:ext uri="{9D8B030D-6E8A-4147-A177-3AD203B41FA5}">
                      <a16:colId xmlns:a16="http://schemas.microsoft.com/office/drawing/2014/main" val="4240727412"/>
                    </a:ext>
                  </a:extLst>
                </a:gridCol>
                <a:gridCol w="1761597">
                  <a:extLst>
                    <a:ext uri="{9D8B030D-6E8A-4147-A177-3AD203B41FA5}">
                      <a16:colId xmlns:a16="http://schemas.microsoft.com/office/drawing/2014/main" val="1675550634"/>
                    </a:ext>
                  </a:extLst>
                </a:gridCol>
              </a:tblGrid>
              <a:tr h="515171">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494190">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TM_SBMA</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900"/>
                        </a:spcAft>
                      </a:pPr>
                      <a:r>
                        <a:rPr lang="en-US" sz="1400" kern="1200" dirty="0">
                          <a:solidFill>
                            <a:schemeClr val="dk1"/>
                          </a:solidFill>
                          <a:effectLst/>
                          <a:latin typeface="Arial" panose="020B0604020202020204" pitchFamily="34" charset="0"/>
                          <a:ea typeface="+mn-ea"/>
                          <a:cs typeface="+mn-cs"/>
                        </a:rPr>
                        <a:t>Trace Management in the context of Services Based Management Architecture</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Bef>
                          <a:spcPts val="1200"/>
                        </a:spcBef>
                        <a:spcAft>
                          <a:spcPts val="0"/>
                        </a:spcAft>
                      </a:pPr>
                      <a:r>
                        <a:rPr lang="sv-SE" sz="1400" kern="1200" dirty="0">
                          <a:solidFill>
                            <a:srgbClr val="000000"/>
                          </a:solidFill>
                          <a:effectLst/>
                          <a:latin typeface="Arial" panose="020B0604020202020204" pitchFamily="34" charset="0"/>
                          <a:ea typeface="+mn-ea"/>
                          <a:cs typeface="+mn-cs"/>
                        </a:rPr>
                        <a:t>10-&gt;10%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SA#85 (09/2019)</a:t>
                      </a:r>
                      <a:r>
                        <a:rPr lang="en-GB" altLang="zh-CN" sz="1400" b="0" kern="1200" dirty="0">
                          <a:solidFill>
                            <a:schemeClr val="tx1"/>
                          </a:solidFill>
                          <a:effectLst/>
                          <a:latin typeface="Arial" panose="020B0604020202020204" pitchFamily="34" charset="0"/>
                          <a:ea typeface="+mn-ea"/>
                          <a:cs typeface="Arial" panose="020B0604020202020204" pitchFamily="34" charset="0"/>
                        </a:rPr>
                        <a:t> -&gt; SA#87 (03/2020)</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extLst>
                  <a:ext uri="{0D108BD9-81ED-4DB2-BD59-A6C34878D82A}">
                    <a16:rowId xmlns:a16="http://schemas.microsoft.com/office/drawing/2014/main" val="1230559533"/>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ONAP3GPP</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US" sz="1400" kern="1200" dirty="0">
                          <a:solidFill>
                            <a:schemeClr val="dk1"/>
                          </a:solidFill>
                          <a:effectLst/>
                          <a:latin typeface="Arial" panose="020B0604020202020204" pitchFamily="34" charset="0"/>
                          <a:ea typeface="+mn-ea"/>
                          <a:cs typeface="+mn-cs"/>
                        </a:rPr>
                        <a:t>Integration of ONAP and 3GPP 5G management framework</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kern="1200" dirty="0">
                          <a:solidFill>
                            <a:schemeClr val="dk1"/>
                          </a:solidFill>
                          <a:effectLst/>
                          <a:latin typeface="Arial" panose="020B0604020202020204" pitchFamily="34" charset="0"/>
                          <a:ea typeface="+mn-ea"/>
                          <a:cs typeface="+mn-cs"/>
                        </a:rPr>
                        <a:t>10-&gt;25%</a:t>
                      </a: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SA#86 (12/2019)</a:t>
                      </a:r>
                      <a:r>
                        <a:rPr lang="en-GB" altLang="zh-CN" sz="1400" b="0" kern="1200" dirty="0">
                          <a:solidFill>
                            <a:schemeClr val="tx1"/>
                          </a:solidFill>
                          <a:effectLst/>
                          <a:latin typeface="Arial" panose="020B0604020202020204" pitchFamily="34" charset="0"/>
                          <a:ea typeface="+mn-ea"/>
                          <a:cs typeface="Arial" panose="020B0604020202020204" pitchFamily="34" charset="0"/>
                        </a:rPr>
                        <a:t> -&gt; SA#87 (03/2020)</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4255995015"/>
                  </a:ext>
                </a:extLst>
              </a:tr>
              <a:tr h="462434">
                <a:tc>
                  <a:txBody>
                    <a:bodyPr/>
                    <a:lstStyle/>
                    <a:p>
                      <a:pPr algn="ctr">
                        <a:spcAft>
                          <a:spcPts val="900"/>
                        </a:spcAft>
                      </a:pPr>
                      <a:r>
                        <a:rPr lang="en-US" sz="1400" kern="1200" dirty="0">
                          <a:solidFill>
                            <a:schemeClr val="dk1"/>
                          </a:solidFill>
                          <a:effectLst/>
                          <a:latin typeface="Arial" panose="020B0604020202020204" pitchFamily="34" charset="0"/>
                          <a:ea typeface="+mn-ea"/>
                          <a:cs typeface="+mn-cs"/>
                        </a:rPr>
                        <a:t>FS_PROTIMP</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Study on protocol enhancement for real time communication </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0-&gt;0</a:t>
                      </a:r>
                      <a:r>
                        <a:rPr lang="en-GB" sz="1400" kern="1200" dirty="0">
                          <a:solidFill>
                            <a:schemeClr val="dk1"/>
                          </a:solidFill>
                          <a:effectLst/>
                          <a:latin typeface="Arial" panose="020B0604020202020204" pitchFamily="34" charset="0"/>
                          <a:ea typeface="+mn-ea"/>
                          <a:cs typeface="+mn-cs"/>
                        </a:rPr>
                        <a:t>%</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606514956"/>
                  </a:ext>
                </a:extLst>
              </a:tr>
              <a:tr h="462434">
                <a:tc>
                  <a:txBody>
                    <a:bodyPr/>
                    <a:lstStyle/>
                    <a:p>
                      <a:pPr algn="ctr">
                        <a:spcAft>
                          <a:spcPts val="900"/>
                        </a:spcAft>
                      </a:pPr>
                      <a:r>
                        <a:rPr lang="en-US" sz="1400" kern="1200" dirty="0">
                          <a:solidFill>
                            <a:schemeClr val="dk1"/>
                          </a:solidFill>
                          <a:effectLst/>
                          <a:latin typeface="Arial" panose="020B0604020202020204" pitchFamily="34" charset="0"/>
                          <a:ea typeface="+mn-ea"/>
                          <a:cs typeface="+mn-cs"/>
                        </a:rPr>
                        <a:t>FS_MAN_EC</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Study on management aspects of edge computing </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65%-&gt;</a:t>
                      </a:r>
                      <a:r>
                        <a:rPr lang="en-GB" sz="1400" kern="1200" dirty="0">
                          <a:solidFill>
                            <a:schemeClr val="dk1"/>
                          </a:solidFill>
                          <a:effectLst/>
                          <a:highlight>
                            <a:srgbClr val="00FF00"/>
                          </a:highlight>
                          <a:latin typeface="Arial" panose="020B0604020202020204" pitchFamily="34" charset="0"/>
                          <a:ea typeface="+mn-ea"/>
                          <a:cs typeface="+mn-cs"/>
                        </a:rPr>
                        <a:t>100</a:t>
                      </a:r>
                      <a:r>
                        <a:rPr lang="en-GB" sz="1400" kern="1200" dirty="0">
                          <a:solidFill>
                            <a:schemeClr val="dk1"/>
                          </a:solidFill>
                          <a:effectLst/>
                          <a:latin typeface="Arial" panose="020B0604020202020204" pitchFamily="34" charset="0"/>
                          <a:ea typeface="+mn-ea"/>
                          <a:cs typeface="+mn-cs"/>
                        </a:rPr>
                        <a:t>%</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SA#85 (09/2019)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456251039"/>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FS_TENANCYC</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US" sz="1400" kern="1200" dirty="0">
                          <a:solidFill>
                            <a:schemeClr val="dk1"/>
                          </a:solidFill>
                          <a:effectLst/>
                          <a:latin typeface="Arial" panose="020B0604020202020204" pitchFamily="34" charset="0"/>
                          <a:ea typeface="+mn-ea"/>
                          <a:cs typeface="+mn-cs"/>
                        </a:rPr>
                        <a:t>Study on tenancy concept in 5G network and network slicing management</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40%-&gt;</a:t>
                      </a:r>
                      <a:r>
                        <a:rPr lang="sv-SE" sz="1400" b="0" kern="1200" dirty="0">
                          <a:solidFill>
                            <a:schemeClr val="tx1"/>
                          </a:solidFill>
                          <a:effectLst/>
                          <a:highlight>
                            <a:srgbClr val="00FF00"/>
                          </a:highlight>
                          <a:latin typeface="Arial" panose="020B0604020202020204" pitchFamily="34" charset="0"/>
                          <a:ea typeface="+mn-ea"/>
                          <a:cs typeface="Arial" panose="020B0604020202020204" pitchFamily="34" charset="0"/>
                        </a:rPr>
                        <a:t>100</a:t>
                      </a:r>
                      <a:r>
                        <a:rPr lang="sv-SE" sz="1400" kern="1200" dirty="0">
                          <a:solidFill>
                            <a:schemeClr val="dk1"/>
                          </a:solidFill>
                          <a:effectLst/>
                          <a:latin typeface="Arial" panose="020B0604020202020204" pitchFamily="34" charset="0"/>
                          <a:ea typeface="+mn-ea"/>
                          <a:cs typeface="+mn-cs"/>
                        </a:rPr>
                        <a:t>%</a:t>
                      </a: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SA#85 (09/2019)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FS_CSMAN</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management aspects of communication services </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75%-&gt;</a:t>
                      </a:r>
                      <a:r>
                        <a:rPr lang="sv-SE" sz="1400" b="0" kern="1200" dirty="0">
                          <a:solidFill>
                            <a:schemeClr val="tx1"/>
                          </a:solidFill>
                          <a:effectLst/>
                          <a:highlight>
                            <a:srgbClr val="00FF00"/>
                          </a:highlight>
                          <a:latin typeface="Arial" panose="020B0604020202020204" pitchFamily="34" charset="0"/>
                          <a:ea typeface="+mn-ea"/>
                          <a:cs typeface="Arial" panose="020B0604020202020204" pitchFamily="34" charset="0"/>
                        </a:rPr>
                        <a:t>100</a:t>
                      </a:r>
                      <a:r>
                        <a:rPr lang="sv-SE" sz="1400" kern="1200" dirty="0">
                          <a:solidFill>
                            <a:schemeClr val="dk1"/>
                          </a:solidFill>
                          <a:effectLst/>
                          <a:latin typeface="Arial" panose="020B0604020202020204" pitchFamily="34" charset="0"/>
                          <a:ea typeface="+mn-ea"/>
                          <a:cs typeface="+mn-cs"/>
                        </a:rPr>
                        <a:t>%</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SA#85 (09/2019)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534919765"/>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FS_SON_5G</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Self-Organizing Networks (SON) for 5G</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50%-&gt;80</a:t>
                      </a:r>
                      <a:r>
                        <a:rPr lang="sv-SE" sz="1400" kern="1200" dirty="0">
                          <a:solidFill>
                            <a:schemeClr val="dk1"/>
                          </a:solidFill>
                          <a:effectLst/>
                          <a:latin typeface="Arial" panose="020B0604020202020204" pitchFamily="34" charset="0"/>
                          <a:ea typeface="+mn-ea"/>
                          <a:cs typeface="+mn-cs"/>
                        </a:rPr>
                        <a:t>%</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SA#86 (12/2019)</a:t>
                      </a:r>
                      <a:r>
                        <a:rPr lang="en-GB" sz="1400" kern="1200" dirty="0">
                          <a:solidFill>
                            <a:schemeClr val="dk1"/>
                          </a:solidFill>
                          <a:effectLst/>
                          <a:latin typeface="Arial" panose="020B0604020202020204" pitchFamily="34" charset="0"/>
                          <a:ea typeface="+mn-ea"/>
                          <a:cs typeface="+mn-cs"/>
                        </a:rPr>
                        <a:t> </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1150317479"/>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FS_OAM_RTT</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non-file-based trace reporting</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kern="1200" dirty="0">
                          <a:solidFill>
                            <a:schemeClr val="dk1"/>
                          </a:solidFill>
                          <a:effectLst/>
                          <a:latin typeface="Arial" panose="020B0604020202020204" pitchFamily="34" charset="0"/>
                          <a:ea typeface="+mn-ea"/>
                          <a:cs typeface="+mn-cs"/>
                        </a:rPr>
                        <a:t>0-&gt;</a:t>
                      </a:r>
                      <a:r>
                        <a:rPr lang="sv-SE" sz="1400" kern="1200" dirty="0">
                          <a:solidFill>
                            <a:schemeClr val="dk1"/>
                          </a:solidFill>
                          <a:effectLst/>
                          <a:highlight>
                            <a:srgbClr val="00FF00"/>
                          </a:highlight>
                          <a:latin typeface="Arial" panose="020B0604020202020204" pitchFamily="34" charset="0"/>
                          <a:ea typeface="+mn-ea"/>
                          <a:cs typeface="+mn-cs"/>
                        </a:rPr>
                        <a:t>100</a:t>
                      </a:r>
                      <a:r>
                        <a:rPr lang="sv-SE" sz="1400" kern="1200" dirty="0">
                          <a:solidFill>
                            <a:schemeClr val="dk1"/>
                          </a:solidFill>
                          <a:effectLst/>
                          <a:latin typeface="Arial" panose="020B0604020202020204" pitchFamily="34" charset="0"/>
                          <a:ea typeface="+mn-ea"/>
                          <a:cs typeface="+mn-cs"/>
                        </a:rPr>
                        <a:t>%</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SA#85 (09/2019)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514632431"/>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FS_OAM_NPN</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non-public networks management</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kern="1200" dirty="0">
                          <a:solidFill>
                            <a:schemeClr val="dk1"/>
                          </a:solidFill>
                          <a:effectLst/>
                          <a:latin typeface="Arial" panose="020B0604020202020204" pitchFamily="34" charset="0"/>
                          <a:ea typeface="+mn-ea"/>
                          <a:cs typeface="+mn-cs"/>
                        </a:rPr>
                        <a:t>2%-&gt;10%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SA#86 (12/2019)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419566290"/>
                  </a:ext>
                </a:extLst>
              </a:tr>
              <a:tr h="462434">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GB" sz="1400" kern="1200" dirty="0">
                          <a:solidFill>
                            <a:schemeClr val="dk1"/>
                          </a:solidFill>
                          <a:effectLst/>
                          <a:latin typeface="Arial" panose="020B0604020202020204" pitchFamily="34" charset="0"/>
                          <a:ea typeface="+mn-ea"/>
                          <a:cs typeface="+mn-cs"/>
                        </a:rPr>
                        <a:t>FS_5GSAT_MO</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management and orchestration aspects with integrated satellite components in a 5G network</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kern="1200" dirty="0">
                          <a:solidFill>
                            <a:schemeClr val="dk1"/>
                          </a:solidFill>
                          <a:effectLst/>
                          <a:latin typeface="Arial" panose="020B0604020202020204" pitchFamily="34" charset="0"/>
                          <a:ea typeface="+mn-ea"/>
                          <a:cs typeface="+mn-cs"/>
                        </a:rPr>
                        <a:t>10%-&gt;30%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SA#86 (12/2019)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419936839"/>
                  </a:ext>
                </a:extLst>
              </a:tr>
            </a:tbl>
          </a:graphicData>
        </a:graphic>
      </p:graphicFrame>
    </p:spTree>
    <p:extLst>
      <p:ext uri="{BB962C8B-B14F-4D97-AF65-F5344CB8AC3E}">
        <p14:creationId xmlns:p14="http://schemas.microsoft.com/office/powerpoint/2010/main" val="681647765"/>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128523" y="558354"/>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88930500"/>
              </p:ext>
            </p:extLst>
          </p:nvPr>
        </p:nvGraphicFramePr>
        <p:xfrm>
          <a:off x="1128524" y="2073555"/>
          <a:ext cx="9230128" cy="1394224"/>
        </p:xfrm>
        <a:graphic>
          <a:graphicData uri="http://schemas.openxmlformats.org/drawingml/2006/table">
            <a:tbl>
              <a:tblPr/>
              <a:tblGrid>
                <a:gridCol w="1109709">
                  <a:extLst>
                    <a:ext uri="{9D8B030D-6E8A-4147-A177-3AD203B41FA5}">
                      <a16:colId xmlns:a16="http://schemas.microsoft.com/office/drawing/2014/main" val="20000"/>
                    </a:ext>
                  </a:extLst>
                </a:gridCol>
                <a:gridCol w="5960370">
                  <a:extLst>
                    <a:ext uri="{9D8B030D-6E8A-4147-A177-3AD203B41FA5}">
                      <a16:colId xmlns:a16="http://schemas.microsoft.com/office/drawing/2014/main" val="20001"/>
                    </a:ext>
                  </a:extLst>
                </a:gridCol>
                <a:gridCol w="2160049">
                  <a:extLst>
                    <a:ext uri="{9D8B030D-6E8A-4147-A177-3AD203B41FA5}">
                      <a16:colId xmlns:a16="http://schemas.microsoft.com/office/drawing/2014/main" val="1307580657"/>
                    </a:ext>
                  </a:extLst>
                </a:gridCol>
              </a:tblGrid>
              <a:tr h="360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4232">
                <a:tc>
                  <a:txBody>
                    <a:bodyPr/>
                    <a:lstStyle/>
                    <a:p>
                      <a:pPr algn="l" fontAlgn="t"/>
                      <a:r>
                        <a:rPr lang="sv-SE" sz="1600" kern="1200" dirty="0">
                          <a:solidFill>
                            <a:schemeClr val="tx1"/>
                          </a:solidFill>
                          <a:effectLst/>
                          <a:latin typeface="Calibri" panose="020F0502020204030204" pitchFamily="34" charset="0"/>
                          <a:ea typeface="DengXian" panose="02010600030101010101" pitchFamily="2" charset="-122"/>
                          <a:cs typeface="+mn-cs"/>
                        </a:rPr>
                        <a:t>SP-190775</a:t>
                      </a:r>
                      <a:endParaRPr lang="sv-SE" sz="1600" kern="1200" dirty="0">
                        <a:solidFill>
                          <a:schemeClr val="tx1"/>
                        </a:solidFill>
                        <a:effectLst/>
                        <a:highlight>
                          <a:srgbClr val="FFFF00"/>
                        </a:highlight>
                        <a:latin typeface="Calibri" panose="020F0502020204030204" pitchFamily="34" charset="0"/>
                        <a:ea typeface="DengXian" panose="02010600030101010101" pitchFamily="2" charset="-122"/>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900"/>
                        </a:spcAft>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TS 32.256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Charging management;5G connection and mobility domain charging"</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kern="1200" dirty="0">
                        <a:solidFill>
                          <a:schemeClr val="tx1"/>
                        </a:solidFill>
                        <a:effectLst/>
                        <a:latin typeface="Calibri" panose="020F0502020204030204" pitchFamily="34" charset="0"/>
                        <a:ea typeface="DengXian" panose="02010600030101010101" pitchFamily="2" charset="-122"/>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14232">
                <a:tc>
                  <a:txBody>
                    <a:bodyPr/>
                    <a:lstStyle/>
                    <a:p>
                      <a:pPr algn="l" fontAlgn="t"/>
                      <a:r>
                        <a:rPr lang="sv-SE" sz="1600" kern="1200" dirty="0">
                          <a:solidFill>
                            <a:schemeClr val="tx1"/>
                          </a:solidFill>
                          <a:effectLst/>
                          <a:latin typeface="Calibri" panose="020F0502020204030204" pitchFamily="34" charset="0"/>
                          <a:ea typeface="DengXian" panose="02010600030101010101" pitchFamily="2" charset="-122"/>
                          <a:cs typeface="+mn-cs"/>
                        </a:rPr>
                        <a:t>SP-190776</a:t>
                      </a:r>
                      <a:endParaRPr lang="sv-SE" sz="1600" kern="1200" dirty="0">
                        <a:solidFill>
                          <a:schemeClr val="tx1"/>
                        </a:solidFill>
                        <a:effectLst/>
                        <a:highlight>
                          <a:srgbClr val="FFFF00"/>
                        </a:highlight>
                        <a:latin typeface="Calibri" panose="020F0502020204030204" pitchFamily="34" charset="0"/>
                        <a:ea typeface="DengXian" panose="02010600030101010101" pitchFamily="2" charset="-122"/>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900"/>
                        </a:spcAft>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TR 32.845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Charging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management;Study</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on Charging Aspects of Network Slicing;"</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kern="1200" dirty="0">
                        <a:solidFill>
                          <a:schemeClr val="tx1"/>
                        </a:solidFill>
                        <a:effectLst/>
                        <a:latin typeface="Calibri" panose="020F0502020204030204" pitchFamily="34" charset="0"/>
                        <a:ea typeface="DengXian" panose="02010600030101010101" pitchFamily="2" charset="-122"/>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15281403"/>
                  </a:ext>
                </a:extLst>
              </a:tr>
            </a:tbl>
          </a:graphicData>
        </a:graphic>
      </p:graphicFrame>
    </p:spTree>
    <p:extLst>
      <p:ext uri="{BB962C8B-B14F-4D97-AF65-F5344CB8AC3E}">
        <p14:creationId xmlns:p14="http://schemas.microsoft.com/office/powerpoint/2010/main" val="52861109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302170439"/>
              </p:ext>
            </p:extLst>
          </p:nvPr>
        </p:nvGraphicFramePr>
        <p:xfrm>
          <a:off x="1384176" y="1899704"/>
          <a:ext cx="8290169" cy="1825898"/>
        </p:xfrm>
        <a:graphic>
          <a:graphicData uri="http://schemas.openxmlformats.org/drawingml/2006/table">
            <a:tbl>
              <a:tblPr/>
              <a:tblGrid>
                <a:gridCol w="1194785">
                  <a:extLst>
                    <a:ext uri="{9D8B030D-6E8A-4147-A177-3AD203B41FA5}">
                      <a16:colId xmlns:a16="http://schemas.microsoft.com/office/drawing/2014/main" val="20000"/>
                    </a:ext>
                  </a:extLst>
                </a:gridCol>
                <a:gridCol w="7095384">
                  <a:extLst>
                    <a:ext uri="{9D8B030D-6E8A-4147-A177-3AD203B41FA5}">
                      <a16:colId xmlns:a16="http://schemas.microsoft.com/office/drawing/2014/main" val="20001"/>
                    </a:ext>
                  </a:extLst>
                </a:gridCol>
              </a:tblGrid>
              <a:tr h="3360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6229">
                <a:tc>
                  <a:txBody>
                    <a:bodyPr/>
                    <a:lstStyle/>
                    <a:p>
                      <a:pPr algn="l" fontAlgn="t"/>
                      <a:r>
                        <a:rPr lang="sv-SE" sz="1600" kern="1200">
                          <a:solidFill>
                            <a:schemeClr val="tx1"/>
                          </a:solidFill>
                          <a:effectLst/>
                          <a:latin typeface="Calibri" panose="020F0502020204030204" pitchFamily="34" charset="0"/>
                          <a:ea typeface="DengXian" panose="02010600030101010101" pitchFamily="2" charset="-122"/>
                          <a:cs typeface="+mn-cs"/>
                        </a:rPr>
                        <a:t>SP-190779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New WID on Charging aspects of Enhancing Topology of SMF and UPF in 5G Networks </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6229">
                <a:tc>
                  <a:txBody>
                    <a:bodyPr/>
                    <a:lstStyle/>
                    <a:p>
                      <a:pPr algn="l" fontAlgn="t"/>
                      <a:r>
                        <a:rPr lang="sv-SE" sz="1600" kern="1200" dirty="0">
                          <a:solidFill>
                            <a:schemeClr val="tx1"/>
                          </a:solidFill>
                          <a:effectLst/>
                          <a:latin typeface="Calibri" panose="020F0502020204030204" pitchFamily="34" charset="0"/>
                          <a:ea typeface="DengXian" panose="02010600030101010101" pitchFamily="2" charset="-122"/>
                          <a:cs typeface="+mn-cs"/>
                        </a:rPr>
                        <a:t>SP-190780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New WID </a:t>
                      </a:r>
                      <a:r>
                        <a:rPr lang="en-US" sz="1600" kern="1200" dirty="0">
                          <a:solidFill>
                            <a:schemeClr val="tx1"/>
                          </a:solidFill>
                          <a:effectLst/>
                          <a:latin typeface="Calibri" panose="020F0502020204030204" pitchFamily="34" charset="0"/>
                          <a:ea typeface="DengXian" panose="02010600030101010101" pitchFamily="2" charset="-122"/>
                          <a:cs typeface="+mn-cs"/>
                        </a:rPr>
                        <a:t>Network Slice Performance and Analytics Charging in 5G System </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80726302"/>
                  </a:ext>
                </a:extLst>
              </a:tr>
              <a:tr h="486229">
                <a:tc>
                  <a:txBody>
                    <a:bodyPr/>
                    <a:lstStyle/>
                    <a:p>
                      <a:pPr algn="l" fontAlgn="t"/>
                      <a:r>
                        <a:rPr lang="sv-SE" sz="1600" kern="1200" dirty="0">
                          <a:solidFill>
                            <a:schemeClr val="tx1"/>
                          </a:solidFill>
                          <a:effectLst/>
                          <a:latin typeface="Calibri" panose="020F0502020204030204" pitchFamily="34" charset="0"/>
                          <a:ea typeface="DengXian" panose="02010600030101010101" pitchFamily="2" charset="-122"/>
                          <a:cs typeface="+mn-cs"/>
                        </a:rPr>
                        <a:t>SP-190788</a:t>
                      </a:r>
                      <a:endParaRPr lang="sv-SE" sz="1600" kern="1200" dirty="0">
                        <a:solidFill>
                          <a:schemeClr val="tx1"/>
                        </a:solidFill>
                        <a:effectLst/>
                        <a:highlight>
                          <a:srgbClr val="FFFF00"/>
                        </a:highlight>
                        <a:latin typeface="Calibri" panose="020F0502020204030204" pitchFamily="34" charset="0"/>
                        <a:ea typeface="DengXian" panose="02010600030101010101" pitchFamily="2" charset="-122"/>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New WID on Network Slice Management Charging in 5G System</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79862472"/>
                  </a:ext>
                </a:extLst>
              </a:tr>
            </a:tbl>
          </a:graphicData>
        </a:graphic>
      </p:graphicFrame>
    </p:spTree>
    <p:extLst>
      <p:ext uri="{BB962C8B-B14F-4D97-AF65-F5344CB8AC3E}">
        <p14:creationId xmlns:p14="http://schemas.microsoft.com/office/powerpoint/2010/main" val="2877808934"/>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67518" y="460118"/>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69562337"/>
              </p:ext>
            </p:extLst>
          </p:nvPr>
        </p:nvGraphicFramePr>
        <p:xfrm>
          <a:off x="1092980" y="1576842"/>
          <a:ext cx="9375601" cy="4303225"/>
        </p:xfrm>
        <a:graphic>
          <a:graphicData uri="http://schemas.openxmlformats.org/drawingml/2006/table">
            <a:tbl>
              <a:tblPr/>
              <a:tblGrid>
                <a:gridCol w="1064115">
                  <a:extLst>
                    <a:ext uri="{9D8B030D-6E8A-4147-A177-3AD203B41FA5}">
                      <a16:colId xmlns:a16="http://schemas.microsoft.com/office/drawing/2014/main" val="20000"/>
                    </a:ext>
                  </a:extLst>
                </a:gridCol>
                <a:gridCol w="6318913">
                  <a:extLst>
                    <a:ext uri="{9D8B030D-6E8A-4147-A177-3AD203B41FA5}">
                      <a16:colId xmlns:a16="http://schemas.microsoft.com/office/drawing/2014/main" val="20001"/>
                    </a:ext>
                  </a:extLst>
                </a:gridCol>
                <a:gridCol w="1992573">
                  <a:extLst>
                    <a:ext uri="{9D8B030D-6E8A-4147-A177-3AD203B41FA5}">
                      <a16:colId xmlns:a16="http://schemas.microsoft.com/office/drawing/2014/main" val="3746330575"/>
                    </a:ext>
                  </a:extLst>
                </a:gridCol>
              </a:tblGrid>
              <a:tr h="2769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93539">
                <a:tc>
                  <a:txBody>
                    <a:bodyPr/>
                    <a:lstStyle/>
                    <a:p>
                      <a:pPr algn="l" fontAlgn="t"/>
                      <a:r>
                        <a:rPr lang="sv-SE" sz="1600" kern="1200" dirty="0">
                          <a:solidFill>
                            <a:schemeClr val="tx1"/>
                          </a:solidFill>
                          <a:effectLst/>
                          <a:latin typeface="Calibri" panose="020F0502020204030204" pitchFamily="34" charset="0"/>
                          <a:ea typeface="DengXian" panose="02010600030101010101" pitchFamily="2" charset="-122"/>
                          <a:cs typeface="+mn-cs"/>
                        </a:rPr>
                        <a:t>SP-190767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kern="1200" dirty="0">
                          <a:solidFill>
                            <a:schemeClr val="tx1"/>
                          </a:solidFill>
                          <a:effectLst/>
                          <a:latin typeface="Calibri" panose="020F0502020204030204" pitchFamily="34" charset="0"/>
                          <a:ea typeface="DengXian" panose="02010600030101010101" pitchFamily="2" charset="-122"/>
                          <a:cs typeface="+mn-cs"/>
                        </a:rPr>
                        <a:t>TS 28.405 Management of Quality of Experience (QoE) measurement collection; Control and configuration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spcAft>
                          <a:spcPts val="0"/>
                        </a:spcAft>
                      </a:pPr>
                      <a:r>
                        <a:rPr lang="sv-SE" sz="1600" kern="1200" dirty="0">
                          <a:solidFill>
                            <a:schemeClr val="tx1"/>
                          </a:solidFill>
                          <a:effectLst/>
                          <a:latin typeface="Calibri" panose="020F0502020204030204" pitchFamily="34" charset="0"/>
                          <a:ea typeface="DengXian" panose="02010600030101010101" pitchFamily="2" charset="-122"/>
                          <a:cs typeface="+mn-cs"/>
                        </a:rPr>
                        <a:t>Information</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3539">
                <a:tc>
                  <a:txBody>
                    <a:bodyPr/>
                    <a:lstStyle/>
                    <a:p>
                      <a:pPr algn="l" fontAlgn="t"/>
                      <a:r>
                        <a:rPr lang="sv-SE" sz="1600" kern="1200" dirty="0">
                          <a:solidFill>
                            <a:schemeClr val="tx1"/>
                          </a:solidFill>
                          <a:effectLst/>
                          <a:latin typeface="Calibri" panose="020F0502020204030204" pitchFamily="34" charset="0"/>
                          <a:ea typeface="DengXian" panose="02010600030101010101" pitchFamily="2" charset="-122"/>
                          <a:cs typeface="+mn-cs"/>
                        </a:rPr>
                        <a:t>SP-190768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kern="1200" dirty="0">
                          <a:solidFill>
                            <a:schemeClr val="tx1"/>
                          </a:solidFill>
                          <a:effectLst/>
                          <a:latin typeface="Calibri" panose="020F0502020204030204" pitchFamily="34" charset="0"/>
                          <a:ea typeface="DengXian" panose="02010600030101010101" pitchFamily="2" charset="-122"/>
                          <a:cs typeface="+mn-cs"/>
                        </a:rPr>
                        <a:t>TR 28.804 Study on tenancy concept in 5G networks and network slicing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spcAft>
                          <a:spcPts val="0"/>
                        </a:spcAft>
                      </a:pPr>
                      <a:r>
                        <a:rPr lang="sv-SE" sz="1600" kern="1200" dirty="0">
                          <a:solidFill>
                            <a:schemeClr val="tx1"/>
                          </a:solidFill>
                          <a:effectLst/>
                          <a:latin typeface="Calibri" panose="020F0502020204030204" pitchFamily="34" charset="0"/>
                          <a:ea typeface="DengXian" panose="02010600030101010101" pitchFamily="2" charset="-122"/>
                          <a:cs typeface="+mn-cs"/>
                        </a:rPr>
                        <a:t>Approval</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0821185"/>
                  </a:ext>
                </a:extLst>
              </a:tr>
              <a:tr h="393539">
                <a:tc>
                  <a:txBody>
                    <a:bodyPr/>
                    <a:lstStyle/>
                    <a:p>
                      <a:pPr algn="l" fontAlgn="t"/>
                      <a:r>
                        <a:rPr lang="sv-SE" sz="1600" kern="1200">
                          <a:solidFill>
                            <a:schemeClr val="tx1"/>
                          </a:solidFill>
                          <a:effectLst/>
                          <a:latin typeface="Calibri" panose="020F0502020204030204" pitchFamily="34" charset="0"/>
                          <a:ea typeface="DengXian" panose="02010600030101010101" pitchFamily="2" charset="-122"/>
                          <a:cs typeface="+mn-cs"/>
                        </a:rPr>
                        <a:t>SP-190769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600" kern="1200" dirty="0">
                          <a:solidFill>
                            <a:schemeClr val="tx1"/>
                          </a:solidFill>
                          <a:effectLst/>
                          <a:latin typeface="Calibri" panose="020F0502020204030204" pitchFamily="34" charset="0"/>
                          <a:ea typeface="DengXian" panose="02010600030101010101" pitchFamily="2" charset="-122"/>
                          <a:cs typeface="+mn-cs"/>
                        </a:rPr>
                        <a:t>TS 32.160 Management and orchestration; Management service template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spcAft>
                          <a:spcPts val="0"/>
                        </a:spcAft>
                      </a:pPr>
                      <a:r>
                        <a:rPr lang="sv-SE" sz="1600" kern="1200" dirty="0">
                          <a:solidFill>
                            <a:schemeClr val="tx1"/>
                          </a:solidFill>
                          <a:effectLst/>
                          <a:latin typeface="Calibri" panose="020F0502020204030204" pitchFamily="34" charset="0"/>
                          <a:ea typeface="DengXian" panose="02010600030101010101" pitchFamily="2" charset="-122"/>
                          <a:cs typeface="+mn-cs"/>
                        </a:rPr>
                        <a:t>Approval</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87600480"/>
                  </a:ext>
                </a:extLst>
              </a:tr>
              <a:tr h="393539">
                <a:tc>
                  <a:txBody>
                    <a:bodyPr/>
                    <a:lstStyle/>
                    <a:p>
                      <a:pPr algn="l" fontAlgn="t"/>
                      <a:r>
                        <a:rPr lang="sv-SE" sz="1600" kern="1200">
                          <a:solidFill>
                            <a:schemeClr val="tx1"/>
                          </a:solidFill>
                          <a:effectLst/>
                          <a:latin typeface="Calibri" panose="020F0502020204030204" pitchFamily="34" charset="0"/>
                          <a:ea typeface="DengXian" panose="02010600030101010101" pitchFamily="2" charset="-122"/>
                          <a:cs typeface="+mn-cs"/>
                        </a:rPr>
                        <a:t>SP-190770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kern="1200" dirty="0">
                          <a:solidFill>
                            <a:schemeClr val="tx1"/>
                          </a:solidFill>
                          <a:effectLst/>
                          <a:latin typeface="Calibri" panose="020F0502020204030204" pitchFamily="34" charset="0"/>
                          <a:ea typeface="DengXian" panose="02010600030101010101" pitchFamily="2" charset="-122"/>
                          <a:cs typeface="+mn-cs"/>
                        </a:rPr>
                        <a:t>TR 28.805 Study on management aspects of communication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spcAft>
                          <a:spcPts val="0"/>
                        </a:spcAft>
                      </a:pPr>
                      <a:r>
                        <a:rPr lang="sv-SE" sz="1600" kern="1200" dirty="0">
                          <a:solidFill>
                            <a:schemeClr val="tx1"/>
                          </a:solidFill>
                          <a:effectLst/>
                          <a:latin typeface="Calibri" panose="020F0502020204030204" pitchFamily="34" charset="0"/>
                          <a:ea typeface="DengXian" panose="02010600030101010101" pitchFamily="2" charset="-122"/>
                          <a:cs typeface="+mn-cs"/>
                        </a:rPr>
                        <a:t>Approval</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52739410"/>
                  </a:ext>
                </a:extLst>
              </a:tr>
              <a:tr h="393539">
                <a:tc>
                  <a:txBody>
                    <a:bodyPr/>
                    <a:lstStyle/>
                    <a:p>
                      <a:pPr algn="l" fontAlgn="t"/>
                      <a:r>
                        <a:rPr lang="sv-SE" sz="1600" kern="1200">
                          <a:solidFill>
                            <a:schemeClr val="tx1"/>
                          </a:solidFill>
                          <a:effectLst/>
                          <a:latin typeface="Calibri" panose="020F0502020204030204" pitchFamily="34" charset="0"/>
                          <a:ea typeface="DengXian" panose="02010600030101010101" pitchFamily="2" charset="-122"/>
                          <a:cs typeface="+mn-cs"/>
                        </a:rPr>
                        <a:t>SP-190771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kern="1200" dirty="0">
                          <a:solidFill>
                            <a:schemeClr val="tx1"/>
                          </a:solidFill>
                          <a:effectLst/>
                          <a:latin typeface="Calibri" panose="020F0502020204030204" pitchFamily="34" charset="0"/>
                          <a:ea typeface="DengXian" panose="02010600030101010101" pitchFamily="2" charset="-122"/>
                          <a:cs typeface="+mn-cs"/>
                        </a:rPr>
                        <a:t>TR 28.806 Study on non-file-based trace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spcAft>
                          <a:spcPts val="0"/>
                        </a:spcAft>
                      </a:pPr>
                      <a:r>
                        <a:rPr lang="sv-SE" sz="1600" kern="1200" dirty="0">
                          <a:solidFill>
                            <a:schemeClr val="tx1"/>
                          </a:solidFill>
                          <a:effectLst/>
                          <a:latin typeface="Calibri" panose="020F0502020204030204" pitchFamily="34" charset="0"/>
                          <a:ea typeface="DengXian" panose="02010600030101010101" pitchFamily="2" charset="-122"/>
                          <a:cs typeface="+mn-cs"/>
                        </a:rPr>
                        <a:t>Information and Approval</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70622902"/>
                  </a:ext>
                </a:extLst>
              </a:tr>
              <a:tr h="393539">
                <a:tc>
                  <a:txBody>
                    <a:bodyPr/>
                    <a:lstStyle/>
                    <a:p>
                      <a:pPr algn="l" fontAlgn="t"/>
                      <a:r>
                        <a:rPr lang="sv-SE" sz="1600" kern="1200">
                          <a:solidFill>
                            <a:schemeClr val="tx1"/>
                          </a:solidFill>
                          <a:effectLst/>
                          <a:latin typeface="Calibri" panose="020F0502020204030204" pitchFamily="34" charset="0"/>
                          <a:ea typeface="DengXian" panose="02010600030101010101" pitchFamily="2" charset="-122"/>
                          <a:cs typeface="+mn-cs"/>
                        </a:rPr>
                        <a:t>SP-190772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kern="1200" dirty="0">
                          <a:solidFill>
                            <a:schemeClr val="tx1"/>
                          </a:solidFill>
                          <a:effectLst/>
                          <a:latin typeface="Calibri" panose="020F0502020204030204" pitchFamily="34" charset="0"/>
                          <a:ea typeface="DengXian" panose="02010600030101010101" pitchFamily="2" charset="-122"/>
                          <a:cs typeface="+mn-cs"/>
                        </a:rPr>
                        <a:t>TS 28.404 Management of Quality of Experience (QoE) measurement collection; Concepts, use cases and requirements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spcAft>
                          <a:spcPts val="0"/>
                        </a:spcAft>
                      </a:pPr>
                      <a:r>
                        <a:rPr lang="sv-SE" sz="1600" kern="1200" dirty="0">
                          <a:solidFill>
                            <a:schemeClr val="tx1"/>
                          </a:solidFill>
                          <a:effectLst/>
                          <a:latin typeface="Calibri" panose="020F0502020204030204" pitchFamily="34" charset="0"/>
                          <a:ea typeface="DengXian" panose="02010600030101010101" pitchFamily="2" charset="-122"/>
                          <a:cs typeface="+mn-cs"/>
                        </a:rPr>
                        <a:t>Approval</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32140075"/>
                  </a:ext>
                </a:extLst>
              </a:tr>
              <a:tr h="393539">
                <a:tc>
                  <a:txBody>
                    <a:bodyPr/>
                    <a:lstStyle/>
                    <a:p>
                      <a:pPr algn="l" fontAlgn="t"/>
                      <a:r>
                        <a:rPr lang="sv-SE" sz="1600" kern="1200">
                          <a:solidFill>
                            <a:schemeClr val="tx1"/>
                          </a:solidFill>
                          <a:effectLst/>
                          <a:latin typeface="Calibri" panose="020F0502020204030204" pitchFamily="34" charset="0"/>
                          <a:ea typeface="DengXian" panose="02010600030101010101" pitchFamily="2" charset="-122"/>
                          <a:cs typeface="+mn-cs"/>
                        </a:rPr>
                        <a:t>SP-190773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kern="1200" dirty="0">
                          <a:solidFill>
                            <a:schemeClr val="tx1"/>
                          </a:solidFill>
                          <a:effectLst/>
                          <a:latin typeface="Calibri" panose="020F0502020204030204" pitchFamily="34" charset="0"/>
                          <a:ea typeface="DengXian" panose="02010600030101010101" pitchFamily="2" charset="-122"/>
                          <a:cs typeface="+mn-cs"/>
                        </a:rPr>
                        <a:t>TS 28.310 Management and orchestration; Energy efficiency of 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spcAft>
                          <a:spcPts val="0"/>
                        </a:spcAft>
                      </a:pPr>
                      <a:r>
                        <a:rPr lang="sv-SE" sz="1600" kern="1200" dirty="0">
                          <a:solidFill>
                            <a:schemeClr val="tx1"/>
                          </a:solidFill>
                          <a:effectLst/>
                          <a:latin typeface="Calibri" panose="020F0502020204030204" pitchFamily="34" charset="0"/>
                          <a:ea typeface="DengXian" panose="02010600030101010101" pitchFamily="2" charset="-122"/>
                          <a:cs typeface="+mn-cs"/>
                        </a:rPr>
                        <a:t>Information</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7630049"/>
                  </a:ext>
                </a:extLst>
              </a:tr>
              <a:tr h="393539">
                <a:tc>
                  <a:txBody>
                    <a:bodyPr/>
                    <a:lstStyle/>
                    <a:p>
                      <a:pPr algn="l" fontAlgn="t"/>
                      <a:r>
                        <a:rPr lang="sv-SE" sz="1600" kern="1200" dirty="0">
                          <a:solidFill>
                            <a:schemeClr val="tx1"/>
                          </a:solidFill>
                          <a:effectLst/>
                          <a:latin typeface="Calibri" panose="020F0502020204030204" pitchFamily="34" charset="0"/>
                          <a:ea typeface="DengXian" panose="02010600030101010101" pitchFamily="2" charset="-122"/>
                          <a:cs typeface="+mn-cs"/>
                        </a:rPr>
                        <a:t>SP-190774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latinLnBrk="0" hangingPunct="1"/>
                      <a:r>
                        <a:rPr lang="en-US" sz="1600" kern="1200" dirty="0">
                          <a:solidFill>
                            <a:schemeClr val="tx1"/>
                          </a:solidFill>
                          <a:effectLst/>
                          <a:latin typeface="Calibri" panose="020F0502020204030204" pitchFamily="34" charset="0"/>
                          <a:ea typeface="DengXian" panose="02010600030101010101" pitchFamily="2" charset="-122"/>
                          <a:cs typeface="+mn-cs"/>
                        </a:rPr>
                        <a:t>TR 28.803 Study on management aspects of edge computing</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spcAft>
                          <a:spcPts val="0"/>
                        </a:spcAft>
                      </a:pPr>
                      <a:r>
                        <a:rPr lang="sv-SE" sz="1600" kern="1200" dirty="0">
                          <a:solidFill>
                            <a:schemeClr val="tx1"/>
                          </a:solidFill>
                          <a:effectLst/>
                          <a:latin typeface="Calibri" panose="020F0502020204030204" pitchFamily="34" charset="0"/>
                          <a:ea typeface="DengXian" panose="02010600030101010101" pitchFamily="2" charset="-122"/>
                          <a:cs typeface="+mn-cs"/>
                        </a:rPr>
                        <a:t>Approval</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6276263"/>
                  </a:ext>
                </a:extLst>
              </a:tr>
              <a:tr h="393539">
                <a:tc>
                  <a:txBody>
                    <a:bodyPr/>
                    <a:lstStyle/>
                    <a:p>
                      <a:pPr algn="l" fontAlgn="t"/>
                      <a:r>
                        <a:rPr lang="sv-SE" sz="1600" kern="1200" dirty="0">
                          <a:solidFill>
                            <a:schemeClr val="tx1"/>
                          </a:solidFill>
                          <a:effectLst/>
                          <a:latin typeface="Calibri" panose="020F0502020204030204" pitchFamily="34" charset="0"/>
                          <a:ea typeface="DengXian" panose="02010600030101010101" pitchFamily="2" charset="-122"/>
                          <a:cs typeface="+mn-cs"/>
                        </a:rPr>
                        <a:t>SP-190777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latinLnBrk="0" hangingPunct="1"/>
                      <a:r>
                        <a:rPr lang="en-US" sz="1600" kern="1200" dirty="0">
                          <a:solidFill>
                            <a:schemeClr val="tx1"/>
                          </a:solidFill>
                          <a:effectLst/>
                          <a:latin typeface="Calibri" panose="020F0502020204030204" pitchFamily="34" charset="0"/>
                          <a:ea typeface="DengXian" panose="02010600030101010101" pitchFamily="2" charset="-122"/>
                          <a:cs typeface="+mn-cs"/>
                        </a:rPr>
                        <a:t>TR 28.861 Study on the Self-Organizing Networks (SON) for 5G networks</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spcAft>
                          <a:spcPts val="0"/>
                        </a:spcAft>
                      </a:pPr>
                      <a:r>
                        <a:rPr lang="sv-SE" sz="1600" kern="1200" dirty="0">
                          <a:solidFill>
                            <a:schemeClr val="tx1"/>
                          </a:solidFill>
                          <a:effectLst/>
                          <a:latin typeface="Calibri" panose="020F0502020204030204" pitchFamily="34" charset="0"/>
                          <a:ea typeface="DengXian" panose="02010600030101010101" pitchFamily="2" charset="-122"/>
                          <a:cs typeface="+mn-cs"/>
                        </a:rPr>
                        <a:t>Information</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43748593"/>
                  </a:ext>
                </a:extLst>
              </a:tr>
            </a:tbl>
          </a:graphicData>
        </a:graphic>
      </p:graphicFrame>
    </p:spTree>
    <p:extLst>
      <p:ext uri="{BB962C8B-B14F-4D97-AF65-F5344CB8AC3E}">
        <p14:creationId xmlns:p14="http://schemas.microsoft.com/office/powerpoint/2010/main" val="280953285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93934" y="38048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42056826"/>
              </p:ext>
            </p:extLst>
          </p:nvPr>
        </p:nvGraphicFramePr>
        <p:xfrm>
          <a:off x="1119111" y="1789194"/>
          <a:ext cx="8938292" cy="4137608"/>
        </p:xfrm>
        <a:graphic>
          <a:graphicData uri="http://schemas.openxmlformats.org/drawingml/2006/table">
            <a:tbl>
              <a:tblPr/>
              <a:tblGrid>
                <a:gridCol w="1420903">
                  <a:extLst>
                    <a:ext uri="{9D8B030D-6E8A-4147-A177-3AD203B41FA5}">
                      <a16:colId xmlns:a16="http://schemas.microsoft.com/office/drawing/2014/main" val="20000"/>
                    </a:ext>
                  </a:extLst>
                </a:gridCol>
                <a:gridCol w="7517389">
                  <a:extLst>
                    <a:ext uri="{9D8B030D-6E8A-4147-A177-3AD203B41FA5}">
                      <a16:colId xmlns:a16="http://schemas.microsoft.com/office/drawing/2014/main" val="20001"/>
                    </a:ext>
                  </a:extLst>
                </a:gridCol>
              </a:tblGrid>
              <a:tr h="3427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10521">
                <a:tc>
                  <a:txBody>
                    <a:bodyPr/>
                    <a:lstStyle/>
                    <a:p>
                      <a:pPr algn="l" fontAlgn="t"/>
                      <a:r>
                        <a:rPr lang="sv-SE" sz="1600" b="0" i="0" u="none" strike="noStrike" kern="1200" dirty="0">
                          <a:solidFill>
                            <a:srgbClr val="000000"/>
                          </a:solidFill>
                          <a:effectLst/>
                          <a:latin typeface="+mn-lt"/>
                          <a:ea typeface="+mn-ea"/>
                          <a:cs typeface="+mn-cs"/>
                        </a:rPr>
                        <a:t>SP-190778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600" b="0" i="0" u="none" strike="noStrike" kern="1200" dirty="0">
                          <a:solidFill>
                            <a:srgbClr val="000000"/>
                          </a:solidFill>
                          <a:effectLst/>
                          <a:latin typeface="+mn-lt"/>
                          <a:ea typeface="+mn-ea"/>
                          <a:cs typeface="+mn-cs"/>
                        </a:rPr>
                        <a:t>Revised WID NRM enhancements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6221467"/>
                  </a:ext>
                </a:extLst>
              </a:tr>
              <a:tr h="410521">
                <a:tc>
                  <a:txBody>
                    <a:bodyPr/>
                    <a:lstStyle/>
                    <a:p>
                      <a:pPr algn="l" fontAlgn="t"/>
                      <a:r>
                        <a:rPr lang="sv-SE" sz="1600" b="0" i="0" u="none" strike="noStrike" kern="1200" dirty="0">
                          <a:solidFill>
                            <a:srgbClr val="000000"/>
                          </a:solidFill>
                          <a:effectLst/>
                          <a:latin typeface="+mn-lt"/>
                          <a:ea typeface="+mn-ea"/>
                          <a:cs typeface="+mn-cs"/>
                        </a:rPr>
                        <a:t>SP-190781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kern="1200" dirty="0">
                          <a:solidFill>
                            <a:srgbClr val="000000"/>
                          </a:solidFill>
                          <a:effectLst/>
                          <a:latin typeface="+mn-lt"/>
                          <a:ea typeface="+mn-ea"/>
                          <a:cs typeface="+mn-cs"/>
                        </a:rPr>
                        <a:t>New WID Closed loop SLS Assurance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82252913"/>
                  </a:ext>
                </a:extLst>
              </a:tr>
              <a:tr h="410521">
                <a:tc>
                  <a:txBody>
                    <a:bodyPr/>
                    <a:lstStyle/>
                    <a:p>
                      <a:pPr algn="l" fontAlgn="t"/>
                      <a:r>
                        <a:rPr lang="sv-SE" sz="1600" b="0" i="0" u="none" strike="noStrike" kern="1200" dirty="0">
                          <a:solidFill>
                            <a:srgbClr val="000000"/>
                          </a:solidFill>
                          <a:effectLst/>
                          <a:latin typeface="+mn-lt"/>
                          <a:ea typeface="+mn-ea"/>
                          <a:cs typeface="+mn-cs"/>
                        </a:rPr>
                        <a:t>SP-190782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kern="1200">
                          <a:solidFill>
                            <a:srgbClr val="000000"/>
                          </a:solidFill>
                          <a:effectLst/>
                          <a:latin typeface="+mn-lt"/>
                          <a:ea typeface="+mn-ea"/>
                          <a:cs typeface="+mn-cs"/>
                        </a:rPr>
                        <a:t>New WID Streaming trace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6363691"/>
                  </a:ext>
                </a:extLst>
              </a:tr>
              <a:tr h="410521">
                <a:tc>
                  <a:txBody>
                    <a:bodyPr/>
                    <a:lstStyle/>
                    <a:p>
                      <a:pPr algn="l" fontAlgn="t"/>
                      <a:r>
                        <a:rPr lang="sv-SE" sz="1600" b="0" i="0" u="none" strike="noStrike" kern="1200" dirty="0">
                          <a:solidFill>
                            <a:srgbClr val="000000"/>
                          </a:solidFill>
                          <a:effectLst/>
                          <a:latin typeface="+mn-lt"/>
                          <a:ea typeface="+mn-ea"/>
                          <a:cs typeface="+mn-cs"/>
                        </a:rPr>
                        <a:t>SP-190783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kern="1200" dirty="0">
                          <a:solidFill>
                            <a:srgbClr val="000000"/>
                          </a:solidFill>
                          <a:effectLst/>
                          <a:latin typeface="+mn-lt"/>
                          <a:ea typeface="+mn-ea"/>
                          <a:cs typeface="+mn-cs"/>
                        </a:rPr>
                        <a:t>New Study on enhancement of Management Data Analytics Service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15214165"/>
                  </a:ext>
                </a:extLst>
              </a:tr>
              <a:tr h="410521">
                <a:tc>
                  <a:txBody>
                    <a:bodyPr/>
                    <a:lstStyle/>
                    <a:p>
                      <a:pPr algn="l" fontAlgn="t"/>
                      <a:r>
                        <a:rPr lang="sv-SE" sz="1600" b="0" i="0" u="none" strike="noStrike" kern="1200">
                          <a:solidFill>
                            <a:srgbClr val="000000"/>
                          </a:solidFill>
                          <a:effectLst/>
                          <a:latin typeface="+mn-lt"/>
                          <a:ea typeface="+mn-ea"/>
                          <a:cs typeface="+mn-cs"/>
                        </a:rPr>
                        <a:t>SP-190784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600" b="0" i="0" u="none" strike="noStrike" kern="1200" dirty="0">
                          <a:solidFill>
                            <a:srgbClr val="000000"/>
                          </a:solidFill>
                          <a:effectLst/>
                          <a:latin typeface="+mn-lt"/>
                          <a:ea typeface="+mn-ea"/>
                          <a:cs typeface="+mn-cs"/>
                        </a:rPr>
                        <a:t>New WID KPI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46153471"/>
                  </a:ext>
                </a:extLst>
              </a:tr>
              <a:tr h="410521">
                <a:tc>
                  <a:txBody>
                    <a:bodyPr/>
                    <a:lstStyle/>
                    <a:p>
                      <a:pPr algn="l" fontAlgn="t"/>
                      <a:r>
                        <a:rPr lang="sv-SE" sz="1600" b="0" i="0" u="none" strike="noStrike" kern="1200">
                          <a:solidFill>
                            <a:srgbClr val="000000"/>
                          </a:solidFill>
                          <a:effectLst/>
                          <a:latin typeface="+mn-lt"/>
                          <a:ea typeface="+mn-ea"/>
                          <a:cs typeface="+mn-cs"/>
                        </a:rPr>
                        <a:t>SP-190785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kern="1200" dirty="0">
                          <a:solidFill>
                            <a:srgbClr val="000000"/>
                          </a:solidFill>
                          <a:effectLst/>
                          <a:latin typeface="+mn-lt"/>
                          <a:ea typeface="+mn-ea"/>
                          <a:cs typeface="+mn-cs"/>
                        </a:rPr>
                        <a:t>New WID Self-Organizing Networks (SON) for 5G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07403348"/>
                  </a:ext>
                </a:extLst>
              </a:tr>
              <a:tr h="410521">
                <a:tc>
                  <a:txBody>
                    <a:bodyPr/>
                    <a:lstStyle/>
                    <a:p>
                      <a:pPr algn="l" fontAlgn="t"/>
                      <a:r>
                        <a:rPr lang="sv-SE" sz="1600" b="0" i="0" u="none" strike="noStrike" kern="1200">
                          <a:solidFill>
                            <a:srgbClr val="000000"/>
                          </a:solidFill>
                          <a:effectLst/>
                          <a:latin typeface="+mn-lt"/>
                          <a:ea typeface="+mn-ea"/>
                          <a:cs typeface="+mn-cs"/>
                        </a:rPr>
                        <a:t>SP-190786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600" b="0" i="0" u="none" strike="noStrike" kern="1200" dirty="0">
                          <a:solidFill>
                            <a:srgbClr val="000000"/>
                          </a:solidFill>
                          <a:effectLst/>
                          <a:latin typeface="+mn-lt"/>
                          <a:ea typeface="+mn-ea"/>
                          <a:cs typeface="+mn-cs"/>
                        </a:rPr>
                        <a:t>New WID Enhancement of 3GPP management system for multiple tenant environment support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06021547"/>
                  </a:ext>
                </a:extLst>
              </a:tr>
              <a:tr h="410521">
                <a:tc>
                  <a:txBody>
                    <a:bodyPr/>
                    <a:lstStyle/>
                    <a:p>
                      <a:pPr algn="l" fontAlgn="t"/>
                      <a:r>
                        <a:rPr lang="sv-SE" sz="1600" b="0" i="0" u="none" strike="noStrike" kern="1200">
                          <a:solidFill>
                            <a:srgbClr val="000000"/>
                          </a:solidFill>
                          <a:effectLst/>
                          <a:latin typeface="+mn-lt"/>
                          <a:ea typeface="+mn-ea"/>
                          <a:cs typeface="+mn-cs"/>
                        </a:rPr>
                        <a:t>SP-190787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kern="1200" dirty="0">
                          <a:solidFill>
                            <a:srgbClr val="000000"/>
                          </a:solidFill>
                          <a:effectLst/>
                          <a:latin typeface="+mn-lt"/>
                          <a:ea typeface="+mn-ea"/>
                          <a:cs typeface="+mn-cs"/>
                        </a:rPr>
                        <a:t>New Study on autonomous network levels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90595930"/>
                  </a:ext>
                </a:extLst>
              </a:tr>
              <a:tr h="410521">
                <a:tc>
                  <a:txBody>
                    <a:bodyPr/>
                    <a:lstStyle/>
                    <a:p>
                      <a:pPr algn="l" fontAlgn="t"/>
                      <a:r>
                        <a:rPr lang="sv-SE" sz="1600" b="0" i="0" u="none" strike="noStrike" kern="1200" dirty="0">
                          <a:solidFill>
                            <a:srgbClr val="000000"/>
                          </a:solidFill>
                          <a:effectLst/>
                          <a:latin typeface="+mn-lt"/>
                          <a:ea typeface="+mn-ea"/>
                          <a:cs typeface="+mn-cs"/>
                        </a:rPr>
                        <a:t>SP-190789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kern="1200" dirty="0">
                          <a:solidFill>
                            <a:srgbClr val="000000"/>
                          </a:solidFill>
                          <a:effectLst/>
                          <a:latin typeface="+mn-lt"/>
                          <a:ea typeface="+mn-ea"/>
                          <a:cs typeface="+mn-cs"/>
                        </a:rPr>
                        <a:t>New WID Management Aspects of 5G Service-Level Agreement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50910429"/>
                  </a:ext>
                </a:extLst>
              </a:tr>
            </a:tbl>
          </a:graphicData>
        </a:graphic>
      </p:graphicFrame>
    </p:spTree>
    <p:extLst>
      <p:ext uri="{BB962C8B-B14F-4D97-AF65-F5344CB8AC3E}">
        <p14:creationId xmlns:p14="http://schemas.microsoft.com/office/powerpoint/2010/main" val="67635857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(1/6)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2578997"/>
              </p:ext>
            </p:extLst>
          </p:nvPr>
        </p:nvGraphicFramePr>
        <p:xfrm>
          <a:off x="272717" y="948717"/>
          <a:ext cx="11582401" cy="5339789"/>
        </p:xfrm>
        <a:graphic>
          <a:graphicData uri="http://schemas.openxmlformats.org/drawingml/2006/table">
            <a:tbl>
              <a:tblPr/>
              <a:tblGrid>
                <a:gridCol w="1790886">
                  <a:extLst>
                    <a:ext uri="{9D8B030D-6E8A-4147-A177-3AD203B41FA5}">
                      <a16:colId xmlns:a16="http://schemas.microsoft.com/office/drawing/2014/main" val="20000"/>
                    </a:ext>
                  </a:extLst>
                </a:gridCol>
                <a:gridCol w="3984273">
                  <a:extLst>
                    <a:ext uri="{9D8B030D-6E8A-4147-A177-3AD203B41FA5}">
                      <a16:colId xmlns:a16="http://schemas.microsoft.com/office/drawing/2014/main" val="20001"/>
                    </a:ext>
                  </a:extLst>
                </a:gridCol>
                <a:gridCol w="2964176">
                  <a:extLst>
                    <a:ext uri="{9D8B030D-6E8A-4147-A177-3AD203B41FA5}">
                      <a16:colId xmlns:a16="http://schemas.microsoft.com/office/drawing/2014/main" val="20003"/>
                    </a:ext>
                  </a:extLst>
                </a:gridCol>
                <a:gridCol w="2843066">
                  <a:extLst>
                    <a:ext uri="{9D8B030D-6E8A-4147-A177-3AD203B41FA5}">
                      <a16:colId xmlns:a16="http://schemas.microsoft.com/office/drawing/2014/main" val="20002"/>
                    </a:ext>
                  </a:extLst>
                </a:gridCol>
              </a:tblGrid>
              <a:tr h="42240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Volume Based Charging Aspects for VoLTE</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VBCLTE</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66511">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dirty="0">
                          <a:effectLst/>
                          <a:latin typeface="Times New Roman" panose="02020603050405020304" pitchFamily="18" charset="0"/>
                          <a:ea typeface="Times New Roman" panose="02020603050405020304" pitchFamily="18" charset="0"/>
                        </a:rPr>
                        <a:t>810021</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596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China Mobile</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50% -&gt; 55%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803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SA#85 September 2019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-&gt; SA#86 December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32.251, TS 32.260, TS 32.299,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88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LS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reply</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CT3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to help progress with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larification</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on caller/</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callee</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(especially for 3PTY conf), and no specific PCC requirement for both 3PTY conf and CAT supplementary services</a:t>
                      </a:r>
                      <a:endParaRPr lang="en-US" sz="1600" u="none" kern="1200" dirty="0">
                        <a:solidFill>
                          <a:schemeClr val="tx1"/>
                        </a:solidFill>
                        <a:effectLst/>
                        <a:latin typeface="Calibri" panose="020F0502020204030204" pitchFamily="34" charset="0"/>
                        <a:ea typeface="DengXian" panose="02010600030101010101" pitchFamily="2" charset="-122"/>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3596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9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pPr marL="0" algn="l" defTabSz="1219170" rtl="0" eaLnBrk="1" latinLnBrk="0" hangingPunct="1">
                        <a:spcAft>
                          <a:spcPts val="900"/>
                        </a:spcAft>
                      </a:pPr>
                      <a:r>
                        <a:rPr lang="en-GB" sz="1600" u="none" kern="1200" dirty="0">
                          <a:solidFill>
                            <a:schemeClr val="tx1"/>
                          </a:solidFill>
                          <a:effectLst/>
                          <a:latin typeface="Calibri" panose="020F0502020204030204" pitchFamily="34" charset="0"/>
                          <a:ea typeface="DengXian" panose="02010600030101010101" pitchFamily="2" charset="-122"/>
                          <a:cs typeface="+mn-cs"/>
                        </a:rPr>
                        <a:t>-</a:t>
                      </a:r>
                      <a:endParaRPr lang="en-US" sz="1600" u="none" kern="1200" dirty="0">
                        <a:solidFill>
                          <a:schemeClr val="tx1"/>
                        </a:solidFill>
                        <a:effectLst/>
                        <a:latin typeface="Calibri" panose="020F0502020204030204" pitchFamily="34" charset="0"/>
                        <a:ea typeface="DengXian" panose="02010600030101010101" pitchFamily="2" charset="-122"/>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445666088"/>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(2/6)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484014623"/>
              </p:ext>
            </p:extLst>
          </p:nvPr>
        </p:nvGraphicFramePr>
        <p:xfrm>
          <a:off x="272717" y="948717"/>
          <a:ext cx="11630526" cy="5419999"/>
        </p:xfrm>
        <a:graphic>
          <a:graphicData uri="http://schemas.openxmlformats.org/drawingml/2006/table">
            <a:tbl>
              <a:tblPr/>
              <a:tblGrid>
                <a:gridCol w="1798327">
                  <a:extLst>
                    <a:ext uri="{9D8B030D-6E8A-4147-A177-3AD203B41FA5}">
                      <a16:colId xmlns:a16="http://schemas.microsoft.com/office/drawing/2014/main" val="20000"/>
                    </a:ext>
                  </a:extLst>
                </a:gridCol>
                <a:gridCol w="4000828">
                  <a:extLst>
                    <a:ext uri="{9D8B030D-6E8A-4147-A177-3AD203B41FA5}">
                      <a16:colId xmlns:a16="http://schemas.microsoft.com/office/drawing/2014/main" val="20001"/>
                    </a:ext>
                  </a:extLst>
                </a:gridCol>
                <a:gridCol w="2976492">
                  <a:extLst>
                    <a:ext uri="{9D8B030D-6E8A-4147-A177-3AD203B41FA5}">
                      <a16:colId xmlns:a16="http://schemas.microsoft.com/office/drawing/2014/main" val="20003"/>
                    </a:ext>
                  </a:extLst>
                </a:gridCol>
                <a:gridCol w="2854879">
                  <a:extLst>
                    <a:ext uri="{9D8B030D-6E8A-4147-A177-3AD203B41FA5}">
                      <a16:colId xmlns:a16="http://schemas.microsoft.com/office/drawing/2014/main" val="20002"/>
                    </a:ext>
                  </a:extLst>
                </a:gridCol>
              </a:tblGrid>
              <a:tr h="42874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Nchf Online and Offline Charging Services </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OFSBI_CH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72016">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820030</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410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70%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890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September 2019</a:t>
                      </a:r>
                      <a:endParaRPr kumimoji="0" lang="en-GB" altLang="zh-CN" sz="1600" b="0" i="0" u="none" strike="noStrike" kern="1200" cap="none" normalizeH="0" baseline="0" dirty="0">
                        <a:ln>
                          <a:noFill/>
                        </a:ln>
                        <a:solidFill>
                          <a:srgbClr val="FF0000"/>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32.255, TS 32.290, TS 32.291,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698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A CR to TS 32.255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was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on </a:t>
                      </a: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introduction of criteria for SMF selection of "Offline Only" service.</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A CR to TS 32.290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was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on common message attributes applicability for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Nchf_OfflineOnlyCharging</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service.</a:t>
                      </a:r>
                    </a:p>
                    <a:p>
                      <a:pPr marL="0" lvl="0" indent="0" algn="l" defTabSz="1219170" rtl="0" eaLnBrk="1" latinLnBrk="0" hangingPunct="1">
                        <a:buFontTx/>
                        <a:buNone/>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CRs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stage 3 TS 32.291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Nchf_O</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fflineOnlyCharging</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API </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on:</a:t>
                      </a:r>
                    </a:p>
                    <a:p>
                      <a:pPr marL="895335" lvl="1" indent="-285750" algn="l" defTabSz="1219170" rtl="0" eaLnBrk="1" latinLnBrk="0" hangingPunct="1">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Resources definition</a:t>
                      </a:r>
                    </a:p>
                    <a:p>
                      <a:pPr marL="895335" lvl="1" indent="-285750" algn="l" defTabSz="1219170" rtl="0" eaLnBrk="1" latinLnBrk="0" hangingPunct="1">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Data Model: data types referencing data types description in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Nchf_ConvergedCharging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service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when</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similar</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895335" lvl="1" indent="-285750" algn="l" defTabSz="1219170" rtl="0" eaLnBrk="1" latinLnBrk="0" hangingPunct="1">
                        <a:buFont typeface="Arial" panose="020B0604020202020204" pitchFamily="34" charset="0"/>
                        <a:buChar cha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Annex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OpenAPI</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introduction</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endPar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endPar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endPar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endPar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410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783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rgbClr val="000000"/>
                          </a:solidFill>
                          <a:effectLst/>
                          <a:latin typeface="Calibri" pitchFamily="34" charset="0"/>
                          <a:ea typeface="宋体" pitchFamily="2" charset="-122"/>
                          <a:cs typeface="Arial" charset="0"/>
                        </a:rPr>
                        <a:t>CR TS 32.255, CR TS 32.290, </a:t>
                      </a: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CRs TS 32.291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8835035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de-DE" altLang="de-DE" dirty="0"/>
              <a:t>SA5 election results</a:t>
            </a:r>
          </a:p>
        </p:txBody>
      </p:sp>
      <p:sp>
        <p:nvSpPr>
          <p:cNvPr id="8195" name="Content Placeholder 2"/>
          <p:cNvSpPr>
            <a:spLocks noGrp="1"/>
          </p:cNvSpPr>
          <p:nvPr>
            <p:ph idx="1"/>
          </p:nvPr>
        </p:nvSpPr>
        <p:spPr>
          <a:xfrm>
            <a:off x="2009776" y="1454151"/>
            <a:ext cx="8175625" cy="4830763"/>
          </a:xfrm>
        </p:spPr>
        <p:txBody>
          <a:bodyPr/>
          <a:lstStyle/>
          <a:p>
            <a:pPr eaLnBrk="1" hangingPunct="1">
              <a:defRPr/>
            </a:pPr>
            <a:r>
              <a:rPr lang="de-DE" altLang="de-DE" sz="2400" dirty="0"/>
              <a:t>New SA5 leadership elected during SA5#126:</a:t>
            </a:r>
          </a:p>
          <a:p>
            <a:pPr lvl="1" eaLnBrk="1" hangingPunct="1">
              <a:defRPr/>
            </a:pPr>
            <a:r>
              <a:rPr lang="en-GB" altLang="zh-CN" sz="2000" dirty="0">
                <a:cs typeface="Times New Roman" pitchFamily="18" charset="0"/>
              </a:rPr>
              <a:t>Thomas Tovinger (Ericsson)</a:t>
            </a:r>
            <a:r>
              <a:rPr lang="de-DE" altLang="de-DE" sz="2000" dirty="0"/>
              <a:t>, Chairman (re-elected, 3rd term)</a:t>
            </a:r>
          </a:p>
          <a:p>
            <a:pPr lvl="1" eaLnBrk="1" hangingPunct="1">
              <a:defRPr/>
            </a:pPr>
            <a:r>
              <a:rPr lang="de-DE" altLang="de-DE" sz="2000" dirty="0"/>
              <a:t>Zou Lan (Huawei), Vice Chairman (new)</a:t>
            </a:r>
          </a:p>
          <a:p>
            <a:pPr lvl="1" eaLnBrk="1" hangingPunct="1">
              <a:defRPr/>
            </a:pPr>
            <a:r>
              <a:rPr lang="en-GB" altLang="zh-CN" sz="2000" dirty="0">
                <a:cs typeface="Times New Roman" pitchFamily="18" charset="0"/>
              </a:rPr>
              <a:t>Maryse Gardella (Nokia),</a:t>
            </a:r>
            <a:r>
              <a:rPr lang="de-DE" altLang="de-DE" sz="2000" dirty="0"/>
              <a:t> Vice Chairman (new)</a:t>
            </a:r>
            <a:endParaRPr lang="de-DE" altLang="de-DE" sz="2400" dirty="0"/>
          </a:p>
          <a:p>
            <a:pPr eaLnBrk="1" hangingPunct="1">
              <a:defRPr/>
            </a:pPr>
            <a:r>
              <a:rPr lang="de-DE" altLang="de-DE" sz="2400" dirty="0">
                <a:solidFill>
                  <a:srgbClr val="FF0000"/>
                </a:solidFill>
              </a:rPr>
              <a:t>Thanks to the outgoing SA5 vice chairmen for their oustanding and invaluable services for many years to the SA5 leadership:</a:t>
            </a:r>
          </a:p>
          <a:p>
            <a:pPr lvl="1" eaLnBrk="1" hangingPunct="1">
              <a:defRPr/>
            </a:pPr>
            <a:r>
              <a:rPr lang="en-GB" altLang="zh-CN" sz="2000" dirty="0"/>
              <a:t>Jean-Michel Cornily (Orange) 	VC 2013-2019</a:t>
            </a:r>
          </a:p>
          <a:p>
            <a:pPr lvl="1" eaLnBrk="1" hangingPunct="1">
              <a:defRPr/>
            </a:pPr>
            <a:r>
              <a:rPr lang="en-GB" altLang="zh-CN" sz="2000" dirty="0"/>
              <a:t>Christian Toche (Huawei) 		VC 2003-2005, Chair 2005-2015, 				VC 2015-2019</a:t>
            </a:r>
            <a:endParaRPr lang="de-DE" altLang="de-DE" sz="2000" dirty="0"/>
          </a:p>
          <a:p>
            <a:pPr eaLnBrk="1" hangingPunct="1">
              <a:defRPr/>
            </a:pPr>
            <a:endParaRPr lang="de-DE" altLang="de-DE" sz="2400" dirty="0"/>
          </a:p>
          <a:p>
            <a:pPr marL="0" indent="0" eaLnBrk="1" hangingPunct="1">
              <a:buNone/>
              <a:defRPr/>
            </a:pPr>
            <a:endParaRPr lang="de-DE" altLang="de-DE" dirty="0"/>
          </a:p>
          <a:p>
            <a:pPr eaLnBrk="1" hangingPunct="1">
              <a:buFontTx/>
              <a:buNone/>
              <a:defRPr/>
            </a:pPr>
            <a:endParaRPr lang="de-DE" altLang="de-DE" sz="2000" i="1" dirty="0">
              <a:solidFill>
                <a:srgbClr val="7030A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(3/6)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31710015"/>
              </p:ext>
            </p:extLst>
          </p:nvPr>
        </p:nvGraphicFramePr>
        <p:xfrm>
          <a:off x="352926" y="929775"/>
          <a:ext cx="11694695" cy="5533408"/>
        </p:xfrm>
        <a:graphic>
          <a:graphicData uri="http://schemas.openxmlformats.org/drawingml/2006/table">
            <a:tbl>
              <a:tblPr/>
              <a:tblGrid>
                <a:gridCol w="1808249">
                  <a:extLst>
                    <a:ext uri="{9D8B030D-6E8A-4147-A177-3AD203B41FA5}">
                      <a16:colId xmlns:a16="http://schemas.microsoft.com/office/drawing/2014/main" val="20000"/>
                    </a:ext>
                  </a:extLst>
                </a:gridCol>
                <a:gridCol w="4022901">
                  <a:extLst>
                    <a:ext uri="{9D8B030D-6E8A-4147-A177-3AD203B41FA5}">
                      <a16:colId xmlns:a16="http://schemas.microsoft.com/office/drawing/2014/main" val="20001"/>
                    </a:ext>
                  </a:extLst>
                </a:gridCol>
                <a:gridCol w="2992915">
                  <a:extLst>
                    <a:ext uri="{9D8B030D-6E8A-4147-A177-3AD203B41FA5}">
                      <a16:colId xmlns:a16="http://schemas.microsoft.com/office/drawing/2014/main" val="20003"/>
                    </a:ext>
                  </a:extLst>
                </a:gridCol>
                <a:gridCol w="2870630">
                  <a:extLst>
                    <a:ext uri="{9D8B030D-6E8A-4147-A177-3AD203B41FA5}">
                      <a16:colId xmlns:a16="http://schemas.microsoft.com/office/drawing/2014/main" val="20002"/>
                    </a:ext>
                  </a:extLst>
                </a:gridCol>
              </a:tblGrid>
              <a:tr h="36903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Charging Enhancement of 5GC interworking with EPC</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5GIEPC_CH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1734">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820031 </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2242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60%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3282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SA#85 – September 2019</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32.255, TS 32.291,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9018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CRs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TS 32.255 on:</a:t>
                      </a:r>
                    </a:p>
                    <a:p>
                      <a:pPr marL="895335" lvl="1" indent="-285750" algn="l" defTabSz="1219170" rtl="0" eaLnBrk="1" latinLnBrk="0" hangingPunct="1">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New message flow for EPS to 5GS handover for roaming in Home routed scenario, reflecting the "Visited created Charging Id, Home provided Charging ID" conveyed between VPLMN and HPLMN, and their use within each PLMN.</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Definition of charging information for interworking with EPC: use of 5G attributes and CDR fields extended with EPC specific ones in the new Interworking Annex.</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Handover triggers for w/o N26, RAT Type change trigger for N26</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CRs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stage 3 </a:t>
                      </a:r>
                    </a:p>
                    <a:p>
                      <a:pPr marL="895335" lvl="1" indent="-285750" algn="l" defTabSz="1219170" rtl="0" eaLnBrk="1" latinLnBrk="0" hangingPunct="1">
                        <a:buFont typeface="Arial" panose="020B0604020202020204" pitchFamily="34" charset="0"/>
                        <a:buChar cha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TS 32.291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Nchf_Converged</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Charging API </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p>
                    <a:p>
                      <a:pPr marL="1504920" lvl="2" indent="-285750" algn="l" defTabSz="1219170" rtl="0" eaLnBrk="1" latinLnBrk="0" hangingPunct="1">
                        <a:buFont typeface="Courier New" panose="02070309020205020404" pitchFamily="49" charset="0"/>
                        <a:buChar char="o"/>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Extensions of Data model</a:t>
                      </a:r>
                    </a:p>
                    <a:p>
                      <a:pPr marL="1504920" lvl="2" indent="-285750" algn="l" defTabSz="1219170" rtl="0" eaLnBrk="1" latinLnBrk="0" hangingPunct="1">
                        <a:buFont typeface="Courier New" panose="02070309020205020404" pitchFamily="49" charset="0"/>
                        <a:buChar char="o"/>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Update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OpenAPI</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TS 32.298  ASN.1 CHF CDR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with</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Ids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and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extended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EPC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parameters</a:t>
                      </a:r>
                      <a:endPar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515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9776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rgbClr val="000000"/>
                          </a:solidFill>
                          <a:effectLst/>
                          <a:latin typeface="Calibri" pitchFamily="34" charset="0"/>
                          <a:ea typeface="宋体" pitchFamily="2" charset="-122"/>
                          <a:cs typeface="Arial" charset="0"/>
                        </a:rPr>
                        <a:t>CRs TS 32.255, CRs TS 32.291, </a:t>
                      </a: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CR TS 32.298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765617917"/>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(4/6)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90777984"/>
              </p:ext>
            </p:extLst>
          </p:nvPr>
        </p:nvGraphicFramePr>
        <p:xfrm>
          <a:off x="224588" y="948717"/>
          <a:ext cx="11742823" cy="5323746"/>
        </p:xfrm>
        <a:graphic>
          <a:graphicData uri="http://schemas.openxmlformats.org/drawingml/2006/table">
            <a:tbl>
              <a:tblPr/>
              <a:tblGrid>
                <a:gridCol w="1815691">
                  <a:extLst>
                    <a:ext uri="{9D8B030D-6E8A-4147-A177-3AD203B41FA5}">
                      <a16:colId xmlns:a16="http://schemas.microsoft.com/office/drawing/2014/main" val="20000"/>
                    </a:ext>
                  </a:extLst>
                </a:gridCol>
                <a:gridCol w="4039458">
                  <a:extLst>
                    <a:ext uri="{9D8B030D-6E8A-4147-A177-3AD203B41FA5}">
                      <a16:colId xmlns:a16="http://schemas.microsoft.com/office/drawing/2014/main" val="20001"/>
                    </a:ext>
                  </a:extLst>
                </a:gridCol>
                <a:gridCol w="3005231">
                  <a:extLst>
                    <a:ext uri="{9D8B030D-6E8A-4147-A177-3AD203B41FA5}">
                      <a16:colId xmlns:a16="http://schemas.microsoft.com/office/drawing/2014/main" val="20003"/>
                    </a:ext>
                  </a:extLst>
                </a:gridCol>
                <a:gridCol w="2882443">
                  <a:extLst>
                    <a:ext uri="{9D8B030D-6E8A-4147-A177-3AD203B41FA5}">
                      <a16:colId xmlns:a16="http://schemas.microsoft.com/office/drawing/2014/main" val="20002"/>
                    </a:ext>
                  </a:extLst>
                </a:gridCol>
              </a:tblGrid>
              <a:tr h="41985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Network Exposure Charging in 5G System Architecture </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5GS_Ph1_NEFCH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67971">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dirty="0">
                          <a:effectLst/>
                          <a:latin typeface="Times New Roman" panose="02020603050405020304" pitchFamily="18" charset="0"/>
                          <a:ea typeface="Times New Roman" panose="02020603050405020304" pitchFamily="18" charset="0"/>
                        </a:rPr>
                        <a:t>820033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73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Ericsson</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50% -&gt; 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826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SA#86 – December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32.254, TS 32.290, TS 32.291, TS 32.298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123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CRs were agreed to TS 32.254 on:</a:t>
                      </a:r>
                    </a:p>
                    <a:p>
                      <a:pPr marL="285750" lvl="0" indent="-285750" algn="l" defTabSz="1219170" rtl="0" eaLnBrk="1" latinLnBrk="0" hangingPunct="1">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NEF charging information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Information</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Elements (IEs) definition</a:t>
                      </a:r>
                    </a:p>
                    <a:p>
                      <a:pPr marL="285750" lvl="0" indent="-285750" algn="l" defTabSz="1219170" rtl="0" eaLnBrk="1" latinLnBrk="0" hangingPunct="1">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Information Element setting - details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373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631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rgbClr val="000000"/>
                          </a:solidFill>
                          <a:effectLst/>
                          <a:latin typeface="Calibri" pitchFamily="34" charset="0"/>
                          <a:ea typeface="宋体" pitchFamily="2" charset="-122"/>
                          <a:cs typeface="Arial" charset="0"/>
                        </a:rPr>
                        <a:t>CRs TS 32.254</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39350807"/>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(5/6)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69783930"/>
              </p:ext>
            </p:extLst>
          </p:nvPr>
        </p:nvGraphicFramePr>
        <p:xfrm>
          <a:off x="264160" y="946150"/>
          <a:ext cx="11663680" cy="5163705"/>
        </p:xfrm>
        <a:graphic>
          <a:graphicData uri="http://schemas.openxmlformats.org/drawingml/2006/table">
            <a:tbl>
              <a:tblPr/>
              <a:tblGrid>
                <a:gridCol w="1803454">
                  <a:extLst>
                    <a:ext uri="{9D8B030D-6E8A-4147-A177-3AD203B41FA5}">
                      <a16:colId xmlns:a16="http://schemas.microsoft.com/office/drawing/2014/main" val="20000"/>
                    </a:ext>
                  </a:extLst>
                </a:gridCol>
                <a:gridCol w="4012232">
                  <a:extLst>
                    <a:ext uri="{9D8B030D-6E8A-4147-A177-3AD203B41FA5}">
                      <a16:colId xmlns:a16="http://schemas.microsoft.com/office/drawing/2014/main" val="20001"/>
                    </a:ext>
                  </a:extLst>
                </a:gridCol>
                <a:gridCol w="2984977">
                  <a:extLst>
                    <a:ext uri="{9D8B030D-6E8A-4147-A177-3AD203B41FA5}">
                      <a16:colId xmlns:a16="http://schemas.microsoft.com/office/drawing/2014/main" val="20003"/>
                    </a:ext>
                  </a:extLst>
                </a:gridCol>
                <a:gridCol w="2863017">
                  <a:extLst>
                    <a:ext uri="{9D8B030D-6E8A-4147-A177-3AD203B41FA5}">
                      <a16:colId xmlns:a16="http://schemas.microsoft.com/office/drawing/2014/main" val="20002"/>
                    </a:ext>
                  </a:extLst>
                </a:gridCol>
              </a:tblGrid>
              <a:tr h="42153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Charging AMF in 5G System Architecture Phase 1</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5GS_Ph1_AMFCH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00891">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820034</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2330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Nokia</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50% -&gt; 70%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44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September 2019 -&gt; SA5#86 December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32.290, TS 32.291, TS 32.298, TS 32.297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5476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pCRs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TS 32.256 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CHF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selection</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by AMF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based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various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options.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Message flows for registration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Immediate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Event Charging (IEC) and ECUR.</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Message flows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Registration AMF re-allocation and Registration for SMS </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Message flows i</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ntroducing</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untrusted non-3GPP access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Message flows i</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ntroducing</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L</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ocation</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reporting  </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Introduction of Presence Reporting Area (PRA)</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AMF Charging profile and Charging Characteristics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U</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pdate</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Charging information description with specific registration information and N2 connection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23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5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rgbClr val="000000"/>
                          </a:solidFill>
                          <a:effectLst/>
                          <a:latin typeface="Calibri" pitchFamily="34" charset="0"/>
                          <a:ea typeface="宋体" pitchFamily="2" charset="-122"/>
                          <a:cs typeface="Arial" charset="0"/>
                        </a:rPr>
                        <a:t>CR TS 32.290, CRs TS 32.297</a:t>
                      </a:r>
                    </a:p>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32.256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553084286"/>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(6/6)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580732816"/>
              </p:ext>
            </p:extLst>
          </p:nvPr>
        </p:nvGraphicFramePr>
        <p:xfrm>
          <a:off x="193040" y="948717"/>
          <a:ext cx="11663680" cy="5379254"/>
        </p:xfrm>
        <a:graphic>
          <a:graphicData uri="http://schemas.openxmlformats.org/drawingml/2006/table">
            <a:tbl>
              <a:tblPr/>
              <a:tblGrid>
                <a:gridCol w="1803454">
                  <a:extLst>
                    <a:ext uri="{9D8B030D-6E8A-4147-A177-3AD203B41FA5}">
                      <a16:colId xmlns:a16="http://schemas.microsoft.com/office/drawing/2014/main" val="20000"/>
                    </a:ext>
                  </a:extLst>
                </a:gridCol>
                <a:gridCol w="4012232">
                  <a:extLst>
                    <a:ext uri="{9D8B030D-6E8A-4147-A177-3AD203B41FA5}">
                      <a16:colId xmlns:a16="http://schemas.microsoft.com/office/drawing/2014/main" val="20001"/>
                    </a:ext>
                  </a:extLst>
                </a:gridCol>
                <a:gridCol w="2984977">
                  <a:extLst>
                    <a:ext uri="{9D8B030D-6E8A-4147-A177-3AD203B41FA5}">
                      <a16:colId xmlns:a16="http://schemas.microsoft.com/office/drawing/2014/main" val="20003"/>
                    </a:ext>
                  </a:extLst>
                </a:gridCol>
                <a:gridCol w="2863017">
                  <a:extLst>
                    <a:ext uri="{9D8B030D-6E8A-4147-A177-3AD203B41FA5}">
                      <a16:colId xmlns:a16="http://schemas.microsoft.com/office/drawing/2014/main" val="20002"/>
                    </a:ext>
                  </a:extLst>
                </a:gridCol>
              </a:tblGrid>
              <a:tr h="42153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IMS Charging in 5G System Architecture</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5GSIMSCH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00891">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840028</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2330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T-Mobile USA</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0% -&gt; 10%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44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SA#87 – March 2020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32.240, 32.260, 32.275, 32.281,</a:t>
                      </a:r>
                    </a:p>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32.290, 32.291, 32.298, 32.297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3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CRs were agreed to TS 32.275 (MMTel supplementary services) 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Addition of converged charging architecture and charging principles </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Addition of applicable Triggers for converged charging for the list of MMTel Supp services (Invite, Update…)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Addition of converged charging CDR handling: referring to IMS CDR handling (to be introduced)</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CRs were agreed to TS 32.281  (Announcement) 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Addition of converged charging architecture referring to IMS converged charging architecture (to be introduced)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Addition of converged charging principles: same for CHF and OCS</a:t>
                      </a:r>
                    </a:p>
                    <a:p>
                      <a:pPr marL="285750" lvl="0" indent="-285750" algn="l" defTabSz="1219170" rtl="0" eaLnBrk="1" latinLnBrk="0" hangingPunct="1">
                        <a:buFont typeface="Arial" panose="020B0604020202020204" pitchFamily="34" charset="0"/>
                        <a:buChar cha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Addition of converged charging information principles: same for CHF and OCS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23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5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rgbClr val="000000"/>
                          </a:solidFill>
                          <a:effectLst/>
                          <a:latin typeface="Calibri" pitchFamily="34" charset="0"/>
                          <a:ea typeface="宋体" pitchFamily="2" charset="-122"/>
                          <a:cs typeface="Arial" charset="0"/>
                        </a:rPr>
                        <a:t>CRs TS 32.275, CRs 32.281</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5584033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SIs (1/1)</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44612028"/>
              </p:ext>
            </p:extLst>
          </p:nvPr>
        </p:nvGraphicFramePr>
        <p:xfrm>
          <a:off x="372918" y="260350"/>
          <a:ext cx="11446164" cy="6046351"/>
        </p:xfrm>
        <a:graphic>
          <a:graphicData uri="http://schemas.openxmlformats.org/drawingml/2006/table">
            <a:tbl>
              <a:tblPr/>
              <a:tblGrid>
                <a:gridCol w="2135480">
                  <a:extLst>
                    <a:ext uri="{9D8B030D-6E8A-4147-A177-3AD203B41FA5}">
                      <a16:colId xmlns:a16="http://schemas.microsoft.com/office/drawing/2014/main" val="20000"/>
                    </a:ext>
                  </a:extLst>
                </a:gridCol>
                <a:gridCol w="3571748">
                  <a:extLst>
                    <a:ext uri="{9D8B030D-6E8A-4147-A177-3AD203B41FA5}">
                      <a16:colId xmlns:a16="http://schemas.microsoft.com/office/drawing/2014/main" val="20001"/>
                    </a:ext>
                  </a:extLst>
                </a:gridCol>
                <a:gridCol w="2929310">
                  <a:extLst>
                    <a:ext uri="{9D8B030D-6E8A-4147-A177-3AD203B41FA5}">
                      <a16:colId xmlns:a16="http://schemas.microsoft.com/office/drawing/2014/main" val="20003"/>
                    </a:ext>
                  </a:extLst>
                </a:gridCol>
                <a:gridCol w="2809626">
                  <a:extLst>
                    <a:ext uri="{9D8B030D-6E8A-4147-A177-3AD203B41FA5}">
                      <a16:colId xmlns:a16="http://schemas.microsoft.com/office/drawing/2014/main" val="20002"/>
                    </a:ext>
                  </a:extLst>
                </a:gridCol>
              </a:tblGrid>
              <a:tr h="33782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Study on Charging Aspects of Network Slicing</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FS_NETSLICE_CH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90817">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820029 </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096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45% -&gt;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85</a:t>
                      </a: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348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September </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2019 -&gt; SA5#86 December 2019</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32.845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23751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following were introduced:</a:t>
                      </a:r>
                    </a:p>
                    <a:p>
                      <a:pPr marL="285750" marR="0" lvl="0" indent="-285750" algn="l" defTabSz="121917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Business Roles description based on ITU-T Recommendation Y.3103</a:t>
                      </a:r>
                    </a:p>
                    <a:p>
                      <a:pPr marL="285750" marR="0" lvl="0" indent="-285750" algn="l" defTabSz="121917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New topic 2 - Network Slice management based charging:</a:t>
                      </a:r>
                    </a:p>
                    <a:p>
                      <a:pPr marL="895335" marR="0" lvl="1" indent="-285750" algn="l" defTabSz="121917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key issues for NOP model as well as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NSaaS</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model with two solutions (one based on a CTF in NSMF interacting with CHF for NSI operations, and one based on CHF subscription to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895335" marR="0" lvl="1" indent="-285750" algn="l" defTabSz="121917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interaction between charging and Order care for Communication Service using Network Slice is out of scope</a:t>
                      </a:r>
                    </a:p>
                    <a:p>
                      <a:pPr marL="285750" marR="0" lvl="0" indent="-285750" algn="l" defTabSz="121917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For Topic 1: </a:t>
                      </a:r>
                    </a:p>
                    <a:p>
                      <a:pPr marL="895335" marR="0" lvl="1" indent="-285750" algn="l" defTabSz="121917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Key issue #1.2 (NS Usage based charging) is concluded with solution based S-NSSAI in the CDR.</a:t>
                      </a:r>
                    </a:p>
                    <a:p>
                      <a:pPr marL="895335" marR="0" lvl="1" indent="-285750" algn="l" defTabSz="121917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Key issue #1.1 (NS performance and analytics based charging): different solutions with charging functionalities consuming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PM service and NWDAF service as well.</a:t>
                      </a:r>
                    </a:p>
                    <a:p>
                      <a:pPr marL="895335" marR="0" lvl="1" indent="-285750" algn="l" defTabSz="121917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New key issue "usage limit control per CSP of NSIs", and solution based on appropriate CHF addresses.</a:t>
                      </a:r>
                    </a:p>
                    <a:p>
                      <a:pPr marL="895335" marR="0" lvl="1" indent="-285750" algn="l" defTabSz="121917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New Key issue #1.X: Network slice template based charging with a solution </a:t>
                      </a:r>
                    </a:p>
                    <a:p>
                      <a:pPr marL="285750" marR="0" lvl="0" indent="-285750" algn="l" defTabSz="121917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New Topic B2C: key issue and solution based on existing PDU session charging indicated with S-NSSAI.</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New topic B2BX concluded as addressed under other topics</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TR has concluded on two issues of Topic 1 and two issues of Topic2 to start corresponding normative work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096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348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a:t>
                      </a:r>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32.845 for </a:t>
                      </a: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information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91583395"/>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(1/10)</a:t>
            </a:r>
          </a:p>
        </p:txBody>
      </p:sp>
      <p:graphicFrame>
        <p:nvGraphicFramePr>
          <p:cNvPr id="6" name="Group 76"/>
          <p:cNvGraphicFramePr>
            <a:graphicFrameLocks/>
          </p:cNvGraphicFramePr>
          <p:nvPr>
            <p:extLst>
              <p:ext uri="{D42A27DB-BD31-4B8C-83A1-F6EECF244321}">
                <p14:modId xmlns:p14="http://schemas.microsoft.com/office/powerpoint/2010/main" val="683407993"/>
              </p:ext>
            </p:extLst>
          </p:nvPr>
        </p:nvGraphicFramePr>
        <p:xfrm>
          <a:off x="286603" y="1360424"/>
          <a:ext cx="11586948" cy="4883591"/>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Management of </a:t>
                      </a:r>
                      <a:r>
                        <a:rPr lang="en-US" sz="1600" b="1" i="0" kern="1200" dirty="0" err="1">
                          <a:solidFill>
                            <a:schemeClr val="tx1"/>
                          </a:solidFill>
                          <a:effectLst/>
                          <a:latin typeface="+mn-lt"/>
                          <a:ea typeface="+mn-ea"/>
                          <a:cs typeface="+mn-cs"/>
                        </a:rPr>
                        <a:t>QoE</a:t>
                      </a:r>
                      <a:r>
                        <a:rPr lang="en-US" sz="1600" b="1" i="0" kern="1200" dirty="0">
                          <a:solidFill>
                            <a:schemeClr val="tx1"/>
                          </a:solidFill>
                          <a:effectLst/>
                          <a:latin typeface="+mn-lt"/>
                          <a:ea typeface="+mn-ea"/>
                          <a:cs typeface="+mn-cs"/>
                        </a:rPr>
                        <a:t> measurement collection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QOED</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760058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60% -&gt; 70%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 (Previously 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28.404, 28.405, 28.406, 28.307, 28.308, 28.309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Following functionalities have been included: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Streaming indication and simultaneous QMCs added to 28.404</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Forced deactivation and RAN overload added to 28.405</a:t>
                      </a:r>
                    </a:p>
                    <a:p>
                      <a:pPr marL="285750" lvl="0" indent="-285750">
                        <a:buFont typeface="Arial" panose="020B0604020202020204" pitchFamily="34" charset="0"/>
                        <a:buChar char="•"/>
                      </a:pP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QMCJob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has been added to 28.308</a:t>
                      </a:r>
                    </a:p>
                    <a:p>
                      <a:pPr marL="0" lvl="0" indent="0">
                        <a:buFont typeface="Arial" panose="020B0604020202020204" pitchFamily="34" charset="0"/>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28.404 is ready for approval to SA.</a:t>
                      </a: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28.405 is ready for information to 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lang="en-US" sz="1600" kern="1200" dirty="0">
                          <a:solidFill>
                            <a:schemeClr val="tx1"/>
                          </a:solidFill>
                          <a:effectLst/>
                          <a:latin typeface="Calibri" panose="020F0502020204030204" pitchFamily="34" charset="0"/>
                          <a:ea typeface="DengXian" panose="02010600030101010101" pitchFamily="2" charset="-122"/>
                          <a:cs typeface="+mn-cs"/>
                        </a:rPr>
                        <a:t>TS 28.404 for approval; 28.405 for information</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081663874"/>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(2/10)</a:t>
            </a:r>
          </a:p>
        </p:txBody>
      </p:sp>
      <p:graphicFrame>
        <p:nvGraphicFramePr>
          <p:cNvPr id="6" name="Group 76"/>
          <p:cNvGraphicFramePr>
            <a:graphicFrameLocks/>
          </p:cNvGraphicFramePr>
          <p:nvPr>
            <p:extLst>
              <p:ext uri="{D42A27DB-BD31-4B8C-83A1-F6EECF244321}">
                <p14:modId xmlns:p14="http://schemas.microsoft.com/office/powerpoint/2010/main" val="3505304849"/>
              </p:ext>
            </p:extLst>
          </p:nvPr>
        </p:nvGraphicFramePr>
        <p:xfrm>
          <a:off x="286603" y="1346776"/>
          <a:ext cx="11586948" cy="4735158"/>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Energy efficiency of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EE_5G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810023</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45% -&gt; 70%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28.310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An LS from ITU-T SG5 has been received to inform us about the recent launch of two new work items, one of the assessment of energy efficiency for 5G networks, and the second one on energy saving in 5G. An LS reply was prepared and approved;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CR introducing the definition of PEE measurements for PNFs has been approved;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Several pCRs have been agreed re. energy saving: extend TS 28.310 scope, add new definitions, add use cases;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title of TS 28.310 has been changed according to the WID revision made at SA5#125, from ‘Management and orchestration; Energy efficiency of 5G; Concepts, use cases and requirements’ to ‘Management and orchestration; Energy efficiency of 5G’.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a:t>
                      </a:r>
                      <a:r>
                        <a:rPr lang="en-US" sz="1600" kern="1200" dirty="0">
                          <a:solidFill>
                            <a:schemeClr val="tx1"/>
                          </a:solidFill>
                          <a:effectLst/>
                          <a:latin typeface="Calibri" panose="020F0502020204030204" pitchFamily="34" charset="0"/>
                          <a:ea typeface="DengXian" panose="02010600030101010101" pitchFamily="2" charset="-122"/>
                          <a:cs typeface="+mn-cs"/>
                        </a:rPr>
                        <a:t>28.310 for information</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74179471"/>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(3/10)</a:t>
            </a:r>
          </a:p>
        </p:txBody>
      </p:sp>
      <p:graphicFrame>
        <p:nvGraphicFramePr>
          <p:cNvPr id="6" name="Group 76"/>
          <p:cNvGraphicFramePr>
            <a:graphicFrameLocks/>
          </p:cNvGraphicFramePr>
          <p:nvPr>
            <p:extLst>
              <p:ext uri="{D42A27DB-BD31-4B8C-83A1-F6EECF244321}">
                <p14:modId xmlns:p14="http://schemas.microsoft.com/office/powerpoint/2010/main" val="1394123297"/>
              </p:ext>
            </p:extLst>
          </p:nvPr>
        </p:nvGraphicFramePr>
        <p:xfrm>
          <a:off x="286603" y="1360424"/>
          <a:ext cx="11586948" cy="4883591"/>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Network policy management for mobile networks based on NFV scenarios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NETPOL</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10% -&gt; 85%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 (Previously 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28.311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pCRs about:</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skeleton for 28.311, </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abbreviations, references, </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business level requirements, specification level requirements, </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procedures and interface definitions for policy management </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have been discussed and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292768461"/>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(4/10)</a:t>
            </a:r>
          </a:p>
        </p:txBody>
      </p:sp>
      <p:graphicFrame>
        <p:nvGraphicFramePr>
          <p:cNvPr id="6" name="Group 76"/>
          <p:cNvGraphicFramePr>
            <a:graphicFrameLocks/>
          </p:cNvGraphicFramePr>
          <p:nvPr>
            <p:extLst>
              <p:ext uri="{D42A27DB-BD31-4B8C-83A1-F6EECF244321}">
                <p14:modId xmlns:p14="http://schemas.microsoft.com/office/powerpoint/2010/main" val="2074419726"/>
              </p:ext>
            </p:extLst>
          </p:nvPr>
        </p:nvGraphicFramePr>
        <p:xfrm>
          <a:off x="286603" y="1374072"/>
          <a:ext cx="11586948" cy="4661697"/>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Methodology for 5G management specifications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METHOGY</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85% -&gt; </a:t>
                      </a:r>
                      <a:r>
                        <a:rPr kumimoji="0" lang="en-US"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r>
                        <a:rPr kumimoji="0" lang="en-US" altLang="zh-CN" sz="1600" b="0" i="0" u="none" strike="noStrike" cap="none" normalizeH="0" baseline="0" dirty="0">
                          <a:ln>
                            <a:noFill/>
                          </a:ln>
                          <a:solidFill>
                            <a:schemeClr val="tx1"/>
                          </a:solidFill>
                          <a:effectLst/>
                          <a:latin typeface="Calibri" pitchFamily="34" charset="0"/>
                          <a:ea typeface="宋体" pitchFamily="2" charset="-122"/>
                          <a:cs typeface="Arial" charset="0"/>
                        </a:rPr>
                        <a:t>%</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32.160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Main topics discussed and agreed:</a:t>
                      </a:r>
                    </a:p>
                    <a:p>
                      <a:pPr marL="0" lvl="0" indent="0">
                        <a:buFont typeface="Arial" panose="020B0604020202020204" pitchFamily="34" charset="0"/>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JSON stage 2 to stage 3 mappings and style-guide, </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YANG stage 2 to stage 3 mappings and style-guide</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Agreed to send the TS for approval to 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a:t>
                      </a:r>
                      <a:r>
                        <a:rPr lang="sv-SE" sz="1600" kern="1200" dirty="0">
                          <a:solidFill>
                            <a:schemeClr val="tx1"/>
                          </a:solidFill>
                          <a:effectLst/>
                          <a:latin typeface="Calibri" panose="020F0502020204030204" pitchFamily="34" charset="0"/>
                          <a:ea typeface="DengXian" panose="02010600030101010101" pitchFamily="2" charset="-122"/>
                          <a:cs typeface="+mn-cs"/>
                        </a:rPr>
                        <a:t>32.160 for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236625300"/>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(5/10)</a:t>
            </a:r>
          </a:p>
        </p:txBody>
      </p:sp>
      <p:graphicFrame>
        <p:nvGraphicFramePr>
          <p:cNvPr id="6" name="Group 76"/>
          <p:cNvGraphicFramePr>
            <a:graphicFrameLocks/>
          </p:cNvGraphicFramePr>
          <p:nvPr>
            <p:extLst>
              <p:ext uri="{D42A27DB-BD31-4B8C-83A1-F6EECF244321}">
                <p14:modId xmlns:p14="http://schemas.microsoft.com/office/powerpoint/2010/main" val="446308663"/>
              </p:ext>
            </p:extLst>
          </p:nvPr>
        </p:nvGraphicFramePr>
        <p:xfrm>
          <a:off x="302526" y="1200003"/>
          <a:ext cx="11586948" cy="5200892"/>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Intent driven management services for mobile networks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IDMS_MN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35% -&gt; </a:t>
                      </a:r>
                      <a:r>
                        <a:rPr kumimoji="0" lang="en-US" altLang="zh-CN" sz="1600" b="0" i="0" u="none" strike="noStrike" cap="none" normalizeH="0" baseline="0" dirty="0">
                          <a:ln>
                            <a:noFill/>
                          </a:ln>
                          <a:solidFill>
                            <a:schemeClr val="tx1"/>
                          </a:solidFill>
                          <a:effectLst/>
                          <a:latin typeface="Calibri" pitchFamily="34" charset="0"/>
                          <a:ea typeface="宋体" pitchFamily="2" charset="-122"/>
                          <a:cs typeface="Arial" charset="0"/>
                        </a:rPr>
                        <a:t>45%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SA#87 – Mar. 2020 (Previously SA#85 - Sept. 2019)</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28.812, TS 28.312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work item includes a study phase and a work item phase.</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Study phase 80 % (previously 75%).</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Work item phase is not started.</a:t>
                      </a:r>
                    </a:p>
                    <a:p>
                      <a:pPr marL="285750" lvl="0" indent="-285750">
                        <a:buFont typeface="Arial" panose="020B0604020202020204" pitchFamily="34" charset="0"/>
                        <a:buChar cha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following aspects have been discussed: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Definition of Intent and policy</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New use case CSI deployment at the edge</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Categorization of intent use cases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Solutions for cell-rehoming, network provisioning scenario and network optimization scenario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88373402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1871302" y="1762526"/>
            <a:ext cx="8449396" cy="4738130"/>
          </a:xfrm>
        </p:spPr>
        <p:txBody>
          <a:bodyPr/>
          <a:lstStyle/>
          <a:p>
            <a:pPr>
              <a:lnSpc>
                <a:spcPct val="90000"/>
              </a:lnSpc>
              <a:spcBef>
                <a:spcPct val="10000"/>
              </a:spcBef>
            </a:pPr>
            <a:r>
              <a:rPr lang="en-GB" altLang="zh-CN" sz="2400" dirty="0">
                <a:cs typeface="Times New Roman" pitchFamily="18" charset="0"/>
              </a:rPr>
              <a:t>SA5		</a:t>
            </a:r>
            <a:endParaRPr lang="en-GB" altLang="zh-CN" sz="24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de-DE" altLang="de-DE" sz="2000" dirty="0"/>
              <a:t>Zou Lan (Huawei)	</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8/2019</a:t>
            </a:r>
            <a:br>
              <a:rPr lang="en-GB" altLang="zh-CN" sz="2000" dirty="0">
                <a:cs typeface="Times New Roman" pitchFamily="18" charset="0"/>
              </a:rPr>
            </a:br>
            <a:r>
              <a:rPr lang="en-GB" altLang="zh-CN" sz="2000" dirty="0">
                <a:cs typeface="Times New Roman" pitchFamily="18" charset="0"/>
              </a:rPr>
              <a:t>Maryse Gardella (Nokia) 			VC 	</a:t>
            </a:r>
            <a:r>
              <a:rPr lang="en-GB" altLang="zh-CN" sz="2000">
                <a:cs typeface="Times New Roman" pitchFamily="18" charset="0"/>
              </a:rPr>
              <a:t>s</a:t>
            </a:r>
            <a:r>
              <a:rPr lang="en-GB" sz="2000">
                <a:ea typeface="宋体" pitchFamily="2" charset="-122"/>
                <a:cs typeface="Times New Roman" pitchFamily="18" charset="0"/>
              </a:rPr>
              <a:t>ince 0</a:t>
            </a:r>
            <a:r>
              <a:rPr lang="en-GB" altLang="zh-CN" sz="2000">
                <a:cs typeface="Times New Roman" pitchFamily="18" charset="0"/>
              </a:rPr>
              <a:t>8/2019</a:t>
            </a:r>
          </a:p>
          <a:p>
            <a:pPr>
              <a:lnSpc>
                <a:spcPct val="90000"/>
              </a:lnSpc>
              <a:buNone/>
            </a:pPr>
            <a:endParaRPr lang="en-GB" altLang="zh-CN" sz="2000" dirty="0">
              <a:cs typeface="Times New Roman" pitchFamily="18" charset="0"/>
            </a:endParaRPr>
          </a:p>
          <a:p>
            <a:pPr>
              <a:lnSpc>
                <a:spcPct val="90000"/>
              </a:lnSpc>
              <a:buFontTx/>
              <a:buNone/>
            </a:pPr>
            <a:endParaRPr lang="en-GB" altLang="zh-CN" sz="800" dirty="0">
              <a:solidFill>
                <a:srgbClr val="FF0000"/>
              </a:solidFill>
              <a:cs typeface="Times New Roman" pitchFamily="18" charset="0"/>
            </a:endParaRPr>
          </a:p>
          <a:p>
            <a:pPr lvl="1">
              <a:lnSpc>
                <a:spcPct val="90000"/>
              </a:lnSpc>
            </a:pPr>
            <a:r>
              <a:rPr lang="en-GB" altLang="zh-CN" sz="1800" dirty="0">
                <a:cs typeface="Times New Roman" pitchFamily="18" charset="0"/>
              </a:rPr>
              <a:t>Charging Sub-Working Group (SWG)</a:t>
            </a:r>
          </a:p>
          <a:p>
            <a:pPr>
              <a:lnSpc>
                <a:spcPct val="90000"/>
              </a:lnSpc>
              <a:buFontTx/>
              <a:buNone/>
            </a:pPr>
            <a:r>
              <a:rPr lang="en-GB" altLang="zh-CN" sz="2000" dirty="0">
                <a:cs typeface="Times New Roman" pitchFamily="18" charset="0"/>
              </a:rPr>
              <a:t>	</a:t>
            </a:r>
            <a:r>
              <a:rPr lang="en-GB" altLang="zh-CN" sz="1800" dirty="0">
                <a:cs typeface="Times New Roman" pitchFamily="18" charset="0"/>
              </a:rPr>
              <a:t>Maryse Gardella (Nokia)			Chair	since 08/2013</a:t>
            </a:r>
            <a:br>
              <a:rPr lang="en-GB" altLang="zh-CN" sz="1800" dirty="0">
                <a:cs typeface="Times New Roman" pitchFamily="18" charset="0"/>
              </a:rPr>
            </a:br>
            <a:r>
              <a:rPr lang="en-GB" altLang="zh-CN" sz="18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lvl="1">
              <a:lnSpc>
                <a:spcPct val="90000"/>
              </a:lnSpc>
            </a:pPr>
            <a:r>
              <a:rPr lang="en-GB" altLang="zh-CN" sz="1800" dirty="0">
                <a:cs typeface="Times New Roman" pitchFamily="18" charset="0"/>
              </a:rPr>
              <a:t>OAM&amp;P Sub-Working Group (SWG)</a:t>
            </a:r>
          </a:p>
          <a:p>
            <a:pPr lvl="2">
              <a:lnSpc>
                <a:spcPct val="90000"/>
              </a:lnSpc>
            </a:pPr>
            <a:r>
              <a:rPr lang="en-GB" altLang="zh-CN" sz="1800" dirty="0">
                <a:cs typeface="Times New Roman" pitchFamily="18" charset="0"/>
              </a:rPr>
              <a:t>Need for this SWG under consideration</a:t>
            </a:r>
            <a:br>
              <a:rPr lang="en-GB" altLang="zh-CN" sz="1800" dirty="0">
                <a:cs typeface="Times New Roman" pitchFamily="18" charset="0"/>
              </a:rPr>
            </a:br>
            <a:endParaRPr lang="en-GB" altLang="zh-CN" sz="1800" dirty="0">
              <a:cs typeface="Times New Roman" pitchFamily="18" charset="0"/>
            </a:endParaRPr>
          </a:p>
          <a:p>
            <a:pPr marL="0" indent="0">
              <a:lnSpc>
                <a:spcPct val="90000"/>
              </a:lnSpc>
              <a:buNone/>
            </a:pPr>
            <a:br>
              <a:rPr lang="en-GB" altLang="zh-CN" sz="1600" dirty="0">
                <a:cs typeface="Times New Roman" pitchFamily="18" charset="0"/>
              </a:rPr>
            </a:br>
            <a:endParaRPr lang="en-AU" sz="16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2026170" y="357344"/>
            <a:ext cx="6834188"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136852"/>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(6/10)</a:t>
            </a:r>
          </a:p>
        </p:txBody>
      </p:sp>
      <p:graphicFrame>
        <p:nvGraphicFramePr>
          <p:cNvPr id="6" name="Group 76"/>
          <p:cNvGraphicFramePr>
            <a:graphicFrameLocks/>
          </p:cNvGraphicFramePr>
          <p:nvPr>
            <p:extLst>
              <p:ext uri="{D42A27DB-BD31-4B8C-83A1-F6EECF244321}">
                <p14:modId xmlns:p14="http://schemas.microsoft.com/office/powerpoint/2010/main" val="2885418881"/>
              </p:ext>
            </p:extLst>
          </p:nvPr>
        </p:nvGraphicFramePr>
        <p:xfrm>
          <a:off x="256674" y="822652"/>
          <a:ext cx="11769276" cy="5604993"/>
        </p:xfrm>
        <a:graphic>
          <a:graphicData uri="http://schemas.openxmlformats.org/drawingml/2006/table">
            <a:tbl>
              <a:tblPr/>
              <a:tblGrid>
                <a:gridCol w="1840272">
                  <a:extLst>
                    <a:ext uri="{9D8B030D-6E8A-4147-A177-3AD203B41FA5}">
                      <a16:colId xmlns:a16="http://schemas.microsoft.com/office/drawing/2014/main" val="20000"/>
                    </a:ext>
                  </a:extLst>
                </a:gridCol>
                <a:gridCol w="4028065">
                  <a:extLst>
                    <a:ext uri="{9D8B030D-6E8A-4147-A177-3AD203B41FA5}">
                      <a16:colId xmlns:a16="http://schemas.microsoft.com/office/drawing/2014/main" val="20001"/>
                    </a:ext>
                  </a:extLst>
                </a:gridCol>
                <a:gridCol w="936437">
                  <a:extLst>
                    <a:ext uri="{9D8B030D-6E8A-4147-A177-3AD203B41FA5}">
                      <a16:colId xmlns:a16="http://schemas.microsoft.com/office/drawing/2014/main" val="20003"/>
                    </a:ext>
                  </a:extLst>
                </a:gridCol>
                <a:gridCol w="2075565">
                  <a:extLst>
                    <a:ext uri="{9D8B030D-6E8A-4147-A177-3AD203B41FA5}">
                      <a16:colId xmlns:a16="http://schemas.microsoft.com/office/drawing/2014/main" val="20004"/>
                    </a:ext>
                  </a:extLst>
                </a:gridCol>
                <a:gridCol w="2888937">
                  <a:extLst>
                    <a:ext uri="{9D8B030D-6E8A-4147-A177-3AD203B41FA5}">
                      <a16:colId xmlns:a16="http://schemas.microsoft.com/office/drawing/2014/main" val="20002"/>
                    </a:ext>
                  </a:extLst>
                </a:gridCol>
              </a:tblGrid>
              <a:tr h="459019">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Enhancement of performance assurance for 5G networks including network slicing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5G_SLICE_ePA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39896">
                <a:tc vMerge="1">
                  <a:txBody>
                    <a:bodyPr/>
                    <a:lstStyle/>
                    <a:p>
                      <a:endParaRPr lang="en-GB"/>
                    </a:p>
                  </a:txBody>
                  <a:tcPr/>
                </a:tc>
                <a:tc gridSpan="3" vMerge="1">
                  <a:txBody>
                    <a:bodyPr/>
                    <a:lstStyle/>
                    <a:p>
                      <a:endParaRPr lang="en-GB"/>
                    </a:p>
                  </a:txBody>
                  <a:tcPr/>
                </a:tc>
                <a:tc hMerge="1" vMerge="1">
                  <a:txBody>
                    <a:bodyPr/>
                    <a:lstStyle/>
                    <a:p>
                      <a:endParaRPr lang="fr-FR"/>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819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Intel, 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70% -&gt; 85%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819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TS 28.550, 28.552, 28.554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52611">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the following topics: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pPr marL="0" lvl="0" indent="0">
                        <a:buFont typeface="Arial" panose="020B0604020202020204" pitchFamily="34" charset="0"/>
                        <a:buNone/>
                      </a:pPr>
                      <a:endPar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2219048">
                <a:tc vMerge="1">
                  <a:txBody>
                    <a:bodyPr/>
                    <a:lstStyle/>
                    <a:p>
                      <a:endParaRPr lang="fr-FR"/>
                    </a:p>
                  </a:txBody>
                  <a:tcPr/>
                </a:tc>
                <a:tc gridSpan="2">
                  <a:txBody>
                    <a:bodyPr/>
                    <a:lstStyle/>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NSI/NSSI performance assurance;</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NSI/NSSI performance threshold monitoring service;</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E2E, interface, NF delay and integrated RAN related performance measurements;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Measurements and KPI related to DRB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retainability</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Measurements related to PDU session creation in HR roaming scenario;</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UE Configuration Update procedure related measurements;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Correction of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QoS</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flow monitoring related measurements for SMF;</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Modification of PM definition for non-spit NG-RAN scenario;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gridSpan="2">
                  <a:txBody>
                    <a:bodyPr/>
                    <a:lstStyle/>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Modification of PDU Sessions setup related measurements;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Modify the definition of Round-trip GTP Data Packet Delay;</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Analytical KPI of user data suppression level;</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Analytical KPI of Traffic Load Level;</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Measurements and KPI on Inter-</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handover Execution time of one single network slice;</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PDU session establishment time measurement and KPI;</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QFI1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QoS</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Flow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Retainability</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monitoring related measurements;</a:t>
                      </a:r>
                    </a:p>
                    <a:p>
                      <a:pPr marL="285750" lvl="0" indent="-285750">
                        <a:buFont typeface="Arial" panose="020B0604020202020204" pitchFamily="34" charset="0"/>
                        <a:buChar char="•"/>
                      </a:pP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Bursty</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and continuous flows.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extLst>
                  <a:ext uri="{0D108BD9-81ED-4DB2-BD59-A6C34878D82A}">
                    <a16:rowId xmlns:a16="http://schemas.microsoft.com/office/drawing/2014/main" val="10007"/>
                  </a:ext>
                </a:extLst>
              </a:tr>
              <a:tr h="49724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4">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5397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99000"/>
                      </a:schemeClr>
                    </a:solidFill>
                  </a:tcPr>
                </a:tc>
                <a:tc gridSpan="4">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Rel-16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99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228971482"/>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(7/10)</a:t>
            </a:r>
          </a:p>
        </p:txBody>
      </p:sp>
      <p:graphicFrame>
        <p:nvGraphicFramePr>
          <p:cNvPr id="6" name="Group 76"/>
          <p:cNvGraphicFramePr>
            <a:graphicFrameLocks/>
          </p:cNvGraphicFramePr>
          <p:nvPr>
            <p:extLst>
              <p:ext uri="{D42A27DB-BD31-4B8C-83A1-F6EECF244321}">
                <p14:modId xmlns:p14="http://schemas.microsoft.com/office/powerpoint/2010/main" val="3668963103"/>
              </p:ext>
            </p:extLst>
          </p:nvPr>
        </p:nvGraphicFramePr>
        <p:xfrm>
          <a:off x="286603" y="1196648"/>
          <a:ext cx="11586948" cy="4883591"/>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Discovery of management services in 5G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5GDMS</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820035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35% -&gt; </a:t>
                      </a:r>
                      <a:r>
                        <a:rPr kumimoji="0" lang="en-US" altLang="zh-CN" sz="1600" b="0" i="0" u="none" strike="noStrike" cap="none" normalizeH="0" baseline="0" dirty="0">
                          <a:ln>
                            <a:noFill/>
                          </a:ln>
                          <a:solidFill>
                            <a:schemeClr val="tx1"/>
                          </a:solidFill>
                          <a:effectLst/>
                          <a:latin typeface="Calibri" pitchFamily="34" charset="0"/>
                          <a:ea typeface="宋体" pitchFamily="2" charset="-122"/>
                          <a:cs typeface="Arial" charset="0"/>
                        </a:rPr>
                        <a:t>65%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 (Previously 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28.533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mainly the following topics:</a:t>
                      </a:r>
                    </a:p>
                    <a:p>
                      <a:pPr marL="285750" lvl="0" indent="-285750">
                        <a:buFont typeface="Arial" panose="020B0604020202020204" pitchFamily="34" charset="0"/>
                        <a:buChar char="•"/>
                      </a:pP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discovery solution in release 16 for TS 28.533</a:t>
                      </a:r>
                    </a:p>
                    <a:p>
                      <a:pPr marL="285750" lvl="0" indent="-285750">
                        <a:buFont typeface="Arial" panose="020B0604020202020204" pitchFamily="34" charset="0"/>
                        <a:buChar char="•"/>
                      </a:pP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capability query use case and requirement for TS 28.530 (agreed)</a:t>
                      </a:r>
                    </a:p>
                    <a:p>
                      <a:pPr marL="285750" lvl="0" indent="-285750">
                        <a:buFont typeface="Arial" panose="020B0604020202020204" pitchFamily="34" charset="0"/>
                        <a:buChar char="•"/>
                      </a:pP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capability query stage 2 and stage 3 for TS 28.533</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Removal of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query use case and requirement from TS 28.533 release 15 and release 16</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Potential solution for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Consumer obtaining (discovering)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Producer URI using DNS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250697943"/>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(8/10)</a:t>
            </a:r>
          </a:p>
        </p:txBody>
      </p:sp>
      <p:graphicFrame>
        <p:nvGraphicFramePr>
          <p:cNvPr id="6" name="Group 76"/>
          <p:cNvGraphicFramePr>
            <a:graphicFrameLocks/>
          </p:cNvGraphicFramePr>
          <p:nvPr>
            <p:extLst>
              <p:ext uri="{D42A27DB-BD31-4B8C-83A1-F6EECF244321}">
                <p14:modId xmlns:p14="http://schemas.microsoft.com/office/powerpoint/2010/main" val="3822077394"/>
              </p:ext>
            </p:extLst>
          </p:nvPr>
        </p:nvGraphicFramePr>
        <p:xfrm>
          <a:off x="158266" y="1078132"/>
          <a:ext cx="11586948" cy="5093020"/>
        </p:xfrm>
        <a:graphic>
          <a:graphicData uri="http://schemas.openxmlformats.org/drawingml/2006/table">
            <a:tbl>
              <a:tblPr/>
              <a:tblGrid>
                <a:gridCol w="1820493">
                  <a:extLst>
                    <a:ext uri="{9D8B030D-6E8A-4147-A177-3AD203B41FA5}">
                      <a16:colId xmlns:a16="http://schemas.microsoft.com/office/drawing/2014/main" val="20000"/>
                    </a:ext>
                  </a:extLst>
                </a:gridCol>
                <a:gridCol w="395693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NRM enhancements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err="1">
                          <a:solidFill>
                            <a:schemeClr val="tx1"/>
                          </a:solidFill>
                          <a:effectLst/>
                          <a:latin typeface="+mn-lt"/>
                          <a:ea typeface="+mn-ea"/>
                          <a:cs typeface="+mn-cs"/>
                        </a:rPr>
                        <a:t>eNRM</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820032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20% -&gt; 40%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SA#87 – Mar.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28.541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altLang="zh-CN" sz="1600" b="0" i="0" u="none" strike="noStrike" kern="1200" cap="none" normalizeH="0" baseline="0" dirty="0">
                          <a:ln>
                            <a:noFill/>
                          </a:ln>
                          <a:solidFill>
                            <a:schemeClr val="tx1"/>
                          </a:solidFill>
                          <a:effectLst/>
                          <a:latin typeface="Calibri" pitchFamily="34" charset="0"/>
                          <a:ea typeface="+mn-ea"/>
                          <a:cs typeface="Arial" charset="0"/>
                        </a:rPr>
                        <a:t>Main topics discussed:</a:t>
                      </a:r>
                    </a:p>
                    <a:p>
                      <a:pPr marL="0" lvl="0" indent="0">
                        <a:buFont typeface="Arial" panose="020B0604020202020204" pitchFamily="34" charset="0"/>
                        <a:buNone/>
                      </a:pPr>
                      <a:endParaRPr kumimoji="0" lang="en-US" altLang="zh-CN" sz="1600" b="0" i="0" u="none" strike="noStrike" kern="1200" cap="none" normalizeH="0" baseline="0" dirty="0">
                        <a:ln>
                          <a:noFill/>
                        </a:ln>
                        <a:solidFill>
                          <a:schemeClr val="tx1"/>
                        </a:solidFill>
                        <a:effectLst/>
                        <a:latin typeface="Calibri" pitchFamily="34" charset="0"/>
                        <a:ea typeface="+mn-ea"/>
                        <a:cs typeface="Arial" charset="0"/>
                      </a:endParaRPr>
                    </a:p>
                    <a:p>
                      <a:pPr marL="0" lvl="0" indent="0">
                        <a:buFont typeface="Wingdings" panose="05000000000000000000" pitchFamily="2" charset="2"/>
                        <a:buNone/>
                      </a:pPr>
                      <a:r>
                        <a:rPr kumimoji="0" lang="en-US" altLang="zh-CN" sz="1600" b="0" i="0" u="none" strike="noStrike" kern="1200" cap="none" normalizeH="0" baseline="0" dirty="0">
                          <a:ln>
                            <a:noFill/>
                          </a:ln>
                          <a:solidFill>
                            <a:schemeClr val="tx1"/>
                          </a:solidFill>
                          <a:effectLst/>
                          <a:latin typeface="Calibri" pitchFamily="34" charset="0"/>
                          <a:ea typeface="+mn-ea"/>
                          <a:cs typeface="Arial" charset="0"/>
                        </a:rPr>
                        <a:t>- CRs to support SBA, discussion papers and LSs related to RRM policies, discussion paper to support more 3GPP RAN parameters especially required by ORAN, as well as other change requests on NRM.</a:t>
                      </a:r>
                    </a:p>
                    <a:p>
                      <a:pPr marL="0" marR="0" lvl="0" indent="0" algn="l" defTabSz="121917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Discussion papers to support GSMA GST, RRM Policy and stage 3 NRM CRs.</a:t>
                      </a:r>
                    </a:p>
                    <a:p>
                      <a:pPr marL="0" marR="0" lvl="0" indent="0" algn="l" defTabSz="121917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Way forward for the Stage 2 and Stage 3 alignment</a:t>
                      </a:r>
                    </a:p>
                    <a:p>
                      <a:pPr marL="0" lvl="0" indent="0">
                        <a:buFont typeface="Wingdings" panose="05000000000000000000" pitchFamily="2" charset="2"/>
                        <a:buNone/>
                      </a:pPr>
                      <a:r>
                        <a:rPr kumimoji="0" lang="en-US" altLang="zh-CN" sz="1600" b="0" i="0" u="none" strike="noStrike" kern="1200" cap="none" normalizeH="0" baseline="0" dirty="0">
                          <a:ln>
                            <a:noFill/>
                          </a:ln>
                          <a:solidFill>
                            <a:schemeClr val="tx1"/>
                          </a:solidFill>
                          <a:effectLst/>
                          <a:latin typeface="Calibri" pitchFamily="34" charset="0"/>
                          <a:ea typeface="+mn-ea"/>
                          <a:cs typeface="Arial" charset="0"/>
                        </a:rPr>
                        <a:t>- The scope of the WI was extended to support other new features besides 5GC Service Based Architecture support, therefore the time schedule of the WI was changed accordingly.</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As the stage 3 definitions for the Rel-16 NRM could not cover all conditionally agreed stage 2 CRs at SA5#126, an inconsistency between stage 2 and 3 will exist in the updated Rel-16 NRM TS version after SA#85. To be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fixed by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SA#86.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Rel-16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53588042"/>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(9/10)</a:t>
            </a:r>
          </a:p>
        </p:txBody>
      </p:sp>
      <p:graphicFrame>
        <p:nvGraphicFramePr>
          <p:cNvPr id="6" name="Group 76"/>
          <p:cNvGraphicFramePr>
            <a:graphicFrameLocks/>
          </p:cNvGraphicFramePr>
          <p:nvPr>
            <p:extLst>
              <p:ext uri="{D42A27DB-BD31-4B8C-83A1-F6EECF244321}">
                <p14:modId xmlns:p14="http://schemas.microsoft.com/office/powerpoint/2010/main" val="1864198519"/>
              </p:ext>
            </p:extLst>
          </p:nvPr>
        </p:nvGraphicFramePr>
        <p:xfrm>
          <a:off x="286603" y="1374072"/>
          <a:ext cx="11586948" cy="4661697"/>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Trace Management in the context of Services Based Management Architecture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TM_SBMA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820036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10% -&gt;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SA#87 – March 2020 (Prev. SA#85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 contributions.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98633000"/>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(10/10)</a:t>
            </a:r>
          </a:p>
        </p:txBody>
      </p:sp>
      <p:graphicFrame>
        <p:nvGraphicFramePr>
          <p:cNvPr id="6" name="Group 76"/>
          <p:cNvGraphicFramePr>
            <a:graphicFrameLocks/>
          </p:cNvGraphicFramePr>
          <p:nvPr>
            <p:extLst>
              <p:ext uri="{D42A27DB-BD31-4B8C-83A1-F6EECF244321}">
                <p14:modId xmlns:p14="http://schemas.microsoft.com/office/powerpoint/2010/main" val="1963842271"/>
              </p:ext>
            </p:extLst>
          </p:nvPr>
        </p:nvGraphicFramePr>
        <p:xfrm>
          <a:off x="286603" y="1374072"/>
          <a:ext cx="11586948" cy="4661697"/>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Integration of ONAP and 3GPP 5G management framework</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ONAP3GPP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830026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AT&amp;T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10% -&gt; 25%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SA#87 - March 2020 (prev. SA#86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and agreed several contributions on the following topics: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Creation of a new Stage 1 Heartbeat management service spec</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Heartbeat use cases, requirements, and procedures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Heartbeat Stage 2 and 3 inputs to TS 28.532</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Adding a RESTful HTTP-based solution set for file-based performance assurance to TS 28.532</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Creating a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Netconf</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-based solution set for the provisioning management service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Adding an NRM fragment supporting the management of notification subscriptions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01693936"/>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(1/8)</a:t>
            </a:r>
          </a:p>
        </p:txBody>
      </p:sp>
      <p:graphicFrame>
        <p:nvGraphicFramePr>
          <p:cNvPr id="6" name="Group 76"/>
          <p:cNvGraphicFramePr>
            <a:graphicFrameLocks/>
          </p:cNvGraphicFramePr>
          <p:nvPr>
            <p:extLst>
              <p:ext uri="{D42A27DB-BD31-4B8C-83A1-F6EECF244321}">
                <p14:modId xmlns:p14="http://schemas.microsoft.com/office/powerpoint/2010/main" val="2407178429"/>
              </p:ext>
            </p:extLst>
          </p:nvPr>
        </p:nvGraphicFramePr>
        <p:xfrm>
          <a:off x="189186" y="1360424"/>
          <a:ext cx="11824139" cy="4782866"/>
        </p:xfrm>
        <a:graphic>
          <a:graphicData uri="http://schemas.openxmlformats.org/drawingml/2006/table">
            <a:tbl>
              <a:tblPr/>
              <a:tblGrid>
                <a:gridCol w="1848850">
                  <a:extLst>
                    <a:ext uri="{9D8B030D-6E8A-4147-A177-3AD203B41FA5}">
                      <a16:colId xmlns:a16="http://schemas.microsoft.com/office/drawing/2014/main" val="20000"/>
                    </a:ext>
                  </a:extLst>
                </a:gridCol>
                <a:gridCol w="4046842">
                  <a:extLst>
                    <a:ext uri="{9D8B030D-6E8A-4147-A177-3AD203B41FA5}">
                      <a16:colId xmlns:a16="http://schemas.microsoft.com/office/drawing/2014/main" val="20001"/>
                    </a:ext>
                  </a:extLst>
                </a:gridCol>
                <a:gridCol w="3026042">
                  <a:extLst>
                    <a:ext uri="{9D8B030D-6E8A-4147-A177-3AD203B41FA5}">
                      <a16:colId xmlns:a16="http://schemas.microsoft.com/office/drawing/2014/main" val="20003"/>
                    </a:ext>
                  </a:extLst>
                </a:gridCol>
                <a:gridCol w="2902405">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protocol enhancement for real time communication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FS_PROTIMP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800037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 contributions.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306958927"/>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(2/8)</a:t>
            </a:r>
          </a:p>
        </p:txBody>
      </p:sp>
      <p:graphicFrame>
        <p:nvGraphicFramePr>
          <p:cNvPr id="6" name="Group 76"/>
          <p:cNvGraphicFramePr>
            <a:graphicFrameLocks/>
          </p:cNvGraphicFramePr>
          <p:nvPr>
            <p:extLst>
              <p:ext uri="{D42A27DB-BD31-4B8C-83A1-F6EECF244321}">
                <p14:modId xmlns:p14="http://schemas.microsoft.com/office/powerpoint/2010/main" val="3739948094"/>
              </p:ext>
            </p:extLst>
          </p:nvPr>
        </p:nvGraphicFramePr>
        <p:xfrm>
          <a:off x="835573" y="1381368"/>
          <a:ext cx="10537719" cy="4896888"/>
        </p:xfrm>
        <a:graphic>
          <a:graphicData uri="http://schemas.openxmlformats.org/drawingml/2006/table">
            <a:tbl>
              <a:tblPr/>
              <a:tblGrid>
                <a:gridCol w="1647702">
                  <a:extLst>
                    <a:ext uri="{9D8B030D-6E8A-4147-A177-3AD203B41FA5}">
                      <a16:colId xmlns:a16="http://schemas.microsoft.com/office/drawing/2014/main" val="20000"/>
                    </a:ext>
                  </a:extLst>
                </a:gridCol>
                <a:gridCol w="3606562">
                  <a:extLst>
                    <a:ext uri="{9D8B030D-6E8A-4147-A177-3AD203B41FA5}">
                      <a16:colId xmlns:a16="http://schemas.microsoft.com/office/drawing/2014/main" val="20001"/>
                    </a:ext>
                  </a:extLst>
                </a:gridCol>
                <a:gridCol w="2696821">
                  <a:extLst>
                    <a:ext uri="{9D8B030D-6E8A-4147-A177-3AD203B41FA5}">
                      <a16:colId xmlns:a16="http://schemas.microsoft.com/office/drawing/2014/main" val="20003"/>
                    </a:ext>
                  </a:extLst>
                </a:gridCol>
                <a:gridCol w="258663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management aspects of edge computing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FS_MAN_EC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800039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75%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mj-lt"/>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some options for the way forward.</a:t>
                      </a:r>
                    </a:p>
                    <a:p>
                      <a:pPr marL="0" lvl="0" indent="0">
                        <a:buFont typeface="+mj-lt"/>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 typeface="+mj-lt"/>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agreed to send TR 28.803 to SA#85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TR 28.803 for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455001826"/>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(3/8)</a:t>
            </a:r>
          </a:p>
        </p:txBody>
      </p:sp>
      <p:graphicFrame>
        <p:nvGraphicFramePr>
          <p:cNvPr id="6" name="Group 76"/>
          <p:cNvGraphicFramePr>
            <a:graphicFrameLocks/>
          </p:cNvGraphicFramePr>
          <p:nvPr>
            <p:extLst>
              <p:ext uri="{D42A27DB-BD31-4B8C-83A1-F6EECF244321}">
                <p14:modId xmlns:p14="http://schemas.microsoft.com/office/powerpoint/2010/main" val="3293309580"/>
              </p:ext>
            </p:extLst>
          </p:nvPr>
        </p:nvGraphicFramePr>
        <p:xfrm>
          <a:off x="835573" y="946150"/>
          <a:ext cx="11146630" cy="5222838"/>
        </p:xfrm>
        <a:graphic>
          <a:graphicData uri="http://schemas.openxmlformats.org/drawingml/2006/table">
            <a:tbl>
              <a:tblPr/>
              <a:tblGrid>
                <a:gridCol w="1742913">
                  <a:extLst>
                    <a:ext uri="{9D8B030D-6E8A-4147-A177-3AD203B41FA5}">
                      <a16:colId xmlns:a16="http://schemas.microsoft.com/office/drawing/2014/main" val="20000"/>
                    </a:ext>
                  </a:extLst>
                </a:gridCol>
                <a:gridCol w="3814963">
                  <a:extLst>
                    <a:ext uri="{9D8B030D-6E8A-4147-A177-3AD203B41FA5}">
                      <a16:colId xmlns:a16="http://schemas.microsoft.com/office/drawing/2014/main" val="20001"/>
                    </a:ext>
                  </a:extLst>
                </a:gridCol>
                <a:gridCol w="2852654">
                  <a:extLst>
                    <a:ext uri="{9D8B030D-6E8A-4147-A177-3AD203B41FA5}">
                      <a16:colId xmlns:a16="http://schemas.microsoft.com/office/drawing/2014/main" val="20003"/>
                    </a:ext>
                  </a:extLst>
                </a:gridCol>
                <a:gridCol w="2736100">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tenancy concept in 5G networks and network slicing management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FS_TENANCYC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50% -&gt;</a:t>
                      </a:r>
                      <a:r>
                        <a:rPr kumimoji="0" lang="en-US"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en-US" altLang="zh-CN" sz="1600" b="0" i="0" u="none" strike="noStrike" kern="1200" cap="none" normalizeH="0" baseline="0" dirty="0">
                          <a:ln>
                            <a:noFill/>
                          </a:ln>
                          <a:solidFill>
                            <a:schemeClr val="tx1"/>
                          </a:solidFill>
                          <a:effectLst/>
                          <a:highlight>
                            <a:srgbClr val="00FF00"/>
                          </a:highlight>
                          <a:latin typeface="Calibri" pitchFamily="34" charset="0"/>
                          <a:ea typeface="宋体" pitchFamily="2" charset="-122"/>
                          <a:cs typeface="Arial" charset="0"/>
                        </a:rPr>
                        <a:t>100</a:t>
                      </a:r>
                      <a:r>
                        <a:rPr kumimoji="0" lang="en-US"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altLang="zh-CN" sz="1600" b="0" i="0" u="none" strike="noStrike" kern="1200" cap="none" normalizeH="0" baseline="0" dirty="0">
                          <a:ln>
                            <a:noFill/>
                          </a:ln>
                          <a:solidFill>
                            <a:schemeClr val="tx1"/>
                          </a:solidFill>
                          <a:effectLst/>
                          <a:latin typeface="Calibri" pitchFamily="34" charset="0"/>
                          <a:ea typeface="+mn-ea"/>
                          <a:cs typeface="Arial" charset="0"/>
                        </a:rPr>
                        <a:t>The group discussed the tenancy concept in context of:</a:t>
                      </a:r>
                    </a:p>
                    <a:p>
                      <a:pPr marL="285750" lvl="0" indent="-285750">
                        <a:buFont typeface="Arial" panose="020B0604020202020204" pitchFamily="34" charset="0"/>
                        <a:buChar char="•"/>
                      </a:pPr>
                      <a:r>
                        <a:rPr kumimoji="0" lang="en-US" altLang="zh-CN" sz="1600" b="0" i="0" u="none" strike="noStrike" kern="1200" cap="none" normalizeH="0" baseline="0" dirty="0">
                          <a:ln>
                            <a:noFill/>
                          </a:ln>
                          <a:solidFill>
                            <a:schemeClr val="tx1"/>
                          </a:solidFill>
                          <a:effectLst/>
                          <a:latin typeface="Calibri" pitchFamily="34" charset="0"/>
                          <a:ea typeface="+mn-ea"/>
                          <a:cs typeface="Arial" charset="0"/>
                        </a:rPr>
                        <a:t>Supplement to management capability and resource for tenant.</a:t>
                      </a:r>
                    </a:p>
                    <a:p>
                      <a:pPr marL="285750" lvl="0" indent="-285750">
                        <a:buFont typeface="Arial" panose="020B0604020202020204" pitchFamily="34" charset="0"/>
                        <a:buChar char="•"/>
                      </a:pPr>
                      <a:r>
                        <a:rPr kumimoji="0" lang="en-US" altLang="zh-CN" sz="1600" b="0" i="0" u="none" strike="noStrike" kern="1200" cap="none" normalizeH="0" baseline="0" dirty="0">
                          <a:ln>
                            <a:noFill/>
                          </a:ln>
                          <a:solidFill>
                            <a:schemeClr val="tx1"/>
                          </a:solidFill>
                          <a:effectLst/>
                          <a:latin typeface="Calibri" pitchFamily="34" charset="0"/>
                          <a:ea typeface="+mn-ea"/>
                          <a:cs typeface="Arial" charset="0"/>
                        </a:rPr>
                        <a:t>Description on EGMF in multiple tenant environment.</a:t>
                      </a:r>
                    </a:p>
                    <a:p>
                      <a:pPr marL="285750" lvl="0" indent="-285750">
                        <a:buFont typeface="Arial" panose="020B0604020202020204" pitchFamily="34" charset="0"/>
                        <a:buChar char="•"/>
                      </a:pPr>
                      <a:r>
                        <a:rPr kumimoji="0" lang="en-US" altLang="zh-CN" sz="1600" b="0" i="0" u="none" strike="noStrike" kern="1200" cap="none" normalizeH="0" baseline="0" dirty="0">
                          <a:ln>
                            <a:noFill/>
                          </a:ln>
                          <a:solidFill>
                            <a:schemeClr val="tx1"/>
                          </a:solidFill>
                          <a:effectLst/>
                          <a:latin typeface="Calibri" pitchFamily="34" charset="0"/>
                          <a:ea typeface="+mn-ea"/>
                          <a:cs typeface="Arial" charset="0"/>
                        </a:rPr>
                        <a:t>Adding use cases and potential requirements for tenancy concept.</a:t>
                      </a:r>
                    </a:p>
                    <a:p>
                      <a:pPr marL="285750" lvl="0" indent="-285750">
                        <a:buFont typeface="Arial" panose="020B0604020202020204" pitchFamily="34" charset="0"/>
                        <a:buChar char="•"/>
                      </a:pPr>
                      <a:r>
                        <a:rPr kumimoji="0" lang="en-US" altLang="zh-CN" sz="1600" b="0" i="0" u="none" strike="noStrike" kern="1200" cap="none" normalizeH="0" baseline="0" dirty="0">
                          <a:ln>
                            <a:noFill/>
                          </a:ln>
                          <a:solidFill>
                            <a:schemeClr val="tx1"/>
                          </a:solidFill>
                          <a:effectLst/>
                          <a:latin typeface="Calibri" pitchFamily="34" charset="0"/>
                          <a:ea typeface="+mn-ea"/>
                          <a:cs typeface="Arial" charset="0"/>
                        </a:rPr>
                        <a:t>Adding potential solutions for performance measurements.</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Use cases of management capability for tenant</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Tenancy relation with CSI and EGMF in multiple tenant environment</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Potential enhancement of fault supervision management, NF performance measurement and provisioning management service to support multiple tenant environment</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Conclusion and recommendations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a:t>
                      </a:r>
                      <a:r>
                        <a:rPr lang="en-US" sz="1600" kern="1200" dirty="0">
                          <a:solidFill>
                            <a:schemeClr val="tx1"/>
                          </a:solidFill>
                          <a:effectLst/>
                          <a:latin typeface="Calibri" panose="020F0502020204030204" pitchFamily="34" charset="0"/>
                          <a:ea typeface="DengXian" panose="02010600030101010101" pitchFamily="2" charset="-122"/>
                          <a:cs typeface="+mn-cs"/>
                        </a:rPr>
                        <a:t>28.804 for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471791641"/>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(4/8)</a:t>
            </a:r>
          </a:p>
        </p:txBody>
      </p:sp>
      <p:graphicFrame>
        <p:nvGraphicFramePr>
          <p:cNvPr id="6" name="Group 76"/>
          <p:cNvGraphicFramePr>
            <a:graphicFrameLocks/>
          </p:cNvGraphicFramePr>
          <p:nvPr>
            <p:extLst>
              <p:ext uri="{D42A27DB-BD31-4B8C-83A1-F6EECF244321}">
                <p14:modId xmlns:p14="http://schemas.microsoft.com/office/powerpoint/2010/main" val="3968612865"/>
              </p:ext>
            </p:extLst>
          </p:nvPr>
        </p:nvGraphicFramePr>
        <p:xfrm>
          <a:off x="835573" y="1354072"/>
          <a:ext cx="10537719" cy="4896888"/>
        </p:xfrm>
        <a:graphic>
          <a:graphicData uri="http://schemas.openxmlformats.org/drawingml/2006/table">
            <a:tbl>
              <a:tblPr/>
              <a:tblGrid>
                <a:gridCol w="1647702">
                  <a:extLst>
                    <a:ext uri="{9D8B030D-6E8A-4147-A177-3AD203B41FA5}">
                      <a16:colId xmlns:a16="http://schemas.microsoft.com/office/drawing/2014/main" val="20000"/>
                    </a:ext>
                  </a:extLst>
                </a:gridCol>
                <a:gridCol w="3606562">
                  <a:extLst>
                    <a:ext uri="{9D8B030D-6E8A-4147-A177-3AD203B41FA5}">
                      <a16:colId xmlns:a16="http://schemas.microsoft.com/office/drawing/2014/main" val="20001"/>
                    </a:ext>
                  </a:extLst>
                </a:gridCol>
                <a:gridCol w="2696821">
                  <a:extLst>
                    <a:ext uri="{9D8B030D-6E8A-4147-A177-3AD203B41FA5}">
                      <a16:colId xmlns:a16="http://schemas.microsoft.com/office/drawing/2014/main" val="20003"/>
                    </a:ext>
                  </a:extLst>
                </a:gridCol>
                <a:gridCol w="258663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management aspects of communication services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FS_CSMAN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80% -&gt; </a:t>
                      </a:r>
                      <a:r>
                        <a:rPr kumimoji="0" lang="en-US" altLang="zh-CN" sz="1600" b="0" i="0" u="none" strike="noStrike" kern="1200" cap="none" normalizeH="0" baseline="0" dirty="0">
                          <a:ln>
                            <a:noFill/>
                          </a:ln>
                          <a:solidFill>
                            <a:schemeClr val="tx1"/>
                          </a:solidFill>
                          <a:effectLst/>
                          <a:highlight>
                            <a:srgbClr val="00FF00"/>
                          </a:highlight>
                          <a:latin typeface="Calibri" pitchFamily="34" charset="0"/>
                          <a:ea typeface="宋体" pitchFamily="2" charset="-122"/>
                          <a:cs typeface="Arial" charset="0"/>
                        </a:rPr>
                        <a:t>100</a:t>
                      </a:r>
                      <a:r>
                        <a:rPr kumimoji="0" lang="en-US"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Main topics discussed:</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normalizeH="0" baseline="0" dirty="0">
                          <a:ln>
                            <a:noFill/>
                          </a:ln>
                          <a:solidFill>
                            <a:schemeClr val="tx1"/>
                          </a:solidFill>
                          <a:effectLst/>
                          <a:latin typeface="Calibri" pitchFamily="34" charset="0"/>
                          <a:ea typeface="+mn-ea"/>
                          <a:cs typeface="Arial" charset="0"/>
                        </a:rPr>
                        <a:t>Clarifications in the concepts and background clause outlining relationship between communication services and management concepts, updates to and new use cases and requirement were also introduced. </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Updates to concepts and background, solutions ,clean-up, and the conclusions and recommendations are agreed.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a:t>
                      </a:r>
                      <a:r>
                        <a:rPr lang="en-US" sz="1600" kern="1200" dirty="0">
                          <a:solidFill>
                            <a:schemeClr val="tx1"/>
                          </a:solidFill>
                          <a:effectLst/>
                          <a:latin typeface="Calibri" panose="020F0502020204030204" pitchFamily="34" charset="0"/>
                          <a:ea typeface="DengXian" panose="02010600030101010101" pitchFamily="2" charset="-122"/>
                          <a:cs typeface="+mn-cs"/>
                        </a:rPr>
                        <a:t>28.805 for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07490091"/>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(5/8)</a:t>
            </a:r>
          </a:p>
        </p:txBody>
      </p:sp>
      <p:graphicFrame>
        <p:nvGraphicFramePr>
          <p:cNvPr id="6" name="Group 76"/>
          <p:cNvGraphicFramePr>
            <a:graphicFrameLocks/>
          </p:cNvGraphicFramePr>
          <p:nvPr>
            <p:extLst>
              <p:ext uri="{D42A27DB-BD31-4B8C-83A1-F6EECF244321}">
                <p14:modId xmlns:p14="http://schemas.microsoft.com/office/powerpoint/2010/main" val="1788303269"/>
              </p:ext>
            </p:extLst>
          </p:nvPr>
        </p:nvGraphicFramePr>
        <p:xfrm>
          <a:off x="245660" y="1367720"/>
          <a:ext cx="11764370" cy="4864976"/>
        </p:xfrm>
        <a:graphic>
          <a:graphicData uri="http://schemas.openxmlformats.org/drawingml/2006/table">
            <a:tbl>
              <a:tblPr/>
              <a:tblGrid>
                <a:gridCol w="1839504">
                  <a:extLst>
                    <a:ext uri="{9D8B030D-6E8A-4147-A177-3AD203B41FA5}">
                      <a16:colId xmlns:a16="http://schemas.microsoft.com/office/drawing/2014/main" val="20000"/>
                    </a:ext>
                  </a:extLst>
                </a:gridCol>
                <a:gridCol w="4026386">
                  <a:extLst>
                    <a:ext uri="{9D8B030D-6E8A-4147-A177-3AD203B41FA5}">
                      <a16:colId xmlns:a16="http://schemas.microsoft.com/office/drawing/2014/main" val="20001"/>
                    </a:ext>
                  </a:extLst>
                </a:gridCol>
                <a:gridCol w="3010747">
                  <a:extLst>
                    <a:ext uri="{9D8B030D-6E8A-4147-A177-3AD203B41FA5}">
                      <a16:colId xmlns:a16="http://schemas.microsoft.com/office/drawing/2014/main" val="20003"/>
                    </a:ext>
                  </a:extLst>
                </a:gridCol>
                <a:gridCol w="28877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Self-Organizing Networks (SON) for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FS_SON_5G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810030</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65% -&gt; 80</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28.861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519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mj-lt"/>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the contribution related to the following topics: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Use cases: ANR, PCI configuration, automatic CSI to NSI mapping, multi-domain/layer/technology orchestration automation, Multi-Aspect Resource Optimization</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Solutions: ANR, PCI configuration, LBO, RACH, MRO, self-establishment of NFs, cross-slice network resource optimization, </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Requirements: Beam optimization in CCO</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Discussion papers: Management of Core Network SON, energy saving configuration, neighbour relationship indication, neighbour relationship black &amp; white list configuration</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SON concepts, Conclusions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lang="en-US" sz="1600" kern="1200" dirty="0">
                          <a:solidFill>
                            <a:schemeClr val="tx1"/>
                          </a:solidFill>
                          <a:effectLst/>
                          <a:latin typeface="Calibri" panose="020F0502020204030204" pitchFamily="34" charset="0"/>
                          <a:ea typeface="DengXian" panose="02010600030101010101" pitchFamily="2" charset="-122"/>
                          <a:cs typeface="+mn-cs"/>
                        </a:rPr>
                        <a:t>TR 28.861 for information</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23475462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984733849"/>
              </p:ext>
            </p:extLst>
          </p:nvPr>
        </p:nvGraphicFramePr>
        <p:xfrm>
          <a:off x="1237066" y="1262074"/>
          <a:ext cx="8716369" cy="4804541"/>
        </p:xfrm>
        <a:graphic>
          <a:graphicData uri="http://schemas.openxmlformats.org/drawingml/2006/table">
            <a:tbl>
              <a:tblPr/>
              <a:tblGrid>
                <a:gridCol w="1163761">
                  <a:extLst>
                    <a:ext uri="{9D8B030D-6E8A-4147-A177-3AD203B41FA5}">
                      <a16:colId xmlns:a16="http://schemas.microsoft.com/office/drawing/2014/main" val="20000"/>
                    </a:ext>
                  </a:extLst>
                </a:gridCol>
                <a:gridCol w="2097938">
                  <a:extLst>
                    <a:ext uri="{9D8B030D-6E8A-4147-A177-3AD203B41FA5}">
                      <a16:colId xmlns:a16="http://schemas.microsoft.com/office/drawing/2014/main" val="20001"/>
                    </a:ext>
                  </a:extLst>
                </a:gridCol>
                <a:gridCol w="1790464">
                  <a:extLst>
                    <a:ext uri="{9D8B030D-6E8A-4147-A177-3AD203B41FA5}">
                      <a16:colId xmlns:a16="http://schemas.microsoft.com/office/drawing/2014/main" val="20002"/>
                    </a:ext>
                  </a:extLst>
                </a:gridCol>
                <a:gridCol w="1124245">
                  <a:extLst>
                    <a:ext uri="{9D8B030D-6E8A-4147-A177-3AD203B41FA5}">
                      <a16:colId xmlns:a16="http://schemas.microsoft.com/office/drawing/2014/main" val="20003"/>
                    </a:ext>
                  </a:extLst>
                </a:gridCol>
                <a:gridCol w="1207522">
                  <a:extLst>
                    <a:ext uri="{9D8B030D-6E8A-4147-A177-3AD203B41FA5}">
                      <a16:colId xmlns:a16="http://schemas.microsoft.com/office/drawing/2014/main" val="20004"/>
                    </a:ext>
                  </a:extLst>
                </a:gridCol>
                <a:gridCol w="1332439">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SA5#123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21-25 Jan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Montreal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Canada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NAF3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SA5#124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25 Feb – 1 Mar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Taipei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Taiwan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err="1">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ChT</a:t>
                      </a:r>
                      <a:endPar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SA5#125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8-12 Apr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Newport Beach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USA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NAF3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SA4, SA6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SA5#125 Ad-hoc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25-28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Sapporo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Japan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JF3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SA2, SA3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27456857"/>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SA5#126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19-23 Aug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Bruges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Belgium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SA5#127</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14-18 October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France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ETSI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2058348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SA5#128</a:t>
                      </a:r>
                      <a:endPar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18-22 Nov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Zhuhai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China</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CF3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40257" y="260990"/>
            <a:ext cx="6834188" cy="628650"/>
          </a:xfrm>
        </p:spPr>
        <p:txBody>
          <a:bodyPr/>
          <a:lstStyle/>
          <a:p>
            <a:r>
              <a:rPr lang="en-GB" dirty="0"/>
              <a:t>2019 meeting calendar</a:t>
            </a:r>
          </a:p>
        </p:txBody>
      </p:sp>
    </p:spTree>
    <p:extLst>
      <p:ext uri="{BB962C8B-B14F-4D97-AF65-F5344CB8AC3E}">
        <p14:creationId xmlns:p14="http://schemas.microsoft.com/office/powerpoint/2010/main" val="385474988"/>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(6/8)</a:t>
            </a:r>
          </a:p>
        </p:txBody>
      </p:sp>
      <p:graphicFrame>
        <p:nvGraphicFramePr>
          <p:cNvPr id="6" name="Group 76"/>
          <p:cNvGraphicFramePr>
            <a:graphicFrameLocks/>
          </p:cNvGraphicFramePr>
          <p:nvPr>
            <p:extLst>
              <p:ext uri="{D42A27DB-BD31-4B8C-83A1-F6EECF244321}">
                <p14:modId xmlns:p14="http://schemas.microsoft.com/office/powerpoint/2010/main" val="1994346486"/>
              </p:ext>
            </p:extLst>
          </p:nvPr>
        </p:nvGraphicFramePr>
        <p:xfrm>
          <a:off x="245660" y="1367720"/>
          <a:ext cx="11764369" cy="4782866"/>
        </p:xfrm>
        <a:graphic>
          <a:graphicData uri="http://schemas.openxmlformats.org/drawingml/2006/table">
            <a:tbl>
              <a:tblPr/>
              <a:tblGrid>
                <a:gridCol w="1839504">
                  <a:extLst>
                    <a:ext uri="{9D8B030D-6E8A-4147-A177-3AD203B41FA5}">
                      <a16:colId xmlns:a16="http://schemas.microsoft.com/office/drawing/2014/main" val="20000"/>
                    </a:ext>
                  </a:extLst>
                </a:gridCol>
                <a:gridCol w="4026386">
                  <a:extLst>
                    <a:ext uri="{9D8B030D-6E8A-4147-A177-3AD203B41FA5}">
                      <a16:colId xmlns:a16="http://schemas.microsoft.com/office/drawing/2014/main" val="20001"/>
                    </a:ext>
                  </a:extLst>
                </a:gridCol>
                <a:gridCol w="3010746">
                  <a:extLst>
                    <a:ext uri="{9D8B030D-6E8A-4147-A177-3AD203B41FA5}">
                      <a16:colId xmlns:a16="http://schemas.microsoft.com/office/drawing/2014/main" val="20003"/>
                    </a:ext>
                  </a:extLst>
                </a:gridCol>
                <a:gridCol w="28877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non-file-based trace reporting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FS_OAM_RTT</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820037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Approved a number of pCRs on the following main topics:</a:t>
                      </a:r>
                    </a:p>
                    <a:p>
                      <a:pPr marL="268288" lvl="0" indent="-268288">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Use Case of collecting subscriber and equipment trace data</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new solution deployment example</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content of the conclusions clause</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more choices for non-file-based trace data encoding</a:t>
                      </a:r>
                    </a:p>
                    <a:p>
                      <a:pPr marL="285750" lvl="0" indent="-285750">
                        <a:buFontTx/>
                        <a:buChar char="-"/>
                      </a:pP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Editorial clean-up</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Completed the study.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dirty="0"/>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a:t>
                      </a:r>
                      <a:r>
                        <a:rPr lang="en-US" sz="1600" kern="1200" dirty="0">
                          <a:solidFill>
                            <a:schemeClr val="tx1"/>
                          </a:solidFill>
                          <a:effectLst/>
                          <a:latin typeface="Calibri" panose="020F0502020204030204" pitchFamily="34" charset="0"/>
                          <a:ea typeface="DengXian" panose="02010600030101010101" pitchFamily="2" charset="-122"/>
                          <a:cs typeface="+mn-cs"/>
                        </a:rPr>
                        <a:t>28.806 for information and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47847424"/>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(7/8)</a:t>
            </a:r>
          </a:p>
        </p:txBody>
      </p:sp>
      <p:graphicFrame>
        <p:nvGraphicFramePr>
          <p:cNvPr id="6" name="Group 76"/>
          <p:cNvGraphicFramePr>
            <a:graphicFrameLocks/>
          </p:cNvGraphicFramePr>
          <p:nvPr>
            <p:extLst>
              <p:ext uri="{D42A27DB-BD31-4B8C-83A1-F6EECF244321}">
                <p14:modId xmlns:p14="http://schemas.microsoft.com/office/powerpoint/2010/main" val="358893689"/>
              </p:ext>
            </p:extLst>
          </p:nvPr>
        </p:nvGraphicFramePr>
        <p:xfrm>
          <a:off x="245660" y="1367720"/>
          <a:ext cx="11764369" cy="4782866"/>
        </p:xfrm>
        <a:graphic>
          <a:graphicData uri="http://schemas.openxmlformats.org/drawingml/2006/table">
            <a:tbl>
              <a:tblPr/>
              <a:tblGrid>
                <a:gridCol w="1839504">
                  <a:extLst>
                    <a:ext uri="{9D8B030D-6E8A-4147-A177-3AD203B41FA5}">
                      <a16:colId xmlns:a16="http://schemas.microsoft.com/office/drawing/2014/main" val="20000"/>
                    </a:ext>
                  </a:extLst>
                </a:gridCol>
                <a:gridCol w="4026386">
                  <a:extLst>
                    <a:ext uri="{9D8B030D-6E8A-4147-A177-3AD203B41FA5}">
                      <a16:colId xmlns:a16="http://schemas.microsoft.com/office/drawing/2014/main" val="20001"/>
                    </a:ext>
                  </a:extLst>
                </a:gridCol>
                <a:gridCol w="3010746">
                  <a:extLst>
                    <a:ext uri="{9D8B030D-6E8A-4147-A177-3AD203B41FA5}">
                      <a16:colId xmlns:a16="http://schemas.microsoft.com/office/drawing/2014/main" val="20003"/>
                    </a:ext>
                  </a:extLst>
                </a:gridCol>
                <a:gridCol w="28877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non-public networks management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FS_OAM_NPN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830024</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 -&gt;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and agreed the terms and concept of NPN.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the UC public network integrated NPN deployment.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001008130"/>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(8/8)</a:t>
            </a:r>
          </a:p>
        </p:txBody>
      </p:sp>
      <p:graphicFrame>
        <p:nvGraphicFramePr>
          <p:cNvPr id="6" name="Group 76"/>
          <p:cNvGraphicFramePr>
            <a:graphicFrameLocks/>
          </p:cNvGraphicFramePr>
          <p:nvPr>
            <p:extLst>
              <p:ext uri="{D42A27DB-BD31-4B8C-83A1-F6EECF244321}">
                <p14:modId xmlns:p14="http://schemas.microsoft.com/office/powerpoint/2010/main" val="249078490"/>
              </p:ext>
            </p:extLst>
          </p:nvPr>
        </p:nvGraphicFramePr>
        <p:xfrm>
          <a:off x="245660" y="1367720"/>
          <a:ext cx="11764369" cy="4782866"/>
        </p:xfrm>
        <a:graphic>
          <a:graphicData uri="http://schemas.openxmlformats.org/drawingml/2006/table">
            <a:tbl>
              <a:tblPr/>
              <a:tblGrid>
                <a:gridCol w="1839504">
                  <a:extLst>
                    <a:ext uri="{9D8B030D-6E8A-4147-A177-3AD203B41FA5}">
                      <a16:colId xmlns:a16="http://schemas.microsoft.com/office/drawing/2014/main" val="20000"/>
                    </a:ext>
                  </a:extLst>
                </a:gridCol>
                <a:gridCol w="4026386">
                  <a:extLst>
                    <a:ext uri="{9D8B030D-6E8A-4147-A177-3AD203B41FA5}">
                      <a16:colId xmlns:a16="http://schemas.microsoft.com/office/drawing/2014/main" val="20001"/>
                    </a:ext>
                  </a:extLst>
                </a:gridCol>
                <a:gridCol w="3010746">
                  <a:extLst>
                    <a:ext uri="{9D8B030D-6E8A-4147-A177-3AD203B41FA5}">
                      <a16:colId xmlns:a16="http://schemas.microsoft.com/office/drawing/2014/main" val="20003"/>
                    </a:ext>
                  </a:extLst>
                </a:gridCol>
                <a:gridCol w="28877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management and orchestration aspects with integrated satellite components in a 5G network</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FS_5GSAT_MO</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a:solidFill>
                            <a:schemeClr val="tx1"/>
                          </a:solidFill>
                          <a:effectLst/>
                          <a:latin typeface="+mn-lt"/>
                          <a:ea typeface="+mn-ea"/>
                          <a:cs typeface="+mn-cs"/>
                        </a:rPr>
                        <a:t>830025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Thales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10% -&gt;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30%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skeleton of the Technical Report was created.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introduction and the scope of the Technical Report were approved.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3 use cases have been introduced with the associated potential requirement.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226459519"/>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99511" y="822631"/>
            <a:ext cx="7362825" cy="685800"/>
          </a:xfrm>
          <a:prstGeom prst="rect">
            <a:avLst/>
          </a:prstGeom>
          <a:noFill/>
          <a:ln w="12700">
            <a:noFill/>
            <a:miter lim="800000"/>
            <a:headEnd/>
            <a:tailEnd/>
          </a:ln>
        </p:spPr>
        <p:txBody>
          <a:bodyPr lIns="90488" tIns="44450" rIns="90488" bIns="44450" anchor="ctr"/>
          <a:lstStyle/>
          <a:p>
            <a:pPr algn="ctr">
              <a:defRPr/>
            </a:pPr>
            <a:r>
              <a:rPr lang="sv-SE" altLang="zh-CN" sz="3200" kern="0" dirty="0">
                <a:solidFill>
                  <a:srgbClr val="FF0000"/>
                </a:solidFill>
                <a:latin typeface="Calibri"/>
                <a:cs typeface="+mj-cs"/>
              </a:rPr>
              <a:t>TEI</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OAM&amp;P) </a:t>
            </a:r>
          </a:p>
          <a:p>
            <a:pPr algn="ctr">
              <a:defRPr/>
            </a:pPr>
            <a:endParaRPr lang="en-GB" altLang="zh-CN" sz="3200" kern="0" dirty="0">
              <a:solidFill>
                <a:srgbClr val="FF0000"/>
              </a:solidFill>
              <a:latin typeface="Calibri"/>
            </a:endParaRPr>
          </a:p>
        </p:txBody>
      </p:sp>
      <p:graphicFrame>
        <p:nvGraphicFramePr>
          <p:cNvPr id="6" name="Group 76"/>
          <p:cNvGraphicFramePr>
            <a:graphicFrameLocks/>
          </p:cNvGraphicFramePr>
          <p:nvPr>
            <p:extLst>
              <p:ext uri="{D42A27DB-BD31-4B8C-83A1-F6EECF244321}">
                <p14:modId xmlns:p14="http://schemas.microsoft.com/office/powerpoint/2010/main" val="528398993"/>
              </p:ext>
            </p:extLst>
          </p:nvPr>
        </p:nvGraphicFramePr>
        <p:xfrm>
          <a:off x="1050914" y="1994758"/>
          <a:ext cx="9000373" cy="2197654"/>
        </p:xfrm>
        <a:graphic>
          <a:graphicData uri="http://schemas.openxmlformats.org/drawingml/2006/table">
            <a:tbl>
              <a:tblPr/>
              <a:tblGrid>
                <a:gridCol w="1439196">
                  <a:extLst>
                    <a:ext uri="{9D8B030D-6E8A-4147-A177-3AD203B41FA5}">
                      <a16:colId xmlns:a16="http://schemas.microsoft.com/office/drawing/2014/main" val="20000"/>
                    </a:ext>
                  </a:extLst>
                </a:gridCol>
                <a:gridCol w="7561177">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600" b="0" i="0" u="none" strike="noStrike" dirty="0">
                          <a:solidFill>
                            <a:srgbClr val="000000"/>
                          </a:solidFill>
                          <a:effectLst/>
                          <a:latin typeface="+mn-lt"/>
                        </a:rPr>
                        <a:t>SP-190749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600" b="0" i="0" u="none" strike="noStrike" dirty="0">
                          <a:solidFill>
                            <a:srgbClr val="000000"/>
                          </a:solidFill>
                          <a:effectLst/>
                          <a:latin typeface="+mn-lt"/>
                        </a:rPr>
                        <a:t>Rel-13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91837457"/>
                  </a:ext>
                </a:extLst>
              </a:tr>
              <a:tr h="425435">
                <a:tc>
                  <a:txBody>
                    <a:bodyPr/>
                    <a:lstStyle/>
                    <a:p>
                      <a:pPr algn="l" fontAlgn="t"/>
                      <a:r>
                        <a:rPr lang="sv-SE" sz="1600" b="0" i="0" u="none" strike="noStrike">
                          <a:solidFill>
                            <a:srgbClr val="000000"/>
                          </a:solidFill>
                          <a:effectLst/>
                          <a:latin typeface="+mn-lt"/>
                        </a:rPr>
                        <a:t>SP-190750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600" b="0" i="0" u="none" strike="noStrike" dirty="0">
                          <a:solidFill>
                            <a:srgbClr val="000000"/>
                          </a:solidFill>
                          <a:effectLst/>
                          <a:latin typeface="+mn-lt"/>
                        </a:rPr>
                        <a:t>Rel-16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97139871"/>
                  </a:ext>
                </a:extLst>
              </a:tr>
              <a:tr h="425435">
                <a:tc>
                  <a:txBody>
                    <a:bodyPr/>
                    <a:lstStyle/>
                    <a:p>
                      <a:pPr algn="l" fontAlgn="t"/>
                      <a:r>
                        <a:rPr lang="sv-SE" sz="1600" b="0" i="0" u="none" strike="noStrike">
                          <a:solidFill>
                            <a:srgbClr val="000000"/>
                          </a:solidFill>
                          <a:effectLst/>
                          <a:latin typeface="+mn-lt"/>
                        </a:rPr>
                        <a:t>SP-190751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Rel-15 CRs on TEI Batch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44272097"/>
                  </a:ext>
                </a:extLst>
              </a:tr>
              <a:tr h="425435">
                <a:tc>
                  <a:txBody>
                    <a:bodyPr/>
                    <a:lstStyle/>
                    <a:p>
                      <a:pPr algn="l" fontAlgn="t"/>
                      <a:r>
                        <a:rPr lang="sv-SE" sz="1600" b="0" i="0" u="none" strike="noStrike">
                          <a:solidFill>
                            <a:srgbClr val="000000"/>
                          </a:solidFill>
                          <a:effectLst/>
                          <a:latin typeface="+mn-lt"/>
                        </a:rPr>
                        <a:t>SP-190752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Rel-15 CRs on TEI Batch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00698263"/>
                  </a:ext>
                </a:extLst>
              </a:tr>
            </a:tbl>
          </a:graphicData>
        </a:graphic>
      </p:graphicFrame>
    </p:spTree>
    <p:extLst>
      <p:ext uri="{BB962C8B-B14F-4D97-AF65-F5344CB8AC3E}">
        <p14:creationId xmlns:p14="http://schemas.microsoft.com/office/powerpoint/2010/main" val="2143247242"/>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97260" y="71270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463695963"/>
              </p:ext>
            </p:extLst>
          </p:nvPr>
        </p:nvGraphicFramePr>
        <p:xfrm>
          <a:off x="1581721" y="1608192"/>
          <a:ext cx="7972744" cy="4324829"/>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600" b="0" i="0" u="none" strike="noStrike" dirty="0">
                          <a:solidFill>
                            <a:srgbClr val="000000"/>
                          </a:solidFill>
                          <a:effectLst/>
                          <a:latin typeface="+mn-lt"/>
                        </a:rPr>
                        <a:t>SP-190756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Rel-16 CRs on Network Exposure Charging in 5G System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48815312"/>
                  </a:ext>
                </a:extLst>
              </a:tr>
              <a:tr h="425435">
                <a:tc>
                  <a:txBody>
                    <a:bodyPr/>
                    <a:lstStyle/>
                    <a:p>
                      <a:pPr algn="l" fontAlgn="t"/>
                      <a:r>
                        <a:rPr lang="sv-SE" sz="1600" b="0" i="0" u="none" strike="noStrike">
                          <a:solidFill>
                            <a:srgbClr val="000000"/>
                          </a:solidFill>
                          <a:effectLst/>
                          <a:latin typeface="+mn-lt"/>
                        </a:rPr>
                        <a:t>SP-190757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Rel-16 CRs on Charging Enhancement of 5GC interworking with EPC</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09558169"/>
                  </a:ext>
                </a:extLst>
              </a:tr>
              <a:tr h="425435">
                <a:tc>
                  <a:txBody>
                    <a:bodyPr/>
                    <a:lstStyle/>
                    <a:p>
                      <a:pPr algn="l" fontAlgn="t"/>
                      <a:r>
                        <a:rPr lang="sv-SE" sz="1600" b="0" i="0" u="none" strike="noStrike">
                          <a:solidFill>
                            <a:srgbClr val="000000"/>
                          </a:solidFill>
                          <a:effectLst/>
                          <a:latin typeface="+mn-lt"/>
                        </a:rPr>
                        <a:t>SP-190758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Rel-16 CRs on </a:t>
                      </a:r>
                      <a:r>
                        <a:rPr lang="en-US" sz="1600" b="0" i="0" u="none" strike="noStrike" dirty="0" err="1">
                          <a:solidFill>
                            <a:srgbClr val="000000"/>
                          </a:solidFill>
                          <a:effectLst/>
                          <a:latin typeface="+mn-lt"/>
                        </a:rPr>
                        <a:t>Nchf</a:t>
                      </a:r>
                      <a:r>
                        <a:rPr lang="en-US" sz="1600" b="0" i="0" u="none" strike="noStrike" dirty="0">
                          <a:solidFill>
                            <a:srgbClr val="000000"/>
                          </a:solidFill>
                          <a:effectLst/>
                          <a:latin typeface="+mn-lt"/>
                        </a:rPr>
                        <a:t> Online and Offline charging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33739212"/>
                  </a:ext>
                </a:extLst>
              </a:tr>
              <a:tr h="425435">
                <a:tc>
                  <a:txBody>
                    <a:bodyPr/>
                    <a:lstStyle/>
                    <a:p>
                      <a:pPr algn="l" fontAlgn="t"/>
                      <a:r>
                        <a:rPr lang="sv-SE" sz="1600" b="0" i="0" u="none" strike="noStrike">
                          <a:solidFill>
                            <a:srgbClr val="000000"/>
                          </a:solidFill>
                          <a:effectLst/>
                          <a:latin typeface="+mn-lt"/>
                        </a:rPr>
                        <a:t>SP-190759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Rel-15 CRs on Data Charging in 5G System Architecture Phase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16515422"/>
                  </a:ext>
                </a:extLst>
              </a:tr>
              <a:tr h="425435">
                <a:tc>
                  <a:txBody>
                    <a:bodyPr/>
                    <a:lstStyle/>
                    <a:p>
                      <a:pPr algn="l" fontAlgn="t"/>
                      <a:r>
                        <a:rPr lang="sv-SE" sz="1600" b="0" i="0" u="none" strike="noStrike">
                          <a:solidFill>
                            <a:srgbClr val="000000"/>
                          </a:solidFill>
                          <a:effectLst/>
                          <a:latin typeface="+mn-lt"/>
                        </a:rPr>
                        <a:t>SP-190760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Rel-15 CRs on Charging for IMS over 5G System Architecture Phase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77241924"/>
                  </a:ext>
                </a:extLst>
              </a:tr>
              <a:tr h="425435">
                <a:tc>
                  <a:txBody>
                    <a:bodyPr/>
                    <a:lstStyle/>
                    <a:p>
                      <a:pPr algn="l" fontAlgn="t"/>
                      <a:r>
                        <a:rPr lang="sv-SE" sz="1600" b="0" i="0" u="none" strike="noStrike">
                          <a:solidFill>
                            <a:srgbClr val="000000"/>
                          </a:solidFill>
                          <a:effectLst/>
                          <a:latin typeface="+mn-lt"/>
                        </a:rPr>
                        <a:t>SP-190761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Rel-15 CRs on Service Based Interface for 5G Charging Batch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85681950"/>
                  </a:ext>
                </a:extLst>
              </a:tr>
              <a:tr h="425435">
                <a:tc>
                  <a:txBody>
                    <a:bodyPr/>
                    <a:lstStyle/>
                    <a:p>
                      <a:pPr algn="l" fontAlgn="t"/>
                      <a:r>
                        <a:rPr lang="sv-SE" sz="1600" b="0" i="0" u="none" strike="noStrike">
                          <a:solidFill>
                            <a:srgbClr val="000000"/>
                          </a:solidFill>
                          <a:effectLst/>
                          <a:latin typeface="+mn-lt"/>
                        </a:rPr>
                        <a:t>SP-190762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Rel-15 CRs on Service Based Interface for 5G Charging Batch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14386338"/>
                  </a:ext>
                </a:extLst>
              </a:tr>
              <a:tr h="425435">
                <a:tc>
                  <a:txBody>
                    <a:bodyPr/>
                    <a:lstStyle/>
                    <a:p>
                      <a:pPr algn="l" fontAlgn="t"/>
                      <a:r>
                        <a:rPr lang="sv-SE" sz="1600" b="0" i="0" u="none" strike="noStrike">
                          <a:solidFill>
                            <a:srgbClr val="000000"/>
                          </a:solidFill>
                          <a:effectLst/>
                          <a:latin typeface="+mn-lt"/>
                        </a:rPr>
                        <a:t>SP-190763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Rel-16 CRs on Charging AMF in 5G System Architecture Phase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02575468"/>
                  </a:ext>
                </a:extLst>
              </a:tr>
              <a:tr h="425435">
                <a:tc>
                  <a:txBody>
                    <a:bodyPr/>
                    <a:lstStyle/>
                    <a:p>
                      <a:pPr algn="l" fontAlgn="t"/>
                      <a:r>
                        <a:rPr lang="en-GB" sz="1600" b="0" i="0" u="none" strike="noStrike" dirty="0">
                          <a:solidFill>
                            <a:srgbClr val="000000"/>
                          </a:solidFill>
                          <a:effectLst/>
                          <a:latin typeface="+mn-lt"/>
                        </a:rPr>
                        <a:t>SP-190840 </a:t>
                      </a:r>
                      <a:endParaRPr lang="sv-SE" sz="16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600" b="0" i="0" u="none" strike="noStrike" dirty="0">
                          <a:solidFill>
                            <a:srgbClr val="000000"/>
                          </a:solidFill>
                          <a:effectLst/>
                          <a:latin typeface="+mn-lt"/>
                        </a:rPr>
                        <a:t>Rel-15 CRs on Service Based Interface for 5G Charging Batch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7812158"/>
                  </a:ext>
                </a:extLst>
              </a:tr>
            </a:tbl>
          </a:graphicData>
        </a:graphic>
      </p:graphicFrame>
    </p:spTree>
    <p:extLst>
      <p:ext uri="{BB962C8B-B14F-4D97-AF65-F5344CB8AC3E}">
        <p14:creationId xmlns:p14="http://schemas.microsoft.com/office/powerpoint/2010/main" val="679530401"/>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70714" y="400182"/>
            <a:ext cx="7362825" cy="673182"/>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OAM&amp;P CRs (1/2)</a:t>
            </a:r>
          </a:p>
        </p:txBody>
      </p:sp>
      <p:graphicFrame>
        <p:nvGraphicFramePr>
          <p:cNvPr id="6" name="Group 76"/>
          <p:cNvGraphicFramePr>
            <a:graphicFrameLocks/>
          </p:cNvGraphicFramePr>
          <p:nvPr>
            <p:extLst>
              <p:ext uri="{D42A27DB-BD31-4B8C-83A1-F6EECF244321}">
                <p14:modId xmlns:p14="http://schemas.microsoft.com/office/powerpoint/2010/main" val="2059870510"/>
              </p:ext>
            </p:extLst>
          </p:nvPr>
        </p:nvGraphicFramePr>
        <p:xfrm>
          <a:off x="1557877" y="1414292"/>
          <a:ext cx="8188500" cy="4221652"/>
        </p:xfrm>
        <a:graphic>
          <a:graphicData uri="http://schemas.openxmlformats.org/drawingml/2006/table">
            <a:tbl>
              <a:tblPr/>
              <a:tblGrid>
                <a:gridCol w="1300482">
                  <a:extLst>
                    <a:ext uri="{9D8B030D-6E8A-4147-A177-3AD203B41FA5}">
                      <a16:colId xmlns:a16="http://schemas.microsoft.com/office/drawing/2014/main" val="20000"/>
                    </a:ext>
                  </a:extLst>
                </a:gridCol>
                <a:gridCol w="6888018">
                  <a:extLst>
                    <a:ext uri="{9D8B030D-6E8A-4147-A177-3AD203B41FA5}">
                      <a16:colId xmlns:a16="http://schemas.microsoft.com/office/drawing/2014/main" val="20001"/>
                    </a:ext>
                  </a:extLst>
                </a:gridCol>
              </a:tblGrid>
              <a:tr h="51244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39621">
                <a:tc>
                  <a:txBody>
                    <a:bodyPr/>
                    <a:lstStyle/>
                    <a:p>
                      <a:pPr algn="l" fontAlgn="t"/>
                      <a:r>
                        <a:rPr lang="sv-SE" sz="1600" b="0" i="0" u="none" strike="noStrike" dirty="0">
                          <a:solidFill>
                            <a:srgbClr val="000000"/>
                          </a:solidFill>
                          <a:effectLst/>
                          <a:latin typeface="+mn-lt"/>
                        </a:rPr>
                        <a:t>SP-190742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Rel-15 CRs on General aspects of NETSLICE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24453518"/>
                  </a:ext>
                </a:extLst>
              </a:tr>
              <a:tr h="439621">
                <a:tc>
                  <a:txBody>
                    <a:bodyPr/>
                    <a:lstStyle/>
                    <a:p>
                      <a:pPr algn="l" fontAlgn="t"/>
                      <a:r>
                        <a:rPr lang="sv-SE" sz="1600" b="0" i="0" u="none" strike="noStrike">
                          <a:solidFill>
                            <a:srgbClr val="000000"/>
                          </a:solidFill>
                          <a:effectLst/>
                          <a:latin typeface="+mn-lt"/>
                        </a:rPr>
                        <a:t>SP-190743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Rel-15 CRs on Network Resource Model (NRM) for 5G networks and network slicing Batch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20309487"/>
                  </a:ext>
                </a:extLst>
              </a:tr>
              <a:tr h="439621">
                <a:tc>
                  <a:txBody>
                    <a:bodyPr/>
                    <a:lstStyle/>
                    <a:p>
                      <a:pPr algn="l" fontAlgn="t"/>
                      <a:r>
                        <a:rPr lang="sv-SE" sz="1600" b="0" i="0" u="none" strike="noStrike">
                          <a:solidFill>
                            <a:srgbClr val="000000"/>
                          </a:solidFill>
                          <a:effectLst/>
                          <a:latin typeface="+mn-lt"/>
                        </a:rPr>
                        <a:t>SP-190744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Rel-15 CRs on Network Resource Model (NRM) for 5G networks and network slicing Batch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28321394"/>
                  </a:ext>
                </a:extLst>
              </a:tr>
              <a:tr h="439621">
                <a:tc>
                  <a:txBody>
                    <a:bodyPr/>
                    <a:lstStyle/>
                    <a:p>
                      <a:pPr algn="l" fontAlgn="t"/>
                      <a:r>
                        <a:rPr lang="sv-SE" sz="1600" b="0" i="0" u="none" strike="noStrike">
                          <a:solidFill>
                            <a:srgbClr val="000000"/>
                          </a:solidFill>
                          <a:effectLst/>
                          <a:latin typeface="+mn-lt"/>
                        </a:rPr>
                        <a:t>SP-190745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600" b="0" i="0" u="none" strike="noStrike" dirty="0">
                          <a:solidFill>
                            <a:srgbClr val="000000"/>
                          </a:solidFill>
                          <a:effectLst/>
                          <a:latin typeface="+mn-lt"/>
                        </a:rPr>
                        <a:t>Rel-16 CRs on NRM enhancements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31078505"/>
                  </a:ext>
                </a:extLst>
              </a:tr>
              <a:tr h="439621">
                <a:tc>
                  <a:txBody>
                    <a:bodyPr/>
                    <a:lstStyle/>
                    <a:p>
                      <a:pPr algn="l" fontAlgn="t"/>
                      <a:r>
                        <a:rPr lang="sv-SE" sz="1600" b="0" i="0" u="none" strike="noStrike">
                          <a:solidFill>
                            <a:srgbClr val="000000"/>
                          </a:solidFill>
                          <a:effectLst/>
                          <a:latin typeface="+mn-lt"/>
                        </a:rPr>
                        <a:t>SP-190746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Rel-16 CRs on Enhancement of performance assurance for 5G networks including network slicing Batch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18193608"/>
                  </a:ext>
                </a:extLst>
              </a:tr>
              <a:tr h="439621">
                <a:tc>
                  <a:txBody>
                    <a:bodyPr/>
                    <a:lstStyle/>
                    <a:p>
                      <a:pPr algn="l" fontAlgn="t"/>
                      <a:r>
                        <a:rPr lang="sv-SE" sz="1600" b="0" i="0" u="none" strike="noStrike">
                          <a:solidFill>
                            <a:srgbClr val="000000"/>
                          </a:solidFill>
                          <a:effectLst/>
                          <a:latin typeface="+mn-lt"/>
                        </a:rPr>
                        <a:t>SP-190747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Rel-16 CRs on Enhancement of performance assurance for 5G networks including network slicing Batch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96012428"/>
                  </a:ext>
                </a:extLst>
              </a:tr>
              <a:tr h="439621">
                <a:tc>
                  <a:txBody>
                    <a:bodyPr/>
                    <a:lstStyle/>
                    <a:p>
                      <a:pPr algn="l" fontAlgn="t"/>
                      <a:r>
                        <a:rPr lang="sv-SE" sz="1600" b="0" i="0" u="none" strike="noStrike">
                          <a:solidFill>
                            <a:srgbClr val="000000"/>
                          </a:solidFill>
                          <a:effectLst/>
                          <a:latin typeface="+mn-lt"/>
                        </a:rPr>
                        <a:t>SP-190748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Rel-15 CRs on Performance Assurance for 5G networks including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60964790"/>
                  </a:ext>
                </a:extLst>
              </a:tr>
              <a:tr h="439621">
                <a:tc>
                  <a:txBody>
                    <a:bodyPr/>
                    <a:lstStyle/>
                    <a:p>
                      <a:pPr algn="l" fontAlgn="t"/>
                      <a:r>
                        <a:rPr lang="sv-SE" sz="1600" b="0" i="0" u="none" strike="noStrike" dirty="0">
                          <a:solidFill>
                            <a:srgbClr val="000000"/>
                          </a:solidFill>
                          <a:effectLst/>
                          <a:latin typeface="+mn-lt"/>
                        </a:rPr>
                        <a:t>SP-190753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Rel-16 CRs on Discovery of management services in 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48281644"/>
                  </a:ext>
                </a:extLst>
              </a:tr>
            </a:tbl>
          </a:graphicData>
        </a:graphic>
      </p:graphicFrame>
    </p:spTree>
    <p:extLst>
      <p:ext uri="{BB962C8B-B14F-4D97-AF65-F5344CB8AC3E}">
        <p14:creationId xmlns:p14="http://schemas.microsoft.com/office/powerpoint/2010/main" val="1826591526"/>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70714" y="303929"/>
            <a:ext cx="7362825" cy="673182"/>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OAM&amp;P CRs (2/2)</a:t>
            </a:r>
          </a:p>
        </p:txBody>
      </p:sp>
      <p:graphicFrame>
        <p:nvGraphicFramePr>
          <p:cNvPr id="6" name="Group 76"/>
          <p:cNvGraphicFramePr>
            <a:graphicFrameLocks/>
          </p:cNvGraphicFramePr>
          <p:nvPr>
            <p:extLst>
              <p:ext uri="{D42A27DB-BD31-4B8C-83A1-F6EECF244321}">
                <p14:modId xmlns:p14="http://schemas.microsoft.com/office/powerpoint/2010/main" val="3382208634"/>
              </p:ext>
            </p:extLst>
          </p:nvPr>
        </p:nvGraphicFramePr>
        <p:xfrm>
          <a:off x="1557877" y="1313996"/>
          <a:ext cx="8188500" cy="3246292"/>
        </p:xfrm>
        <a:graphic>
          <a:graphicData uri="http://schemas.openxmlformats.org/drawingml/2006/table">
            <a:tbl>
              <a:tblPr/>
              <a:tblGrid>
                <a:gridCol w="1300482">
                  <a:extLst>
                    <a:ext uri="{9D8B030D-6E8A-4147-A177-3AD203B41FA5}">
                      <a16:colId xmlns:a16="http://schemas.microsoft.com/office/drawing/2014/main" val="20000"/>
                    </a:ext>
                  </a:extLst>
                </a:gridCol>
                <a:gridCol w="6888018">
                  <a:extLst>
                    <a:ext uri="{9D8B030D-6E8A-4147-A177-3AD203B41FA5}">
                      <a16:colId xmlns:a16="http://schemas.microsoft.com/office/drawing/2014/main" val="20001"/>
                    </a:ext>
                  </a:extLst>
                </a:gridCol>
              </a:tblGrid>
              <a:tr h="51244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39621">
                <a:tc>
                  <a:txBody>
                    <a:bodyPr/>
                    <a:lstStyle/>
                    <a:p>
                      <a:pPr algn="l" fontAlgn="t"/>
                      <a:r>
                        <a:rPr lang="sv-SE" sz="1600" b="0" i="0" u="none" strike="noStrike" dirty="0">
                          <a:solidFill>
                            <a:srgbClr val="000000"/>
                          </a:solidFill>
                          <a:effectLst/>
                          <a:latin typeface="+mn-lt"/>
                        </a:rPr>
                        <a:t>SP-190754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Rel-15 CRs on Provisioning of network slicing for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10015491"/>
                  </a:ext>
                </a:extLst>
              </a:tr>
              <a:tr h="439621">
                <a:tc>
                  <a:txBody>
                    <a:bodyPr/>
                    <a:lstStyle/>
                    <a:p>
                      <a:pPr algn="l" fontAlgn="t"/>
                      <a:r>
                        <a:rPr lang="sv-SE" sz="1600" b="0" i="0" u="none" strike="noStrike">
                          <a:solidFill>
                            <a:srgbClr val="000000"/>
                          </a:solidFill>
                          <a:effectLst/>
                          <a:latin typeface="+mn-lt"/>
                        </a:rPr>
                        <a:t>SP-190755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Rel-16 CRs on Energy efficiency of 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84537781"/>
                  </a:ext>
                </a:extLst>
              </a:tr>
              <a:tr h="439621">
                <a:tc>
                  <a:txBody>
                    <a:bodyPr/>
                    <a:lstStyle/>
                    <a:p>
                      <a:pPr algn="l" fontAlgn="t"/>
                      <a:r>
                        <a:rPr lang="sv-SE" sz="1600" b="0" i="0" u="none" strike="noStrike" dirty="0">
                          <a:solidFill>
                            <a:srgbClr val="000000"/>
                          </a:solidFill>
                          <a:effectLst/>
                          <a:latin typeface="+mn-lt"/>
                        </a:rPr>
                        <a:t>SP-190764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Rel-11 CRs on Enhanced Management of UE based network performance measurements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52198184"/>
                  </a:ext>
                </a:extLst>
              </a:tr>
              <a:tr h="439621">
                <a:tc>
                  <a:txBody>
                    <a:bodyPr/>
                    <a:lstStyle/>
                    <a:p>
                      <a:pPr algn="l" fontAlgn="t"/>
                      <a:r>
                        <a:rPr lang="sv-SE" sz="1600" b="0" i="0" u="none" strike="noStrike">
                          <a:solidFill>
                            <a:srgbClr val="000000"/>
                          </a:solidFill>
                          <a:effectLst/>
                          <a:latin typeface="+mn-lt"/>
                        </a:rPr>
                        <a:t>SP-190765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600" b="0" i="0" u="none" strike="noStrike">
                          <a:solidFill>
                            <a:srgbClr val="000000"/>
                          </a:solidFill>
                          <a:effectLst/>
                          <a:latin typeface="+mn-lt"/>
                        </a:rPr>
                        <a:t>Rel-8 CRS on OAM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20673368"/>
                  </a:ext>
                </a:extLst>
              </a:tr>
              <a:tr h="439621">
                <a:tc>
                  <a:txBody>
                    <a:bodyPr/>
                    <a:lstStyle/>
                    <a:p>
                      <a:pPr algn="l" fontAlgn="t"/>
                      <a:r>
                        <a:rPr lang="sv-SE" sz="1600" b="0" i="0" u="none" strike="noStrike">
                          <a:solidFill>
                            <a:srgbClr val="000000"/>
                          </a:solidFill>
                          <a:effectLst/>
                          <a:latin typeface="+mn-lt"/>
                        </a:rPr>
                        <a:t>SP-190766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Rel-15 CRs on Study on system and functional aspects of Energy Efficiency in 5G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47663321"/>
                  </a:ext>
                </a:extLst>
              </a:tr>
              <a:tr h="439621">
                <a:tc>
                  <a:txBody>
                    <a:bodyPr/>
                    <a:lstStyle/>
                    <a:p>
                      <a:pPr algn="l" fontAlgn="t"/>
                      <a:r>
                        <a:rPr lang="sv-SE" sz="1600" b="0" i="0" u="none" strike="noStrike" dirty="0">
                          <a:solidFill>
                            <a:srgbClr val="000000"/>
                          </a:solidFill>
                          <a:effectLst/>
                          <a:latin typeface="+mn-lt"/>
                        </a:rPr>
                        <a:t>SP-190839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600" b="0" i="0" u="none" strike="noStrike" dirty="0">
                          <a:solidFill>
                            <a:srgbClr val="000000"/>
                          </a:solidFill>
                          <a:effectLst/>
                          <a:latin typeface="+mn-lt"/>
                        </a:rPr>
                        <a:t>Rel-11 CRs on OAM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4099264"/>
                  </a:ext>
                </a:extLst>
              </a:tr>
            </a:tbl>
          </a:graphicData>
        </a:graphic>
      </p:graphicFrame>
    </p:spTree>
    <p:extLst>
      <p:ext uri="{BB962C8B-B14F-4D97-AF65-F5344CB8AC3E}">
        <p14:creationId xmlns:p14="http://schemas.microsoft.com/office/powerpoint/2010/main" val="1168812857"/>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1096822" y="1242568"/>
            <a:ext cx="7859348" cy="4793395"/>
          </a:xfrm>
        </p:spPr>
        <p:txBody>
          <a:bodyPr/>
          <a:lstStyle/>
          <a:p>
            <a:pPr marL="457200" lvl="1" indent="0">
              <a:lnSpc>
                <a:spcPct val="80000"/>
              </a:lnSpc>
              <a:buNone/>
              <a:defRPr/>
            </a:pPr>
            <a:endParaRPr lang="en-US" sz="2400" dirty="0"/>
          </a:p>
          <a:p>
            <a:pPr marL="609585" lvl="1" indent="-609585">
              <a:lnSpc>
                <a:spcPct val="80000"/>
              </a:lnSpc>
              <a:buBlip>
                <a:blip r:embed="rId3"/>
              </a:buBlip>
              <a:defRPr/>
            </a:pPr>
            <a:r>
              <a:rPr lang="en-GB" sz="2800">
                <a:ea typeface="+mn-ea"/>
                <a:cs typeface="+mn-cs"/>
              </a:rPr>
              <a:t>ETSI TC LI</a:t>
            </a:r>
          </a:p>
          <a:p>
            <a:pPr marL="609600" lvl="1" indent="0">
              <a:lnSpc>
                <a:spcPct val="80000"/>
              </a:lnSpc>
              <a:buNone/>
              <a:defRPr/>
            </a:pPr>
            <a:r>
              <a:rPr lang="en-US" sz="2400"/>
              <a:t>Exchanges with ETSI TC LI for their Retained Data (RD) specifications, in relation to billing/charging based on SA5 charging specifications for 5GS.</a:t>
            </a:r>
            <a:endParaRPr lang="en-GB" sz="2400"/>
          </a:p>
          <a:p>
            <a:r>
              <a:rPr lang="en-GB" altLang="zh-CN" sz="2800"/>
              <a:t>Open Mobile Alliance (OMA) </a:t>
            </a:r>
          </a:p>
          <a:p>
            <a:pPr marL="609600" lvl="1" indent="0">
              <a:lnSpc>
                <a:spcPct val="80000"/>
              </a:lnSpc>
              <a:buNone/>
              <a:defRPr/>
            </a:pPr>
            <a:r>
              <a:rPr lang="en-GB" altLang="zh-CN" sz="2400"/>
              <a:t>OMA ARC maintains the OMA Data Definition Specification (DDS) based on the SA5 specification for Diameter AVP code definitions (TS 32.299).</a:t>
            </a:r>
          </a:p>
          <a:p>
            <a:pPr marL="0" lvl="1" indent="0">
              <a:lnSpc>
                <a:spcPct val="80000"/>
              </a:lnSpc>
              <a:buNone/>
              <a:defRPr/>
            </a:pPr>
            <a:endParaRPr lang="en-GB" altLang="zh-CN" sz="2800" dirty="0">
              <a:ea typeface="+mn-ea"/>
              <a:cs typeface="+mn-cs"/>
            </a:endParaRPr>
          </a:p>
        </p:txBody>
      </p:sp>
      <p:sp>
        <p:nvSpPr>
          <p:cNvPr id="5" name="Rectangle 4"/>
          <p:cNvSpPr>
            <a:spLocks noChangeArrowheads="1"/>
          </p:cNvSpPr>
          <p:nvPr/>
        </p:nvSpPr>
        <p:spPr bwMode="auto">
          <a:xfrm>
            <a:off x="1593345" y="479137"/>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cooperation </a:t>
            </a:r>
            <a:endParaRPr lang="en-GB" altLang="zh-CN" sz="32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3212768695"/>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18379" y="453636"/>
            <a:ext cx="7272337" cy="649287"/>
          </a:xfrm>
        </p:spPr>
        <p:txBody>
          <a:bodyPr/>
          <a:lstStyle/>
          <a:p>
            <a:r>
              <a:rPr lang="en-GB" altLang="zh-CN" sz="3600" dirty="0"/>
              <a:t>OAM&amp;P cooperation</a:t>
            </a:r>
          </a:p>
        </p:txBody>
      </p:sp>
      <p:sp>
        <p:nvSpPr>
          <p:cNvPr id="43011" name="Rectangle 3"/>
          <p:cNvSpPr>
            <a:spLocks noGrp="1"/>
          </p:cNvSpPr>
          <p:nvPr>
            <p:ph type="body" idx="1"/>
          </p:nvPr>
        </p:nvSpPr>
        <p:spPr>
          <a:xfrm>
            <a:off x="922213" y="1478852"/>
            <a:ext cx="9385569" cy="4312348"/>
          </a:xfrm>
        </p:spPr>
        <p:txBody>
          <a:bodyPr/>
          <a:lstStyle/>
          <a:p>
            <a:pPr marL="533400" indent="-533400"/>
            <a:r>
              <a:rPr lang="en-GB" altLang="zh-CN" sz="2400" dirty="0"/>
              <a:t>ETSI ISG NFV</a:t>
            </a:r>
          </a:p>
          <a:p>
            <a:pPr marL="914400" lvl="1" indent="-457200"/>
            <a:r>
              <a:rPr lang="en-GB" altLang="zh-CN" sz="2000" dirty="0">
                <a:ea typeface="宋体" pitchFamily="2" charset="-122"/>
              </a:rPr>
              <a:t>Regular LS exchanges on the alignment of SA5 and ETSI specifications.</a:t>
            </a:r>
          </a:p>
          <a:p>
            <a:pPr marL="514350" indent="-457200"/>
            <a:r>
              <a:rPr lang="en-GB" altLang="zh-CN" sz="2400" dirty="0"/>
              <a:t>ETSI TC EE &amp; </a:t>
            </a:r>
            <a:r>
              <a:rPr lang="en-GB" sz="2400" dirty="0"/>
              <a:t> ITU-T Study Group 5</a:t>
            </a:r>
          </a:p>
          <a:p>
            <a:pPr marL="914400" lvl="1" indent="-457200"/>
            <a:r>
              <a:rPr lang="en-GB" altLang="zh-CN" sz="2000" dirty="0"/>
              <a:t>Regular LS exchanges on Energy Efficiency in mobile networks.</a:t>
            </a:r>
          </a:p>
          <a:p>
            <a:pPr marL="514350" indent="-457200"/>
            <a:r>
              <a:rPr lang="en-GB" altLang="zh-CN" sz="2400" dirty="0"/>
              <a:t>Network Slicing </a:t>
            </a:r>
          </a:p>
          <a:p>
            <a:pPr marL="914400" lvl="1" indent="-457200">
              <a:defRPr/>
            </a:pPr>
            <a:r>
              <a:rPr lang="en-GB" altLang="zh-CN" sz="2000" dirty="0">
                <a:ea typeface="宋体" pitchFamily="2" charset="-122"/>
              </a:rPr>
              <a:t>Regular LSs exchanges on Network Slicing with GSMA, BBF, MEF, NGMN, ETSI ISG NFV, etc.</a:t>
            </a:r>
          </a:p>
          <a:p>
            <a:pPr marL="534972" indent="-457200">
              <a:defRPr/>
            </a:pPr>
            <a:r>
              <a:rPr lang="en-GB" altLang="zh-CN" sz="2500" dirty="0"/>
              <a:t>ONAP </a:t>
            </a:r>
          </a:p>
          <a:p>
            <a:pPr marL="914400" lvl="1" indent="-457200">
              <a:defRPr/>
            </a:pPr>
            <a:r>
              <a:rPr lang="en-US" sz="2000" dirty="0"/>
              <a:t>SA5 representatives attended a Multi-SDO workshop arranged by ONAP in April</a:t>
            </a:r>
          </a:p>
          <a:p>
            <a:pPr marL="457200" lvl="1" indent="0">
              <a:buNone/>
              <a:defRPr/>
            </a:pPr>
            <a:endParaRPr lang="en-GB" altLang="zh-CN" sz="2000" dirty="0"/>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lnSpc>
                <a:spcPct val="90000"/>
              </a:lnSpc>
              <a:defRPr/>
            </a:pPr>
            <a:endParaRPr lang="en-GB" altLang="zh-CN" sz="1800" dirty="0">
              <a:ea typeface="宋体" pitchFamily="2" charset="-122"/>
            </a:endParaRPr>
          </a:p>
        </p:txBody>
      </p:sp>
    </p:spTree>
    <p:extLst>
      <p:ext uri="{BB962C8B-B14F-4D97-AF65-F5344CB8AC3E}">
        <p14:creationId xmlns:p14="http://schemas.microsoft.com/office/powerpoint/2010/main" val="3912324431"/>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381000"/>
            <a:ext cx="8973312" cy="768101"/>
          </a:xfrm>
        </p:spPr>
        <p:txBody>
          <a:bodyPr/>
          <a:lstStyle/>
          <a:p>
            <a:r>
              <a:rPr lang="sv-SE" sz="3600" dirty="0"/>
              <a:t>Incoming CH LSs</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699188216"/>
              </p:ext>
            </p:extLst>
          </p:nvPr>
        </p:nvGraphicFramePr>
        <p:xfrm>
          <a:off x="222194" y="1994244"/>
          <a:ext cx="11600596" cy="3152574"/>
        </p:xfrm>
        <a:graphic>
          <a:graphicData uri="http://schemas.openxmlformats.org/drawingml/2006/table">
            <a:tbl>
              <a:tblPr firstRow="1" bandRow="1">
                <a:tableStyleId>{5C22544A-7EE6-4342-B048-85BDC9FD1C3A}</a:tableStyleId>
              </a:tblPr>
              <a:tblGrid>
                <a:gridCol w="2001717">
                  <a:extLst>
                    <a:ext uri="{9D8B030D-6E8A-4147-A177-3AD203B41FA5}">
                      <a16:colId xmlns:a16="http://schemas.microsoft.com/office/drawing/2014/main" val="570476699"/>
                    </a:ext>
                  </a:extLst>
                </a:gridCol>
                <a:gridCol w="6074296">
                  <a:extLst>
                    <a:ext uri="{9D8B030D-6E8A-4147-A177-3AD203B41FA5}">
                      <a16:colId xmlns:a16="http://schemas.microsoft.com/office/drawing/2014/main" val="2618836924"/>
                    </a:ext>
                  </a:extLst>
                </a:gridCol>
                <a:gridCol w="1207239">
                  <a:extLst>
                    <a:ext uri="{9D8B030D-6E8A-4147-A177-3AD203B41FA5}">
                      <a16:colId xmlns:a16="http://schemas.microsoft.com/office/drawing/2014/main" val="3016348962"/>
                    </a:ext>
                  </a:extLst>
                </a:gridCol>
                <a:gridCol w="1123982">
                  <a:extLst>
                    <a:ext uri="{9D8B030D-6E8A-4147-A177-3AD203B41FA5}">
                      <a16:colId xmlns:a16="http://schemas.microsoft.com/office/drawing/2014/main" val="3690116950"/>
                    </a:ext>
                  </a:extLst>
                </a:gridCol>
                <a:gridCol w="1193362">
                  <a:extLst>
                    <a:ext uri="{9D8B030D-6E8A-4147-A177-3AD203B41FA5}">
                      <a16:colId xmlns:a16="http://schemas.microsoft.com/office/drawing/2014/main" val="2952368263"/>
                    </a:ext>
                  </a:extLst>
                </a:gridCol>
              </a:tblGrid>
              <a:tr h="1089424">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311284">
                <a:tc>
                  <a:txBody>
                    <a:bodyPr/>
                    <a:lstStyle/>
                    <a:p>
                      <a:pPr hangingPunct="0">
                        <a:spcAft>
                          <a:spcPts val="0"/>
                        </a:spcAft>
                      </a:pPr>
                      <a:r>
                        <a:rPr lang="en-GB" sz="1600" dirty="0">
                          <a:effectLst/>
                          <a:latin typeface="+mn-lt"/>
                          <a:ea typeface="Times New Roman" panose="02020603050405020304" pitchFamily="18" charset="0"/>
                          <a:cs typeface="Times New Roman" panose="02020603050405020304" pitchFamily="18" charset="0"/>
                        </a:rPr>
                        <a:t>S5-194026</a:t>
                      </a:r>
                      <a:endParaRPr lang="sv-SE" sz="16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hangingPunct="0">
                        <a:spcAft>
                          <a:spcPts val="0"/>
                        </a:spcAft>
                      </a:pPr>
                      <a:r>
                        <a:rPr lang="en-GB" sz="1600">
                          <a:effectLst/>
                          <a:latin typeface="+mn-lt"/>
                          <a:ea typeface="Times New Roman" panose="02020603050405020304" pitchFamily="18" charset="0"/>
                          <a:cs typeface="Times New Roman" panose="02020603050405020304" pitchFamily="18" charset="0"/>
                        </a:rPr>
                        <a:t>LS from CT3 to SA5 on Requirements on Volume Based Charging</a:t>
                      </a:r>
                      <a:endParaRPr lang="sv-SE" sz="16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hangingPunct="0">
                        <a:spcAft>
                          <a:spcPts val="0"/>
                        </a:spcAft>
                      </a:pPr>
                      <a:r>
                        <a:rPr lang="en-GB" sz="1600">
                          <a:effectLst/>
                          <a:latin typeface="+mn-lt"/>
                          <a:ea typeface="Times New Roman" panose="02020603050405020304" pitchFamily="18" charset="0"/>
                          <a:cs typeface="Times New Roman" panose="02020603050405020304" pitchFamily="18" charset="0"/>
                        </a:rPr>
                        <a:t>C3-191408</a:t>
                      </a:r>
                      <a:endParaRPr lang="sv-SE" sz="16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hangingPunct="0">
                        <a:spcAft>
                          <a:spcPts val="0"/>
                        </a:spcAft>
                      </a:pPr>
                      <a:r>
                        <a:rPr lang="en-GB" sz="1600">
                          <a:effectLst/>
                          <a:latin typeface="+mn-lt"/>
                          <a:ea typeface="Times New Roman" panose="02020603050405020304" pitchFamily="18" charset="0"/>
                          <a:cs typeface="Times New Roman" panose="02020603050405020304" pitchFamily="18" charset="0"/>
                        </a:rPr>
                        <a:t>replied to</a:t>
                      </a:r>
                      <a:endParaRPr lang="sv-SE" sz="16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hangingPunct="0">
                        <a:spcAft>
                          <a:spcPts val="0"/>
                        </a:spcAft>
                      </a:pPr>
                      <a:r>
                        <a:rPr lang="en-GB" sz="1600" dirty="0">
                          <a:effectLst/>
                          <a:latin typeface="+mn-lt"/>
                          <a:ea typeface="Times New Roman" panose="02020603050405020304" pitchFamily="18" charset="0"/>
                          <a:cs typeface="Times New Roman" panose="02020603050405020304" pitchFamily="18" charset="0"/>
                        </a:rPr>
                        <a:t>S5-194321</a:t>
                      </a:r>
                      <a:endParaRPr lang="sv-SE" sz="16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50129125"/>
                  </a:ext>
                </a:extLst>
              </a:tr>
              <a:tr h="311284">
                <a:tc>
                  <a:txBody>
                    <a:bodyPr/>
                    <a:lstStyle/>
                    <a:p>
                      <a:pPr hangingPunct="0">
                        <a:spcAft>
                          <a:spcPts val="0"/>
                        </a:spcAft>
                      </a:pPr>
                      <a:r>
                        <a:rPr lang="en-GB" sz="1600" dirty="0">
                          <a:effectLst/>
                          <a:latin typeface="+mn-lt"/>
                          <a:ea typeface="Times New Roman" panose="02020603050405020304" pitchFamily="18" charset="0"/>
                          <a:cs typeface="Times New Roman" panose="02020603050405020304" pitchFamily="18" charset="0"/>
                        </a:rPr>
                        <a:t>S5-194037</a:t>
                      </a:r>
                      <a:endParaRPr lang="sv-SE" sz="16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hangingPunct="0">
                        <a:spcAft>
                          <a:spcPts val="0"/>
                        </a:spcAft>
                      </a:pPr>
                      <a:r>
                        <a:rPr lang="en-GB" sz="1600" dirty="0">
                          <a:effectLst/>
                          <a:latin typeface="+mn-lt"/>
                          <a:ea typeface="Times New Roman" panose="02020603050405020304" pitchFamily="18" charset="0"/>
                          <a:cs typeface="Times New Roman" panose="02020603050405020304" pitchFamily="18" charset="0"/>
                        </a:rPr>
                        <a:t>Response LS from SA2 ccSA5 on reporting all cell IDs in 5G</a:t>
                      </a:r>
                      <a:endParaRPr lang="sv-SE" sz="16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hangingPunct="0">
                        <a:spcAft>
                          <a:spcPts val="0"/>
                        </a:spcAft>
                      </a:pPr>
                      <a:r>
                        <a:rPr lang="en-GB" sz="1600">
                          <a:effectLst/>
                          <a:latin typeface="+mn-lt"/>
                          <a:ea typeface="Times New Roman" panose="02020603050405020304" pitchFamily="18" charset="0"/>
                          <a:cs typeface="Times New Roman" panose="02020603050405020304" pitchFamily="18" charset="0"/>
                        </a:rPr>
                        <a:t>S2-1904819</a:t>
                      </a:r>
                      <a:endParaRPr lang="sv-SE" sz="16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hangingPunct="0">
                        <a:spcAft>
                          <a:spcPts val="0"/>
                        </a:spcAft>
                      </a:pPr>
                      <a:r>
                        <a:rPr lang="en-GB" sz="1600">
                          <a:effectLst/>
                          <a:latin typeface="+mn-lt"/>
                          <a:ea typeface="Times New Roman" panose="02020603050405020304" pitchFamily="18" charset="0"/>
                          <a:cs typeface="Times New Roman" panose="02020603050405020304" pitchFamily="18" charset="0"/>
                        </a:rPr>
                        <a:t>noted</a:t>
                      </a:r>
                      <a:endParaRPr lang="sv-SE" sz="16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hangingPunct="0">
                        <a:spcAft>
                          <a:spcPts val="0"/>
                        </a:spcAft>
                      </a:pPr>
                      <a:endParaRPr lang="sv-SE" sz="16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63151410"/>
                  </a:ext>
                </a:extLst>
              </a:tr>
              <a:tr h="311284">
                <a:tc>
                  <a:txBody>
                    <a:bodyPr/>
                    <a:lstStyle/>
                    <a:p>
                      <a:pPr>
                        <a:spcAft>
                          <a:spcPts val="0"/>
                        </a:spcAft>
                      </a:pPr>
                      <a:r>
                        <a:rPr lang="sv-SE" sz="1600" kern="1200" dirty="0">
                          <a:solidFill>
                            <a:schemeClr val="dk1"/>
                          </a:solidFill>
                          <a:effectLst/>
                          <a:latin typeface="+mn-lt"/>
                          <a:ea typeface="Calibri" panose="020F0502020204030204" pitchFamily="34" charset="0"/>
                          <a:cs typeface="Times New Roman" panose="02020603050405020304" pitchFamily="18" charset="0"/>
                        </a:rPr>
                        <a:t>S5-195051</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600" kern="1200" dirty="0">
                          <a:solidFill>
                            <a:schemeClr val="dk1"/>
                          </a:solidFill>
                          <a:effectLst/>
                          <a:latin typeface="+mn-lt"/>
                          <a:ea typeface="Calibri" panose="020F0502020204030204" pitchFamily="34" charset="0"/>
                          <a:cs typeface="Times New Roman" panose="02020603050405020304" pitchFamily="18" charset="0"/>
                        </a:rPr>
                        <a:t>Resubmitted LS from GSMA to SA2 and SA5 on VoWiFi – VoLTE handover</a:t>
                      </a:r>
                      <a:endParaRPr lang="sv-SE" sz="1600" kern="1200" dirty="0">
                        <a:solidFill>
                          <a:schemeClr val="dk1"/>
                        </a:solidFill>
                        <a:effectLst/>
                        <a:latin typeface="+mn-lt"/>
                        <a:ea typeface="Calibri" panose="020F0502020204030204" pitchFamily="34"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kern="1200">
                          <a:solidFill>
                            <a:schemeClr val="dk1"/>
                          </a:solidFill>
                          <a:effectLst/>
                          <a:latin typeface="+mn-lt"/>
                          <a:ea typeface="Calibri" panose="020F0502020204030204" pitchFamily="34" charset="0"/>
                          <a:cs typeface="Times New Roman" panose="02020603050405020304" pitchFamily="18" charset="0"/>
                        </a:rPr>
                        <a:t>GSMA</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kern="1200">
                          <a:solidFill>
                            <a:schemeClr val="dk1"/>
                          </a:solidFill>
                          <a:effectLst/>
                          <a:latin typeface="+mn-lt"/>
                          <a:ea typeface="Calibri" panose="020F0502020204030204" pitchFamily="34" charset="0"/>
                          <a:cs typeface="Times New Roman" panose="02020603050405020304" pitchFamily="18" charset="0"/>
                        </a:rPr>
                        <a:t>postponed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endParaRPr lang="sv-SE" sz="1600" kern="1200" dirty="0">
                        <a:solidFill>
                          <a:schemeClr val="dk1"/>
                        </a:solidFill>
                        <a:effectLst/>
                        <a:latin typeface="+mn-lt"/>
                        <a:ea typeface="Calibri" panose="020F0502020204030204" pitchFamily="34"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73381651"/>
                  </a:ext>
                </a:extLst>
              </a:tr>
              <a:tr h="311284">
                <a:tc>
                  <a:txBody>
                    <a:bodyPr/>
                    <a:lstStyle/>
                    <a:p>
                      <a:pPr>
                        <a:spcAft>
                          <a:spcPts val="0"/>
                        </a:spcAft>
                      </a:pPr>
                      <a:r>
                        <a:rPr lang="sv-SE" sz="1600" kern="1200" dirty="0">
                          <a:solidFill>
                            <a:schemeClr val="dk1"/>
                          </a:solidFill>
                          <a:effectLst/>
                          <a:latin typeface="+mn-lt"/>
                          <a:ea typeface="Calibri" panose="020F0502020204030204" pitchFamily="34" charset="0"/>
                          <a:cs typeface="Times New Roman" panose="02020603050405020304" pitchFamily="18" charset="0"/>
                        </a:rPr>
                        <a:t>S5-195056</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600" kern="1200" dirty="0">
                          <a:solidFill>
                            <a:schemeClr val="dk1"/>
                          </a:solidFill>
                          <a:effectLst/>
                          <a:latin typeface="+mn-lt"/>
                          <a:ea typeface="Calibri" panose="020F0502020204030204" pitchFamily="34" charset="0"/>
                          <a:cs typeface="Times New Roman" panose="02020603050405020304" pitchFamily="18" charset="0"/>
                        </a:rPr>
                        <a:t>Resubmitted LS from ETSI TC LI to SA5 on 5G Cell ID(s) in the 3GPP SA5 billing system</a:t>
                      </a:r>
                      <a:endParaRPr lang="sv-SE" sz="1600" kern="1200" dirty="0">
                        <a:solidFill>
                          <a:schemeClr val="dk1"/>
                        </a:solidFill>
                        <a:effectLst/>
                        <a:latin typeface="+mn-lt"/>
                        <a:ea typeface="Calibri" panose="020F0502020204030204" pitchFamily="34"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kern="1200">
                          <a:solidFill>
                            <a:schemeClr val="dk1"/>
                          </a:solidFill>
                          <a:effectLst/>
                          <a:latin typeface="+mn-lt"/>
                          <a:ea typeface="Calibri" panose="020F0502020204030204" pitchFamily="34" charset="0"/>
                          <a:cs typeface="Times New Roman" panose="02020603050405020304" pitchFamily="18" charset="0"/>
                        </a:rPr>
                        <a:t>ETSI TC LI</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kern="1200">
                          <a:solidFill>
                            <a:schemeClr val="dk1"/>
                          </a:solidFill>
                          <a:effectLst/>
                          <a:latin typeface="+mn-lt"/>
                          <a:ea typeface="Calibri" panose="020F0502020204030204" pitchFamily="34" charset="0"/>
                          <a:cs typeface="Times New Roman" panose="02020603050405020304" pitchFamily="18" charset="0"/>
                        </a:rPr>
                        <a:t>replied to</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kern="1200" dirty="0">
                          <a:solidFill>
                            <a:schemeClr val="dk1"/>
                          </a:solidFill>
                          <a:effectLst/>
                          <a:latin typeface="+mn-lt"/>
                          <a:ea typeface="Calibri" panose="020F0502020204030204" pitchFamily="34" charset="0"/>
                          <a:cs typeface="Times New Roman" panose="02020603050405020304" pitchFamily="18" charset="0"/>
                        </a:rPr>
                        <a:t>S5-195570</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72911373"/>
                  </a:ext>
                </a:extLst>
              </a:tr>
              <a:tr h="311284">
                <a:tc>
                  <a:txBody>
                    <a:bodyPr/>
                    <a:lstStyle/>
                    <a:p>
                      <a:pPr>
                        <a:spcAft>
                          <a:spcPts val="0"/>
                        </a:spcAft>
                      </a:pPr>
                      <a:r>
                        <a:rPr lang="sv-SE" sz="1600" kern="1200" dirty="0">
                          <a:solidFill>
                            <a:schemeClr val="dk1"/>
                          </a:solidFill>
                          <a:effectLst/>
                          <a:latin typeface="+mn-lt"/>
                          <a:ea typeface="Calibri" panose="020F0502020204030204" pitchFamily="34" charset="0"/>
                          <a:cs typeface="Times New Roman" panose="02020603050405020304" pitchFamily="18" charset="0"/>
                        </a:rPr>
                        <a:t>S5-195060</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600" kern="1200" dirty="0">
                          <a:solidFill>
                            <a:schemeClr val="dk1"/>
                          </a:solidFill>
                          <a:effectLst/>
                          <a:latin typeface="+mn-lt"/>
                          <a:ea typeface="Calibri" panose="020F0502020204030204" pitchFamily="34" charset="0"/>
                          <a:cs typeface="Times New Roman" panose="02020603050405020304" pitchFamily="18" charset="0"/>
                        </a:rPr>
                        <a:t>LS from SA2 to SA5 on Reporting all Cell IDs in 5G</a:t>
                      </a:r>
                      <a:endParaRPr lang="sv-SE" sz="1600" kern="1200" dirty="0">
                        <a:solidFill>
                          <a:schemeClr val="dk1"/>
                        </a:solidFill>
                        <a:effectLst/>
                        <a:latin typeface="+mn-lt"/>
                        <a:ea typeface="Calibri" panose="020F0502020204030204" pitchFamily="34"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kern="1200" dirty="0">
                          <a:solidFill>
                            <a:schemeClr val="dk1"/>
                          </a:solidFill>
                          <a:effectLst/>
                          <a:latin typeface="+mn-lt"/>
                          <a:ea typeface="Calibri" panose="020F0502020204030204" pitchFamily="34" charset="0"/>
                          <a:cs typeface="Times New Roman" panose="02020603050405020304" pitchFamily="18" charset="0"/>
                        </a:rPr>
                        <a:t>S2-1908634</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kern="1200" dirty="0">
                          <a:solidFill>
                            <a:schemeClr val="dk1"/>
                          </a:solidFill>
                          <a:effectLst/>
                          <a:latin typeface="+mn-lt"/>
                          <a:ea typeface="Calibri" panose="020F0502020204030204" pitchFamily="34" charset="0"/>
                          <a:cs typeface="Times New Roman" panose="02020603050405020304" pitchFamily="18" charset="0"/>
                        </a:rPr>
                        <a:t>noted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sv-SE" sz="1600" kern="1200" dirty="0">
                        <a:solidFill>
                          <a:schemeClr val="dk1"/>
                        </a:solidFill>
                        <a:effectLst/>
                        <a:latin typeface="+mn-lt"/>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68715238"/>
                  </a:ext>
                </a:extLst>
              </a:tr>
              <a:tr h="311284">
                <a:tc>
                  <a:txBody>
                    <a:bodyPr/>
                    <a:lstStyle/>
                    <a:p>
                      <a:pPr>
                        <a:spcAft>
                          <a:spcPts val="0"/>
                        </a:spcAft>
                      </a:pPr>
                      <a:r>
                        <a:rPr lang="sv-SE" sz="1600" kern="1200" dirty="0">
                          <a:solidFill>
                            <a:schemeClr val="dk1"/>
                          </a:solidFill>
                          <a:effectLst/>
                          <a:latin typeface="+mn-lt"/>
                          <a:ea typeface="Calibri" panose="020F0502020204030204" pitchFamily="34" charset="0"/>
                          <a:cs typeface="Times New Roman" panose="02020603050405020304" pitchFamily="18" charset="0"/>
                        </a:rPr>
                        <a:t>S5-195069</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kern="1200">
                          <a:solidFill>
                            <a:schemeClr val="dk1"/>
                          </a:solidFill>
                          <a:effectLst/>
                          <a:latin typeface="+mn-lt"/>
                          <a:ea typeface="Calibri" panose="020F0502020204030204" pitchFamily="34" charset="0"/>
                          <a:cs typeface="Times New Roman" panose="02020603050405020304" pitchFamily="18" charset="0"/>
                        </a:rPr>
                        <a:t>LS from 3GPP SA3-LI cc SA5 on Reporting all Cell IDs in 5G</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kern="1200">
                          <a:solidFill>
                            <a:schemeClr val="dk1"/>
                          </a:solidFill>
                          <a:effectLst/>
                          <a:latin typeface="+mn-lt"/>
                          <a:ea typeface="Calibri" panose="020F0502020204030204" pitchFamily="34" charset="0"/>
                          <a:cs typeface="Times New Roman" panose="02020603050405020304" pitchFamily="18" charset="0"/>
                        </a:rPr>
                        <a:t>S3i190461</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kern="1200">
                          <a:solidFill>
                            <a:schemeClr val="dk1"/>
                          </a:solidFill>
                          <a:effectLst/>
                          <a:latin typeface="+mn-lt"/>
                          <a:ea typeface="Calibri" panose="020F0502020204030204" pitchFamily="34" charset="0"/>
                          <a:cs typeface="Times New Roman" panose="02020603050405020304" pitchFamily="18" charset="0"/>
                        </a:rPr>
                        <a:t>noted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sv-SE" sz="1600" kern="1200" dirty="0">
                        <a:solidFill>
                          <a:schemeClr val="dk1"/>
                        </a:solidFill>
                        <a:effectLst/>
                        <a:latin typeface="+mn-lt"/>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49375925"/>
                  </a:ext>
                </a:extLst>
              </a:tr>
            </a:tbl>
          </a:graphicData>
        </a:graphic>
      </p:graphicFrame>
    </p:spTree>
    <p:extLst>
      <p:ext uri="{BB962C8B-B14F-4D97-AF65-F5344CB8AC3E}">
        <p14:creationId xmlns:p14="http://schemas.microsoft.com/office/powerpoint/2010/main" val="3362519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2996911" y="510031"/>
            <a:ext cx="5143500" cy="476250"/>
          </a:xfrm>
        </p:spPr>
        <p:txBody>
          <a:bodyPr/>
          <a:lstStyle/>
          <a:p>
            <a:r>
              <a:rPr lang="en-GB" sz="4000" dirty="0"/>
              <a:t>Statistics at SA5 level</a:t>
            </a:r>
          </a:p>
        </p:txBody>
      </p:sp>
      <p:graphicFrame>
        <p:nvGraphicFramePr>
          <p:cNvPr id="117329" name="Group 593"/>
          <p:cNvGraphicFramePr>
            <a:graphicFrameLocks noGrp="1"/>
          </p:cNvGraphicFramePr>
          <p:nvPr>
            <p:ph idx="1"/>
            <p:extLst>
              <p:ext uri="{D42A27DB-BD31-4B8C-83A1-F6EECF244321}">
                <p14:modId xmlns:p14="http://schemas.microsoft.com/office/powerpoint/2010/main" val="1389173778"/>
              </p:ext>
            </p:extLst>
          </p:nvPr>
        </p:nvGraphicFramePr>
        <p:xfrm>
          <a:off x="1860884" y="1155031"/>
          <a:ext cx="7908759" cy="4716379"/>
        </p:xfrm>
        <a:graphic>
          <a:graphicData uri="http://schemas.openxmlformats.org/drawingml/2006/table">
            <a:tbl>
              <a:tblPr/>
              <a:tblGrid>
                <a:gridCol w="1097836">
                  <a:extLst>
                    <a:ext uri="{9D8B030D-6E8A-4147-A177-3AD203B41FA5}">
                      <a16:colId xmlns:a16="http://schemas.microsoft.com/office/drawing/2014/main" val="20000"/>
                    </a:ext>
                  </a:extLst>
                </a:gridCol>
                <a:gridCol w="868442">
                  <a:extLst>
                    <a:ext uri="{9D8B030D-6E8A-4147-A177-3AD203B41FA5}">
                      <a16:colId xmlns:a16="http://schemas.microsoft.com/office/drawing/2014/main" val="20001"/>
                    </a:ext>
                  </a:extLst>
                </a:gridCol>
                <a:gridCol w="839168">
                  <a:extLst>
                    <a:ext uri="{9D8B030D-6E8A-4147-A177-3AD203B41FA5}">
                      <a16:colId xmlns:a16="http://schemas.microsoft.com/office/drawing/2014/main" val="20002"/>
                    </a:ext>
                  </a:extLst>
                </a:gridCol>
                <a:gridCol w="848926">
                  <a:extLst>
                    <a:ext uri="{9D8B030D-6E8A-4147-A177-3AD203B41FA5}">
                      <a16:colId xmlns:a16="http://schemas.microsoft.com/office/drawing/2014/main" val="20003"/>
                    </a:ext>
                  </a:extLst>
                </a:gridCol>
                <a:gridCol w="819652">
                  <a:extLst>
                    <a:ext uri="{9D8B030D-6E8A-4147-A177-3AD203B41FA5}">
                      <a16:colId xmlns:a16="http://schemas.microsoft.com/office/drawing/2014/main" val="20004"/>
                    </a:ext>
                  </a:extLst>
                </a:gridCol>
                <a:gridCol w="878200">
                  <a:extLst>
                    <a:ext uri="{9D8B030D-6E8A-4147-A177-3AD203B41FA5}">
                      <a16:colId xmlns:a16="http://schemas.microsoft.com/office/drawing/2014/main" val="20005"/>
                    </a:ext>
                  </a:extLst>
                </a:gridCol>
                <a:gridCol w="878199">
                  <a:extLst>
                    <a:ext uri="{9D8B030D-6E8A-4147-A177-3AD203B41FA5}">
                      <a16:colId xmlns:a16="http://schemas.microsoft.com/office/drawing/2014/main" val="20006"/>
                    </a:ext>
                  </a:extLst>
                </a:gridCol>
                <a:gridCol w="848927">
                  <a:extLst>
                    <a:ext uri="{9D8B030D-6E8A-4147-A177-3AD203B41FA5}">
                      <a16:colId xmlns:a16="http://schemas.microsoft.com/office/drawing/2014/main" val="20007"/>
                    </a:ext>
                  </a:extLst>
                </a:gridCol>
                <a:gridCol w="829409">
                  <a:extLst>
                    <a:ext uri="{9D8B030D-6E8A-4147-A177-3AD203B41FA5}">
                      <a16:colId xmlns:a16="http://schemas.microsoft.com/office/drawing/2014/main" val="20008"/>
                    </a:ext>
                  </a:extLst>
                </a:gridCol>
              </a:tblGrid>
              <a:tr h="56141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900" b="1" i="0" u="none" strike="noStrike" kern="1200" cap="none" normalizeH="0" baseline="0" dirty="0">
                          <a:ln>
                            <a:noFill/>
                          </a:ln>
                          <a:solidFill>
                            <a:schemeClr val="tx1"/>
                          </a:solidFill>
                          <a:effectLst/>
                          <a:latin typeface="Calibri" pitchFamily="34" charset="0"/>
                          <a:ea typeface="+mn-ea"/>
                          <a:cs typeface="Arial" charset="0"/>
                        </a:rPr>
                        <a:t>SA5#125AH</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SA5#126</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910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Delegates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61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start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325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272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236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987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end</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605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437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531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917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987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CH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987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OAM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9470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in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4862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out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808222448"/>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sz="3600" dirty="0"/>
              <a:t>Outgoing CH LSs</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66123167"/>
              </p:ext>
            </p:extLst>
          </p:nvPr>
        </p:nvGraphicFramePr>
        <p:xfrm>
          <a:off x="487680" y="1828506"/>
          <a:ext cx="11020140" cy="2656930"/>
        </p:xfrm>
        <a:graphic>
          <a:graphicData uri="http://schemas.openxmlformats.org/drawingml/2006/table">
            <a:tbl>
              <a:tblPr firstRow="1" bandRow="1">
                <a:tableStyleId>{5C22544A-7EE6-4342-B048-85BDC9FD1C3A}</a:tableStyleId>
              </a:tblPr>
              <a:tblGrid>
                <a:gridCol w="1231457">
                  <a:extLst>
                    <a:ext uri="{9D8B030D-6E8A-4147-A177-3AD203B41FA5}">
                      <a16:colId xmlns:a16="http://schemas.microsoft.com/office/drawing/2014/main" val="570476699"/>
                    </a:ext>
                  </a:extLst>
                </a:gridCol>
                <a:gridCol w="5602897">
                  <a:extLst>
                    <a:ext uri="{9D8B030D-6E8A-4147-A177-3AD203B41FA5}">
                      <a16:colId xmlns:a16="http://schemas.microsoft.com/office/drawing/2014/main" val="2618836924"/>
                    </a:ext>
                  </a:extLst>
                </a:gridCol>
                <a:gridCol w="1352833">
                  <a:extLst>
                    <a:ext uri="{9D8B030D-6E8A-4147-A177-3AD203B41FA5}">
                      <a16:colId xmlns:a16="http://schemas.microsoft.com/office/drawing/2014/main" val="3016348962"/>
                    </a:ext>
                  </a:extLst>
                </a:gridCol>
                <a:gridCol w="1263494">
                  <a:extLst>
                    <a:ext uri="{9D8B030D-6E8A-4147-A177-3AD203B41FA5}">
                      <a16:colId xmlns:a16="http://schemas.microsoft.com/office/drawing/2014/main" val="3690116950"/>
                    </a:ext>
                  </a:extLst>
                </a:gridCol>
                <a:gridCol w="1569459">
                  <a:extLst>
                    <a:ext uri="{9D8B030D-6E8A-4147-A177-3AD203B41FA5}">
                      <a16:colId xmlns:a16="http://schemas.microsoft.com/office/drawing/2014/main" val="2952368263"/>
                    </a:ext>
                  </a:extLst>
                </a:gridCol>
              </a:tblGrid>
              <a:tr h="1196796">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465724">
                <a:tc>
                  <a:txBody>
                    <a:bodyPr/>
                    <a:lstStyle/>
                    <a:p>
                      <a:pPr hangingPunct="0">
                        <a:spcAft>
                          <a:spcPts val="0"/>
                        </a:spcAft>
                      </a:pPr>
                      <a:r>
                        <a:rPr lang="en-GB" sz="1600" dirty="0">
                          <a:effectLst/>
                          <a:latin typeface="+mn-lt"/>
                          <a:ea typeface="Times New Roman" panose="02020603050405020304" pitchFamily="18" charset="0"/>
                          <a:cs typeface="Times New Roman" panose="02020603050405020304" pitchFamily="18" charset="0"/>
                        </a:rPr>
                        <a:t>S5-194321</a:t>
                      </a:r>
                      <a:endParaRPr lang="sv-SE" sz="16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hangingPunct="0">
                        <a:spcAft>
                          <a:spcPts val="0"/>
                        </a:spcAft>
                      </a:pPr>
                      <a:r>
                        <a:rPr lang="en-GB" sz="1600" dirty="0">
                          <a:effectLst/>
                          <a:latin typeface="+mn-lt"/>
                          <a:ea typeface="Times New Roman" panose="02020603050405020304" pitchFamily="18" charset="0"/>
                          <a:cs typeface="Times New Roman" panose="02020603050405020304" pitchFamily="18" charset="0"/>
                        </a:rPr>
                        <a:t>Reply to: LS from CT3 to SA5 on Requirements on Volume Based Charging</a:t>
                      </a:r>
                      <a:endParaRPr lang="sv-SE" sz="16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hangingPunct="0">
                        <a:spcAft>
                          <a:spcPts val="0"/>
                        </a:spcAft>
                      </a:pPr>
                      <a:r>
                        <a:rPr lang="en-GB" sz="1600">
                          <a:effectLst/>
                          <a:latin typeface="+mn-lt"/>
                          <a:ea typeface="Times New Roman" panose="02020603050405020304" pitchFamily="18" charset="0"/>
                          <a:cs typeface="Times New Roman" panose="02020603050405020304" pitchFamily="18" charset="0"/>
                        </a:rPr>
                        <a:t>CT3</a:t>
                      </a:r>
                      <a:endParaRPr lang="sv-SE" sz="16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hangingPunct="0">
                        <a:spcAft>
                          <a:spcPts val="0"/>
                        </a:spcAft>
                      </a:pPr>
                      <a:r>
                        <a:rPr lang="en-GB" sz="1600">
                          <a:effectLst/>
                          <a:latin typeface="+mn-lt"/>
                          <a:ea typeface="Times New Roman" panose="02020603050405020304" pitchFamily="18" charset="0"/>
                          <a:cs typeface="Times New Roman" panose="02020603050405020304" pitchFamily="18" charset="0"/>
                        </a:rPr>
                        <a:t>-</a:t>
                      </a:r>
                      <a:endParaRPr lang="sv-SE" sz="16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hangingPunct="0">
                        <a:spcAft>
                          <a:spcPts val="0"/>
                        </a:spcAft>
                      </a:pPr>
                      <a:r>
                        <a:rPr lang="en-GB" sz="1600" dirty="0">
                          <a:effectLst/>
                          <a:latin typeface="+mn-lt"/>
                          <a:ea typeface="Times New Roman" panose="02020603050405020304" pitchFamily="18" charset="0"/>
                          <a:cs typeface="Times New Roman" panose="02020603050405020304" pitchFamily="18" charset="0"/>
                        </a:rPr>
                        <a:t>S5-194026</a:t>
                      </a:r>
                      <a:endParaRPr lang="sv-SE" sz="16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37730782"/>
                  </a:ext>
                </a:extLst>
              </a:tr>
              <a:tr h="465724">
                <a:tc>
                  <a:txBody>
                    <a:bodyPr/>
                    <a:lstStyle/>
                    <a:p>
                      <a:pPr>
                        <a:spcAft>
                          <a:spcPts val="0"/>
                        </a:spcAft>
                      </a:pPr>
                      <a:r>
                        <a:rPr lang="sv-SE" sz="1600" kern="1200" dirty="0">
                          <a:solidFill>
                            <a:schemeClr val="dk1"/>
                          </a:solidFill>
                          <a:effectLst/>
                          <a:latin typeface="+mn-lt"/>
                          <a:ea typeface="Calibri" panose="020F0502020204030204" pitchFamily="34" charset="0"/>
                          <a:cs typeface="Times New Roman" panose="02020603050405020304" pitchFamily="18" charset="0"/>
                        </a:rPr>
                        <a:t>S5-195570</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600" kern="1200" dirty="0">
                          <a:solidFill>
                            <a:schemeClr val="dk1"/>
                          </a:solidFill>
                          <a:effectLst/>
                          <a:latin typeface="+mn-lt"/>
                          <a:ea typeface="Calibri" panose="020F0502020204030204" pitchFamily="34" charset="0"/>
                          <a:cs typeface="Times New Roman" panose="02020603050405020304" pitchFamily="18" charset="0"/>
                        </a:rPr>
                        <a:t>Reply to: Resubmitted LS from ETSI TC LI to SA5 on 5G Cell ID(s) in the 3GPP SA5 billing system</a:t>
                      </a:r>
                      <a:endParaRPr lang="sv-SE" sz="1600" kern="1200" dirty="0">
                        <a:solidFill>
                          <a:schemeClr val="dk1"/>
                        </a:solidFill>
                        <a:effectLst/>
                        <a:latin typeface="+mn-lt"/>
                        <a:ea typeface="Calibri" panose="020F0502020204030204" pitchFamily="34"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kern="1200">
                          <a:solidFill>
                            <a:schemeClr val="dk1"/>
                          </a:solidFill>
                          <a:effectLst/>
                          <a:latin typeface="+mn-lt"/>
                          <a:ea typeface="Calibri" panose="020F0502020204030204" pitchFamily="34" charset="0"/>
                          <a:cs typeface="Times New Roman" panose="02020603050405020304" pitchFamily="18" charset="0"/>
                        </a:rPr>
                        <a:t>ETSI TC LI</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kern="1200">
                          <a:solidFill>
                            <a:schemeClr val="dk1"/>
                          </a:solidFill>
                          <a:effectLst/>
                          <a:latin typeface="+mn-lt"/>
                          <a:ea typeface="Calibri" panose="020F0502020204030204" pitchFamily="34" charset="0"/>
                          <a:cs typeface="Times New Roman" panose="02020603050405020304" pitchFamily="18" charset="0"/>
                        </a:rPr>
                        <a:t>-</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kern="1200">
                          <a:solidFill>
                            <a:schemeClr val="dk1"/>
                          </a:solidFill>
                          <a:effectLst/>
                          <a:latin typeface="+mn-lt"/>
                          <a:ea typeface="Calibri" panose="020F0502020204030204" pitchFamily="34" charset="0"/>
                          <a:cs typeface="Times New Roman" panose="02020603050405020304" pitchFamily="18" charset="0"/>
                        </a:rPr>
                        <a:t>S5-195056</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0910300"/>
                  </a:ext>
                </a:extLst>
              </a:tr>
              <a:tr h="465724">
                <a:tc>
                  <a:txBody>
                    <a:bodyPr/>
                    <a:lstStyle/>
                    <a:p>
                      <a:pPr>
                        <a:spcAft>
                          <a:spcPts val="0"/>
                        </a:spcAft>
                      </a:pPr>
                      <a:r>
                        <a:rPr lang="sv-SE" sz="1600" kern="1200">
                          <a:solidFill>
                            <a:schemeClr val="dk1"/>
                          </a:solidFill>
                          <a:effectLst/>
                          <a:latin typeface="+mn-lt"/>
                          <a:ea typeface="Calibri" panose="020F0502020204030204" pitchFamily="34" charset="0"/>
                          <a:cs typeface="Times New Roman" panose="02020603050405020304" pitchFamily="18" charset="0"/>
                        </a:rPr>
                        <a:t>S5-195582</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600" kern="1200" dirty="0">
                          <a:solidFill>
                            <a:schemeClr val="dk1"/>
                          </a:solidFill>
                          <a:effectLst/>
                          <a:latin typeface="+mn-lt"/>
                          <a:ea typeface="Calibri" panose="020F0502020204030204" pitchFamily="34" charset="0"/>
                          <a:cs typeface="Times New Roman" panose="02020603050405020304" pitchFamily="18" charset="0"/>
                        </a:rPr>
                        <a:t>LS to SA2 Introduction of CHF Address from PCF</a:t>
                      </a:r>
                      <a:endParaRPr lang="sv-SE" sz="1600" kern="1200" dirty="0">
                        <a:solidFill>
                          <a:schemeClr val="dk1"/>
                        </a:solidFill>
                        <a:effectLst/>
                        <a:latin typeface="+mn-lt"/>
                        <a:ea typeface="Calibri" panose="020F0502020204030204" pitchFamily="34"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kern="1200" dirty="0">
                          <a:solidFill>
                            <a:schemeClr val="dk1"/>
                          </a:solidFill>
                          <a:effectLst/>
                          <a:latin typeface="+mn-lt"/>
                          <a:ea typeface="Calibri" panose="020F0502020204030204" pitchFamily="34" charset="0"/>
                          <a:cs typeface="Times New Roman" panose="02020603050405020304" pitchFamily="18" charset="0"/>
                        </a:rPr>
                        <a:t>SA2</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kern="1200" dirty="0">
                          <a:solidFill>
                            <a:schemeClr val="dk1"/>
                          </a:solidFill>
                          <a:effectLst/>
                          <a:latin typeface="+mn-lt"/>
                          <a:ea typeface="Calibri" panose="020F0502020204030204" pitchFamily="34" charset="0"/>
                          <a:cs typeface="Times New Roman" panose="02020603050405020304" pitchFamily="18" charset="0"/>
                        </a:rPr>
                        <a:t>-</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sv-SE" sz="1600" kern="1200" dirty="0">
                        <a:solidFill>
                          <a:schemeClr val="dk1"/>
                        </a:solidFill>
                        <a:effectLst/>
                        <a:latin typeface="+mn-lt"/>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5952850"/>
                  </a:ext>
                </a:extLst>
              </a:tr>
            </a:tbl>
          </a:graphicData>
        </a:graphic>
      </p:graphicFrame>
    </p:spTree>
    <p:extLst>
      <p:ext uri="{BB962C8B-B14F-4D97-AF65-F5344CB8AC3E}">
        <p14:creationId xmlns:p14="http://schemas.microsoft.com/office/powerpoint/2010/main" val="31624081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218368"/>
            <a:ext cx="8973312" cy="768101"/>
          </a:xfrm>
        </p:spPr>
        <p:txBody>
          <a:bodyPr/>
          <a:lstStyle/>
          <a:p>
            <a:r>
              <a:rPr lang="sv-SE" sz="3600" dirty="0"/>
              <a:t>Incoming OAM&amp;P LSs (1/3)</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091567702"/>
              </p:ext>
            </p:extLst>
          </p:nvPr>
        </p:nvGraphicFramePr>
        <p:xfrm>
          <a:off x="165212" y="1200795"/>
          <a:ext cx="11577609" cy="5154799"/>
        </p:xfrm>
        <a:graphic>
          <a:graphicData uri="http://schemas.openxmlformats.org/drawingml/2006/table">
            <a:tbl>
              <a:tblPr firstRow="1" bandRow="1">
                <a:tableStyleId>{5C22544A-7EE6-4342-B048-85BDC9FD1C3A}</a:tableStyleId>
              </a:tblPr>
              <a:tblGrid>
                <a:gridCol w="1116428">
                  <a:extLst>
                    <a:ext uri="{9D8B030D-6E8A-4147-A177-3AD203B41FA5}">
                      <a16:colId xmlns:a16="http://schemas.microsoft.com/office/drawing/2014/main" val="570476699"/>
                    </a:ext>
                  </a:extLst>
                </a:gridCol>
                <a:gridCol w="6943581">
                  <a:extLst>
                    <a:ext uri="{9D8B030D-6E8A-4147-A177-3AD203B41FA5}">
                      <a16:colId xmlns:a16="http://schemas.microsoft.com/office/drawing/2014/main" val="2618836924"/>
                    </a:ext>
                  </a:extLst>
                </a:gridCol>
                <a:gridCol w="1204848">
                  <a:extLst>
                    <a:ext uri="{9D8B030D-6E8A-4147-A177-3AD203B41FA5}">
                      <a16:colId xmlns:a16="http://schemas.microsoft.com/office/drawing/2014/main" val="3016348962"/>
                    </a:ext>
                  </a:extLst>
                </a:gridCol>
                <a:gridCol w="1121755">
                  <a:extLst>
                    <a:ext uri="{9D8B030D-6E8A-4147-A177-3AD203B41FA5}">
                      <a16:colId xmlns:a16="http://schemas.microsoft.com/office/drawing/2014/main" val="3690116950"/>
                    </a:ext>
                  </a:extLst>
                </a:gridCol>
                <a:gridCol w="1190997">
                  <a:extLst>
                    <a:ext uri="{9D8B030D-6E8A-4147-A177-3AD203B41FA5}">
                      <a16:colId xmlns:a16="http://schemas.microsoft.com/office/drawing/2014/main" val="2952368263"/>
                    </a:ext>
                  </a:extLst>
                </a:gridCol>
              </a:tblGrid>
              <a:tr h="691849">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366038">
                <a:tc>
                  <a:txBody>
                    <a:bodyPr/>
                    <a:lstStyle/>
                    <a:p>
                      <a:pPr hangingPunct="0">
                        <a:spcAft>
                          <a:spcPts val="0"/>
                        </a:spcAft>
                      </a:pPr>
                      <a:r>
                        <a:rPr lang="en-GB" sz="1600" dirty="0">
                          <a:effectLst/>
                          <a:latin typeface="+mn-lt"/>
                          <a:ea typeface="Times New Roman" panose="02020603050405020304" pitchFamily="18" charset="0"/>
                          <a:cs typeface="Times New Roman" panose="02020603050405020304" pitchFamily="18" charset="0"/>
                        </a:rPr>
                        <a:t>S5-194037</a:t>
                      </a:r>
                      <a:endParaRPr lang="sv-SE" sz="16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Aft>
                          <a:spcPts val="0"/>
                        </a:spcAft>
                      </a:pPr>
                      <a:r>
                        <a:rPr lang="en-GB" sz="1600" kern="1200" dirty="0">
                          <a:solidFill>
                            <a:srgbClr val="000000"/>
                          </a:solidFill>
                          <a:effectLst/>
                          <a:latin typeface="Calibri" panose="020F0502020204030204" pitchFamily="34" charset="0"/>
                          <a:ea typeface="Times New Roman" panose="02020603050405020304" pitchFamily="18" charset="0"/>
                          <a:cs typeface="+mn-cs"/>
                        </a:rPr>
                        <a:t>Respo</a:t>
                      </a:r>
                      <a:r>
                        <a:rPr lang="en-GB" sz="1600" dirty="0">
                          <a:effectLst/>
                          <a:latin typeface="+mn-lt"/>
                          <a:ea typeface="Times New Roman" panose="02020603050405020304" pitchFamily="18" charset="0"/>
                          <a:cs typeface="Times New Roman" panose="02020603050405020304" pitchFamily="18" charset="0"/>
                        </a:rPr>
                        <a:t>nse LS from SA2 ccSA5 on reporting all cell IDs in 5G</a:t>
                      </a:r>
                      <a:endParaRPr lang="sv-SE" sz="16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Aft>
                          <a:spcPts val="0"/>
                        </a:spcAft>
                      </a:pPr>
                      <a:r>
                        <a:rPr lang="en-GB" sz="1600">
                          <a:effectLst/>
                          <a:latin typeface="+mn-lt"/>
                          <a:ea typeface="Times New Roman" panose="02020603050405020304" pitchFamily="18" charset="0"/>
                          <a:cs typeface="Times New Roman" panose="02020603050405020304" pitchFamily="18" charset="0"/>
                        </a:rPr>
                        <a:t>S2-1904819</a:t>
                      </a:r>
                      <a:endParaRPr lang="sv-SE" sz="16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Aft>
                          <a:spcPts val="0"/>
                        </a:spcAft>
                      </a:pPr>
                      <a:r>
                        <a:rPr lang="en-GB" sz="1600">
                          <a:effectLst/>
                          <a:latin typeface="+mn-lt"/>
                          <a:ea typeface="Times New Roman" panose="02020603050405020304" pitchFamily="18" charset="0"/>
                          <a:cs typeface="Times New Roman" panose="02020603050405020304" pitchFamily="18" charset="0"/>
                        </a:rPr>
                        <a:t>noted</a:t>
                      </a:r>
                      <a:endParaRPr lang="sv-SE" sz="16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Aft>
                          <a:spcPts val="0"/>
                        </a:spcAft>
                      </a:pPr>
                      <a:r>
                        <a:rPr lang="en-GB" sz="1600" dirty="0">
                          <a:effectLst/>
                          <a:latin typeface="+mn-lt"/>
                          <a:ea typeface="Times New Roman" panose="02020603050405020304" pitchFamily="18" charset="0"/>
                          <a:cs typeface="Times New Roman" panose="02020603050405020304" pitchFamily="18" charset="0"/>
                        </a:rPr>
                        <a:t>(none)</a:t>
                      </a:r>
                      <a:endParaRPr lang="sv-SE" sz="16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66038">
                <a:tc>
                  <a:txBody>
                    <a:bodyPr/>
                    <a:lstStyle/>
                    <a:p>
                      <a:pPr>
                        <a:spcAft>
                          <a:spcPts val="0"/>
                        </a:spcAft>
                      </a:pPr>
                      <a:r>
                        <a:rPr lang="sv-SE" sz="1600" dirty="0">
                          <a:solidFill>
                            <a:srgbClr val="000000"/>
                          </a:solidFill>
                          <a:effectLst/>
                          <a:latin typeface="Calibri" panose="020F0502020204030204" pitchFamily="34" charset="0"/>
                          <a:ea typeface="Calibri" panose="020F0502020204030204" pitchFamily="34" charset="0"/>
                        </a:rPr>
                        <a:t>S5-195040</a:t>
                      </a:r>
                      <a:endParaRPr lang="sv-SE" sz="16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dirty="0">
                          <a:solidFill>
                            <a:srgbClr val="000000"/>
                          </a:solidFill>
                          <a:effectLst/>
                          <a:latin typeface="Calibri" panose="020F0502020204030204" pitchFamily="34" charset="0"/>
                          <a:ea typeface="Calibri" panose="020F0502020204030204" pitchFamily="34" charset="0"/>
                        </a:rPr>
                        <a:t>Resubmitted LS from RAN1 to SA5 on LS on completion of CLI-RIM in RAN1</a:t>
                      </a:r>
                      <a:endParaRPr lang="sv-SE" sz="16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R1-1903676</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noted</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sv-SE" sz="16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89524554"/>
                  </a:ext>
                </a:extLst>
              </a:tr>
              <a:tr h="388202">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S5-195041</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dirty="0">
                          <a:solidFill>
                            <a:srgbClr val="000000"/>
                          </a:solidFill>
                          <a:effectLst/>
                          <a:latin typeface="Calibri" panose="020F0502020204030204" pitchFamily="34" charset="0"/>
                          <a:ea typeface="Calibri" panose="020F0502020204030204" pitchFamily="34" charset="0"/>
                        </a:rPr>
                        <a:t>Resubmitted LS from RAN2 to SA2 and SA5 on IAB impact to CN</a:t>
                      </a:r>
                      <a:endParaRPr lang="sv-SE" sz="16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R2-1905475</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noted</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sv-SE" sz="16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88202">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S5-195042</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dirty="0">
                          <a:solidFill>
                            <a:srgbClr val="000000"/>
                          </a:solidFill>
                          <a:effectLst/>
                          <a:latin typeface="Calibri" panose="020F0502020204030204" pitchFamily="34" charset="0"/>
                          <a:ea typeface="Calibri" panose="020F0502020204030204" pitchFamily="34" charset="0"/>
                        </a:rPr>
                        <a:t>Resubmitted Reply LS from RAN2 to SA5 on the user plane latency measurement</a:t>
                      </a:r>
                      <a:endParaRPr lang="sv-SE" sz="16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R2-1908144</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postponed</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sv-SE" sz="16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88202">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S5-195043</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dirty="0">
                          <a:solidFill>
                            <a:srgbClr val="000000"/>
                          </a:solidFill>
                          <a:effectLst/>
                          <a:latin typeface="Calibri" panose="020F0502020204030204" pitchFamily="34" charset="0"/>
                          <a:ea typeface="Calibri" panose="020F0502020204030204" pitchFamily="34" charset="0"/>
                        </a:rPr>
                        <a:t>Resubmitted Reply LS from RAN3 to SA5 on L1 and L2 measurements</a:t>
                      </a:r>
                      <a:endParaRPr lang="sv-SE" sz="16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R3-192122</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replied to</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S5-195941</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88202">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S5-195044</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a:solidFill>
                            <a:srgbClr val="000000"/>
                          </a:solidFill>
                          <a:effectLst/>
                          <a:latin typeface="Calibri" panose="020F0502020204030204" pitchFamily="34" charset="0"/>
                          <a:ea typeface="Calibri" panose="020F0502020204030204" pitchFamily="34" charset="0"/>
                        </a:rPr>
                        <a:t>Resubmitted Reply LS from RAN3 to SA5 on PDCP end user throughput measurements</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R3-192124</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noted</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sv-SE" sz="16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88202">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S5-195045</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dirty="0">
                          <a:solidFill>
                            <a:srgbClr val="000000"/>
                          </a:solidFill>
                          <a:effectLst/>
                          <a:latin typeface="Calibri" panose="020F0502020204030204" pitchFamily="34" charset="0"/>
                          <a:ea typeface="Calibri" panose="020F0502020204030204" pitchFamily="34" charset="0"/>
                        </a:rPr>
                        <a:t>Resubmitted Reply LS from RAN3 ccSA5 on 5G_URLLC</a:t>
                      </a:r>
                      <a:endParaRPr lang="sv-SE" sz="16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R3-192179</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noted</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sv-SE" sz="16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388202">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S5-195046</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a:solidFill>
                            <a:srgbClr val="000000"/>
                          </a:solidFill>
                          <a:effectLst/>
                          <a:latin typeface="Calibri" panose="020F0502020204030204" pitchFamily="34" charset="0"/>
                          <a:ea typeface="Calibri" panose="020F0502020204030204" pitchFamily="34" charset="0"/>
                        </a:rPr>
                        <a:t>Resubmitted LS from RAN3 to SA5 on OAM requirements for RIM</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R3-193245</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replied to</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S5-195622</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388202">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S5-195047</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a:solidFill>
                            <a:srgbClr val="000000"/>
                          </a:solidFill>
                          <a:effectLst/>
                          <a:latin typeface="Calibri" panose="020F0502020204030204" pitchFamily="34" charset="0"/>
                          <a:ea typeface="Calibri" panose="020F0502020204030204" pitchFamily="34" charset="0"/>
                        </a:rPr>
                        <a:t>Resubmitted LS from SA2 ccSA5 on QoS Monitoring</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S2-1904761</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noted</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sv-SE" sz="16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388202">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S5-195048</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a:solidFill>
                            <a:srgbClr val="000000"/>
                          </a:solidFill>
                          <a:effectLst/>
                          <a:latin typeface="Calibri" panose="020F0502020204030204" pitchFamily="34" charset="0"/>
                          <a:ea typeface="Calibri" panose="020F0502020204030204" pitchFamily="34" charset="0"/>
                        </a:rPr>
                        <a:t>Resubmitted Reply LS from RAN3 ccSA5 on QoS Monitoring</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R3-193282</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noted</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sv-SE" sz="16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r h="388202">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S5-195049</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a:solidFill>
                            <a:srgbClr val="000000"/>
                          </a:solidFill>
                          <a:effectLst/>
                          <a:latin typeface="Calibri" panose="020F0502020204030204" pitchFamily="34" charset="0"/>
                          <a:ea typeface="Calibri" panose="020F0502020204030204" pitchFamily="34" charset="0"/>
                        </a:rPr>
                        <a:t>Resubmitted LS reply from SA2 to SA5 on the slicing terminology and the role of S-NSSAI parameter</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S2-1902847</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noted</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sv-SE" sz="16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07556688"/>
                  </a:ext>
                </a:extLst>
              </a:tr>
            </a:tbl>
          </a:graphicData>
        </a:graphic>
      </p:graphicFrame>
    </p:spTree>
    <p:extLst>
      <p:ext uri="{BB962C8B-B14F-4D97-AF65-F5344CB8AC3E}">
        <p14:creationId xmlns:p14="http://schemas.microsoft.com/office/powerpoint/2010/main" val="13638350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218368"/>
            <a:ext cx="8973312" cy="768101"/>
          </a:xfrm>
        </p:spPr>
        <p:txBody>
          <a:bodyPr/>
          <a:lstStyle/>
          <a:p>
            <a:r>
              <a:rPr lang="sv-SE" sz="3600" dirty="0"/>
              <a:t>Incoming OAM&amp;P LSs (2/3)</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082131030"/>
              </p:ext>
            </p:extLst>
          </p:nvPr>
        </p:nvGraphicFramePr>
        <p:xfrm>
          <a:off x="245423" y="1365392"/>
          <a:ext cx="11593650" cy="4737093"/>
        </p:xfrm>
        <a:graphic>
          <a:graphicData uri="http://schemas.openxmlformats.org/drawingml/2006/table">
            <a:tbl>
              <a:tblPr firstRow="1" bandRow="1">
                <a:tableStyleId>{5C22544A-7EE6-4342-B048-85BDC9FD1C3A}</a:tableStyleId>
              </a:tblPr>
              <a:tblGrid>
                <a:gridCol w="1117975">
                  <a:extLst>
                    <a:ext uri="{9D8B030D-6E8A-4147-A177-3AD203B41FA5}">
                      <a16:colId xmlns:a16="http://schemas.microsoft.com/office/drawing/2014/main" val="570476699"/>
                    </a:ext>
                  </a:extLst>
                </a:gridCol>
                <a:gridCol w="6953202">
                  <a:extLst>
                    <a:ext uri="{9D8B030D-6E8A-4147-A177-3AD203B41FA5}">
                      <a16:colId xmlns:a16="http://schemas.microsoft.com/office/drawing/2014/main" val="2618836924"/>
                    </a:ext>
                  </a:extLst>
                </a:gridCol>
                <a:gridCol w="1206517">
                  <a:extLst>
                    <a:ext uri="{9D8B030D-6E8A-4147-A177-3AD203B41FA5}">
                      <a16:colId xmlns:a16="http://schemas.microsoft.com/office/drawing/2014/main" val="3016348962"/>
                    </a:ext>
                  </a:extLst>
                </a:gridCol>
                <a:gridCol w="1123309">
                  <a:extLst>
                    <a:ext uri="{9D8B030D-6E8A-4147-A177-3AD203B41FA5}">
                      <a16:colId xmlns:a16="http://schemas.microsoft.com/office/drawing/2014/main" val="3690116950"/>
                    </a:ext>
                  </a:extLst>
                </a:gridCol>
                <a:gridCol w="1192647">
                  <a:extLst>
                    <a:ext uri="{9D8B030D-6E8A-4147-A177-3AD203B41FA5}">
                      <a16:colId xmlns:a16="http://schemas.microsoft.com/office/drawing/2014/main" val="2952368263"/>
                    </a:ext>
                  </a:extLst>
                </a:gridCol>
              </a:tblGrid>
              <a:tr h="691849">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366038">
                <a:tc>
                  <a:txBody>
                    <a:bodyPr/>
                    <a:lstStyle/>
                    <a:p>
                      <a:pPr>
                        <a:spcAft>
                          <a:spcPts val="0"/>
                        </a:spcAft>
                      </a:pPr>
                      <a:r>
                        <a:rPr lang="sv-SE" sz="1600" dirty="0">
                          <a:solidFill>
                            <a:srgbClr val="000000"/>
                          </a:solidFill>
                          <a:effectLst/>
                          <a:latin typeface="+mn-lt"/>
                          <a:ea typeface="Calibri" panose="020F0502020204030204" pitchFamily="34" charset="0"/>
                        </a:rPr>
                        <a:t>S5-195050</a:t>
                      </a:r>
                      <a:endParaRPr lang="sv-SE" sz="1600" dirty="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a:solidFill>
                            <a:srgbClr val="000000"/>
                          </a:solidFill>
                          <a:effectLst/>
                          <a:latin typeface="+mn-lt"/>
                          <a:ea typeface="Calibri" panose="020F0502020204030204" pitchFamily="34" charset="0"/>
                        </a:rPr>
                        <a:t>Resubmitted LS from SA2 to SA5 on User Data Congestion Analytics</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S2-1906797</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replied to</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dirty="0">
                          <a:solidFill>
                            <a:srgbClr val="000000"/>
                          </a:solidFill>
                          <a:effectLst/>
                          <a:latin typeface="+mn-lt"/>
                          <a:ea typeface="Calibri" panose="020F0502020204030204" pitchFamily="34" charset="0"/>
                        </a:rPr>
                        <a:t>S5-195623</a:t>
                      </a:r>
                      <a:endParaRPr lang="sv-SE" sz="1600" dirty="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39174824"/>
                  </a:ext>
                </a:extLst>
              </a:tr>
              <a:tr h="366038">
                <a:tc>
                  <a:txBody>
                    <a:bodyPr/>
                    <a:lstStyle/>
                    <a:p>
                      <a:pPr>
                        <a:spcAft>
                          <a:spcPts val="0"/>
                        </a:spcAft>
                      </a:pPr>
                      <a:r>
                        <a:rPr lang="sv-SE" sz="1600" dirty="0">
                          <a:solidFill>
                            <a:srgbClr val="000000"/>
                          </a:solidFill>
                          <a:effectLst/>
                          <a:latin typeface="+mn-lt"/>
                          <a:ea typeface="Calibri" panose="020F0502020204030204" pitchFamily="34" charset="0"/>
                        </a:rPr>
                        <a:t>S5-195052</a:t>
                      </a:r>
                      <a:endParaRPr lang="sv-SE" sz="1600" dirty="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dirty="0">
                          <a:solidFill>
                            <a:srgbClr val="000000"/>
                          </a:solidFill>
                          <a:effectLst/>
                          <a:latin typeface="+mn-lt"/>
                          <a:ea typeface="Calibri" panose="020F0502020204030204" pitchFamily="34" charset="0"/>
                        </a:rPr>
                        <a:t>Resubmitted LS from ITU-T to SA5 on cooperation on methodology harmonization and REST-based network management framework (reply to 3GPPTSGSA5-S5-185553 and 3GPP TSG SA5 - S5-187340)</a:t>
                      </a:r>
                      <a:endParaRPr lang="sv-SE" sz="1600" dirty="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ITU-T SG2</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postponed</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sv-SE" sz="1600" dirty="0">
                        <a:effectLst/>
                        <a:latin typeface="+mn-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89524554"/>
                  </a:ext>
                </a:extLst>
              </a:tr>
              <a:tr h="388202">
                <a:tc>
                  <a:txBody>
                    <a:bodyPr/>
                    <a:lstStyle/>
                    <a:p>
                      <a:pPr>
                        <a:spcAft>
                          <a:spcPts val="0"/>
                        </a:spcAft>
                      </a:pPr>
                      <a:r>
                        <a:rPr lang="sv-SE" sz="1600">
                          <a:solidFill>
                            <a:srgbClr val="000000"/>
                          </a:solidFill>
                          <a:effectLst/>
                          <a:latin typeface="+mn-lt"/>
                          <a:ea typeface="Calibri" panose="020F0502020204030204" pitchFamily="34" charset="0"/>
                        </a:rPr>
                        <a:t>S5-195053</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a:solidFill>
                            <a:srgbClr val="000000"/>
                          </a:solidFill>
                          <a:effectLst/>
                          <a:latin typeface="+mn-lt"/>
                          <a:ea typeface="Calibri" panose="020F0502020204030204" pitchFamily="34" charset="0"/>
                        </a:rPr>
                        <a:t>Resubmitted LS from ITU-T to SA5 on Energy Efficiency on 5G (reply to 3GPP TSG SA5-S5-191344)</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ITU-T SG5</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replied to</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S5-195088</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88202">
                <a:tc>
                  <a:txBody>
                    <a:bodyPr/>
                    <a:lstStyle/>
                    <a:p>
                      <a:pPr>
                        <a:spcAft>
                          <a:spcPts val="0"/>
                        </a:spcAft>
                      </a:pPr>
                      <a:r>
                        <a:rPr lang="sv-SE" sz="1600">
                          <a:solidFill>
                            <a:srgbClr val="000000"/>
                          </a:solidFill>
                          <a:effectLst/>
                          <a:latin typeface="+mn-lt"/>
                          <a:ea typeface="Calibri" panose="020F0502020204030204" pitchFamily="34" charset="0"/>
                        </a:rPr>
                        <a:t>S5-195054</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a:solidFill>
                            <a:srgbClr val="000000"/>
                          </a:solidFill>
                          <a:effectLst/>
                          <a:latin typeface="+mn-lt"/>
                          <a:ea typeface="Calibri" panose="020F0502020204030204" pitchFamily="34" charset="0"/>
                        </a:rPr>
                        <a:t>Resubmitted LS from ITU-T to SA5 on new Recommendation Q.5020 (formerly Q.NS-LCMP): Protocol requirements and procedures for network slice lifecycle management</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ITU-T SG11</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noted</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sv-SE" sz="1600">
                        <a:effectLst/>
                        <a:latin typeface="+mn-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88202">
                <a:tc>
                  <a:txBody>
                    <a:bodyPr/>
                    <a:lstStyle/>
                    <a:p>
                      <a:pPr>
                        <a:spcAft>
                          <a:spcPts val="0"/>
                        </a:spcAft>
                      </a:pPr>
                      <a:r>
                        <a:rPr lang="sv-SE" sz="1600">
                          <a:solidFill>
                            <a:srgbClr val="000000"/>
                          </a:solidFill>
                          <a:effectLst/>
                          <a:latin typeface="+mn-lt"/>
                          <a:ea typeface="Calibri" panose="020F0502020204030204" pitchFamily="34" charset="0"/>
                        </a:rPr>
                        <a:t>S5-195055</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a:solidFill>
                            <a:srgbClr val="000000"/>
                          </a:solidFill>
                          <a:effectLst/>
                          <a:latin typeface="+mn-lt"/>
                          <a:ea typeface="Calibri" panose="020F0502020204030204" pitchFamily="34" charset="0"/>
                        </a:rPr>
                        <a:t>Resubmitted Ls from GSMA to SA5 on NG116 Publication and GST Co-operation with 3GPP SA5</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GSMA NEST</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replied to</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dirty="0">
                          <a:solidFill>
                            <a:srgbClr val="000000"/>
                          </a:solidFill>
                          <a:effectLst/>
                          <a:latin typeface="+mn-lt"/>
                          <a:ea typeface="Calibri" panose="020F0502020204030204" pitchFamily="34" charset="0"/>
                        </a:rPr>
                        <a:t>S5-195433</a:t>
                      </a:r>
                      <a:endParaRPr lang="sv-SE" sz="1600" dirty="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88202">
                <a:tc>
                  <a:txBody>
                    <a:bodyPr/>
                    <a:lstStyle/>
                    <a:p>
                      <a:pPr>
                        <a:spcAft>
                          <a:spcPts val="0"/>
                        </a:spcAft>
                      </a:pPr>
                      <a:r>
                        <a:rPr lang="sv-SE" sz="1600" dirty="0">
                          <a:solidFill>
                            <a:srgbClr val="000000"/>
                          </a:solidFill>
                          <a:effectLst/>
                          <a:latin typeface="+mn-lt"/>
                          <a:ea typeface="Calibri" panose="020F0502020204030204" pitchFamily="34" charset="0"/>
                        </a:rPr>
                        <a:t>S5-195057</a:t>
                      </a:r>
                      <a:endParaRPr lang="sv-SE" sz="1600" dirty="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a:solidFill>
                            <a:srgbClr val="000000"/>
                          </a:solidFill>
                          <a:effectLst/>
                          <a:latin typeface="+mn-lt"/>
                          <a:ea typeface="Calibri" panose="020F0502020204030204" pitchFamily="34" charset="0"/>
                        </a:rPr>
                        <a:t>LS from BBF to SA5 on Femto Access Point Data Model Issue 2 (FAP:2) Updates</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BBF</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noted</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sv-SE" sz="1600">
                        <a:effectLst/>
                        <a:latin typeface="+mn-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88202">
                <a:tc>
                  <a:txBody>
                    <a:bodyPr/>
                    <a:lstStyle/>
                    <a:p>
                      <a:pPr>
                        <a:spcAft>
                          <a:spcPts val="0"/>
                        </a:spcAft>
                      </a:pPr>
                      <a:r>
                        <a:rPr lang="sv-SE" sz="1600">
                          <a:solidFill>
                            <a:srgbClr val="000000"/>
                          </a:solidFill>
                          <a:effectLst/>
                          <a:latin typeface="+mn-lt"/>
                          <a:ea typeface="Calibri" panose="020F0502020204030204" pitchFamily="34" charset="0"/>
                        </a:rPr>
                        <a:t>S5-195058</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a:solidFill>
                            <a:srgbClr val="000000"/>
                          </a:solidFill>
                          <a:effectLst/>
                          <a:latin typeface="+mn-lt"/>
                          <a:ea typeface="Calibri" panose="020F0502020204030204" pitchFamily="34" charset="0"/>
                        </a:rPr>
                        <a:t>LS from NGMN to SA5 on NGMN 5G End-to-End Architecture Framework</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NGMN</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noted</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sv-SE" sz="1600">
                        <a:effectLst/>
                        <a:latin typeface="+mn-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388202">
                <a:tc>
                  <a:txBody>
                    <a:bodyPr/>
                    <a:lstStyle/>
                    <a:p>
                      <a:pPr>
                        <a:spcAft>
                          <a:spcPts val="0"/>
                        </a:spcAft>
                      </a:pPr>
                      <a:r>
                        <a:rPr lang="sv-SE" sz="1600">
                          <a:solidFill>
                            <a:srgbClr val="000000"/>
                          </a:solidFill>
                          <a:effectLst/>
                          <a:latin typeface="+mn-lt"/>
                          <a:ea typeface="Calibri" panose="020F0502020204030204" pitchFamily="34" charset="0"/>
                        </a:rPr>
                        <a:t>S5-195059</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a:solidFill>
                            <a:srgbClr val="000000"/>
                          </a:solidFill>
                          <a:effectLst/>
                          <a:latin typeface="+mn-lt"/>
                          <a:ea typeface="Calibri" panose="020F0502020204030204" pitchFamily="34" charset="0"/>
                        </a:rPr>
                        <a:t>LS from SA2 to SA5 on PCF and NEF discovery for Edge Computing</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S2-1904837</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noted</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sv-SE" sz="1600" dirty="0">
                        <a:effectLst/>
                        <a:latin typeface="+mn-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15886498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218368"/>
            <a:ext cx="8973312" cy="768101"/>
          </a:xfrm>
        </p:spPr>
        <p:txBody>
          <a:bodyPr/>
          <a:lstStyle/>
          <a:p>
            <a:r>
              <a:rPr lang="sv-SE" sz="3600" dirty="0"/>
              <a:t>Incoming OAM&amp;P LSs (3/3)</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784974320"/>
              </p:ext>
            </p:extLst>
          </p:nvPr>
        </p:nvGraphicFramePr>
        <p:xfrm>
          <a:off x="245423" y="1515858"/>
          <a:ext cx="11641777" cy="2783426"/>
        </p:xfrm>
        <a:graphic>
          <a:graphicData uri="http://schemas.openxmlformats.org/drawingml/2006/table">
            <a:tbl>
              <a:tblPr firstRow="1" bandRow="1">
                <a:tableStyleId>{5C22544A-7EE6-4342-B048-85BDC9FD1C3A}</a:tableStyleId>
              </a:tblPr>
              <a:tblGrid>
                <a:gridCol w="1122616">
                  <a:extLst>
                    <a:ext uri="{9D8B030D-6E8A-4147-A177-3AD203B41FA5}">
                      <a16:colId xmlns:a16="http://schemas.microsoft.com/office/drawing/2014/main" val="570476699"/>
                    </a:ext>
                  </a:extLst>
                </a:gridCol>
                <a:gridCol w="6982066">
                  <a:extLst>
                    <a:ext uri="{9D8B030D-6E8A-4147-A177-3AD203B41FA5}">
                      <a16:colId xmlns:a16="http://schemas.microsoft.com/office/drawing/2014/main" val="2618836924"/>
                    </a:ext>
                  </a:extLst>
                </a:gridCol>
                <a:gridCol w="1211525">
                  <a:extLst>
                    <a:ext uri="{9D8B030D-6E8A-4147-A177-3AD203B41FA5}">
                      <a16:colId xmlns:a16="http://schemas.microsoft.com/office/drawing/2014/main" val="3016348962"/>
                    </a:ext>
                  </a:extLst>
                </a:gridCol>
                <a:gridCol w="1127972">
                  <a:extLst>
                    <a:ext uri="{9D8B030D-6E8A-4147-A177-3AD203B41FA5}">
                      <a16:colId xmlns:a16="http://schemas.microsoft.com/office/drawing/2014/main" val="3690116950"/>
                    </a:ext>
                  </a:extLst>
                </a:gridCol>
                <a:gridCol w="1197598">
                  <a:extLst>
                    <a:ext uri="{9D8B030D-6E8A-4147-A177-3AD203B41FA5}">
                      <a16:colId xmlns:a16="http://schemas.microsoft.com/office/drawing/2014/main" val="2952368263"/>
                    </a:ext>
                  </a:extLst>
                </a:gridCol>
              </a:tblGrid>
              <a:tr h="708302">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518781">
                <a:tc>
                  <a:txBody>
                    <a:bodyPr/>
                    <a:lstStyle/>
                    <a:p>
                      <a:pPr>
                        <a:spcAft>
                          <a:spcPts val="0"/>
                        </a:spcAft>
                      </a:pPr>
                      <a:r>
                        <a:rPr lang="sv-SE" sz="1600" dirty="0">
                          <a:solidFill>
                            <a:srgbClr val="000000"/>
                          </a:solidFill>
                          <a:effectLst/>
                          <a:latin typeface="+mn-lt"/>
                          <a:ea typeface="Calibri" panose="020F0502020204030204" pitchFamily="34" charset="0"/>
                        </a:rPr>
                        <a:t>S5-195061</a:t>
                      </a:r>
                      <a:endParaRPr lang="sv-SE" sz="1600" dirty="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a:solidFill>
                            <a:srgbClr val="000000"/>
                          </a:solidFill>
                          <a:effectLst/>
                          <a:latin typeface="+mn-lt"/>
                          <a:ea typeface="Calibri" panose="020F0502020204030204" pitchFamily="34" charset="0"/>
                        </a:rPr>
                        <a:t>LS from ITU-T to SA5 on approval of ITU-T Recommendation Y.3172 “Architectural framework for machine learning in future networks including IMT-2020”</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ITU-T</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noted</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sv-SE" sz="1600" dirty="0">
                        <a:effectLst/>
                        <a:latin typeface="+mn-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89524554"/>
                  </a:ext>
                </a:extLst>
              </a:tr>
              <a:tr h="518781">
                <a:tc>
                  <a:txBody>
                    <a:bodyPr/>
                    <a:lstStyle/>
                    <a:p>
                      <a:pPr>
                        <a:spcAft>
                          <a:spcPts val="0"/>
                        </a:spcAft>
                      </a:pPr>
                      <a:r>
                        <a:rPr lang="sv-SE" sz="1600">
                          <a:solidFill>
                            <a:srgbClr val="000000"/>
                          </a:solidFill>
                          <a:effectLst/>
                          <a:latin typeface="+mn-lt"/>
                          <a:ea typeface="Calibri" panose="020F0502020204030204" pitchFamily="34" charset="0"/>
                        </a:rPr>
                        <a:t>S5-195062</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a:solidFill>
                            <a:srgbClr val="000000"/>
                          </a:solidFill>
                          <a:effectLst/>
                          <a:latin typeface="+mn-lt"/>
                          <a:ea typeface="Calibri" panose="020F0502020204030204" pitchFamily="34" charset="0"/>
                        </a:rPr>
                        <a:t>LS from ITU-T to SA5 on LS/r on ITU-T Q.5020 completion (reply to ETSI NFV ISG-NFV(10)000095R1)</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ITU-T SG11</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noted</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sv-SE" sz="1600" dirty="0">
                        <a:effectLst/>
                        <a:latin typeface="+mn-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518781">
                <a:tc>
                  <a:txBody>
                    <a:bodyPr/>
                    <a:lstStyle/>
                    <a:p>
                      <a:pPr>
                        <a:spcAft>
                          <a:spcPts val="0"/>
                        </a:spcAft>
                      </a:pPr>
                      <a:r>
                        <a:rPr lang="sv-SE" sz="1600" dirty="0">
                          <a:solidFill>
                            <a:srgbClr val="000000"/>
                          </a:solidFill>
                          <a:effectLst/>
                          <a:latin typeface="+mn-lt"/>
                          <a:ea typeface="Calibri" panose="020F0502020204030204" pitchFamily="34" charset="0"/>
                        </a:rPr>
                        <a:t>S5-195546</a:t>
                      </a:r>
                      <a:endParaRPr lang="sv-SE" sz="1600" dirty="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dirty="0">
                          <a:solidFill>
                            <a:srgbClr val="000000"/>
                          </a:solidFill>
                          <a:effectLst/>
                          <a:latin typeface="+mn-lt"/>
                          <a:ea typeface="Calibri" panose="020F0502020204030204" pitchFamily="34" charset="0"/>
                        </a:rPr>
                        <a:t>LS from NGMN to SA5 on Network Management and Orchestration Requirements for 5G</a:t>
                      </a:r>
                      <a:endParaRPr lang="sv-SE" sz="1600" dirty="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NGMN </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noted</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sv-SE" sz="1600">
                        <a:effectLst/>
                        <a:latin typeface="+mn-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518781">
                <a:tc>
                  <a:txBody>
                    <a:bodyPr/>
                    <a:lstStyle/>
                    <a:p>
                      <a:pPr>
                        <a:spcAft>
                          <a:spcPts val="0"/>
                        </a:spcAft>
                      </a:pPr>
                      <a:r>
                        <a:rPr lang="sv-SE" sz="1600">
                          <a:solidFill>
                            <a:srgbClr val="000000"/>
                          </a:solidFill>
                          <a:effectLst/>
                          <a:latin typeface="+mn-lt"/>
                          <a:ea typeface="Calibri" panose="020F0502020204030204" pitchFamily="34" charset="0"/>
                        </a:rPr>
                        <a:t>S5-195567</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a:solidFill>
                            <a:srgbClr val="000000"/>
                          </a:solidFill>
                          <a:effectLst/>
                          <a:latin typeface="+mn-lt"/>
                          <a:ea typeface="Calibri" panose="020F0502020204030204" pitchFamily="34" charset="0"/>
                        </a:rPr>
                        <a:t>LS from SA4 cc SA5 on TS 26.501 5G Media Streaming (5GMS); General description and architecture (S4h190837/S2-1906842)</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S4-191003</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noted</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sv-SE" sz="1600" dirty="0">
                        <a:effectLst/>
                        <a:latin typeface="+mn-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53402538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sz="3600" dirty="0"/>
              <a:t>Outgoing OAM&amp;P LSs</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367504612"/>
              </p:ext>
            </p:extLst>
          </p:nvPr>
        </p:nvGraphicFramePr>
        <p:xfrm>
          <a:off x="125225" y="1606507"/>
          <a:ext cx="11644384" cy="3644986"/>
        </p:xfrm>
        <a:graphic>
          <a:graphicData uri="http://schemas.openxmlformats.org/drawingml/2006/table">
            <a:tbl>
              <a:tblPr firstRow="1" bandRow="1">
                <a:tableStyleId>{5C22544A-7EE6-4342-B048-85BDC9FD1C3A}</a:tableStyleId>
              </a:tblPr>
              <a:tblGrid>
                <a:gridCol w="1061085">
                  <a:extLst>
                    <a:ext uri="{9D8B030D-6E8A-4147-A177-3AD203B41FA5}">
                      <a16:colId xmlns:a16="http://schemas.microsoft.com/office/drawing/2014/main" val="570476699"/>
                    </a:ext>
                  </a:extLst>
                </a:gridCol>
                <a:gridCol w="6065890">
                  <a:extLst>
                    <a:ext uri="{9D8B030D-6E8A-4147-A177-3AD203B41FA5}">
                      <a16:colId xmlns:a16="http://schemas.microsoft.com/office/drawing/2014/main" val="2618836924"/>
                    </a:ext>
                  </a:extLst>
                </a:gridCol>
                <a:gridCol w="1514902">
                  <a:extLst>
                    <a:ext uri="{9D8B030D-6E8A-4147-A177-3AD203B41FA5}">
                      <a16:colId xmlns:a16="http://schemas.microsoft.com/office/drawing/2014/main" val="3016348962"/>
                    </a:ext>
                  </a:extLst>
                </a:gridCol>
                <a:gridCol w="1460310">
                  <a:extLst>
                    <a:ext uri="{9D8B030D-6E8A-4147-A177-3AD203B41FA5}">
                      <a16:colId xmlns:a16="http://schemas.microsoft.com/office/drawing/2014/main" val="3690116950"/>
                    </a:ext>
                  </a:extLst>
                </a:gridCol>
                <a:gridCol w="1542197">
                  <a:extLst>
                    <a:ext uri="{9D8B030D-6E8A-4147-A177-3AD203B41FA5}">
                      <a16:colId xmlns:a16="http://schemas.microsoft.com/office/drawing/2014/main" val="2952368263"/>
                    </a:ext>
                  </a:extLst>
                </a:gridCol>
              </a:tblGrid>
              <a:tr h="86920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313899">
                <a:tc>
                  <a:txBody>
                    <a:bodyPr/>
                    <a:lstStyle/>
                    <a:p>
                      <a:pPr hangingPunct="0">
                        <a:spcAft>
                          <a:spcPts val="0"/>
                        </a:spcAft>
                      </a:pPr>
                      <a:r>
                        <a:rPr lang="en-GB" sz="1600" dirty="0">
                          <a:effectLst/>
                          <a:latin typeface="+mn-lt"/>
                          <a:ea typeface="Times New Roman" panose="02020603050405020304" pitchFamily="18" charset="0"/>
                          <a:cs typeface="Times New Roman" panose="02020603050405020304" pitchFamily="18" charset="0"/>
                        </a:rPr>
                        <a:t>S5-194458</a:t>
                      </a:r>
                      <a:endParaRPr lang="sv-SE" sz="16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Aft>
                          <a:spcPts val="0"/>
                        </a:spcAft>
                      </a:pPr>
                      <a:r>
                        <a:rPr lang="en-GB" sz="1600">
                          <a:effectLst/>
                          <a:latin typeface="+mn-lt"/>
                          <a:ea typeface="Times New Roman" panose="02020603050405020304" pitchFamily="18" charset="0"/>
                          <a:cs typeface="Times New Roman" panose="02020603050405020304" pitchFamily="18" charset="0"/>
                        </a:rPr>
                        <a:t>LS on radio resource management policy</a:t>
                      </a:r>
                      <a:endParaRPr lang="sv-SE" sz="16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Aft>
                          <a:spcPts val="0"/>
                        </a:spcAft>
                      </a:pPr>
                      <a:r>
                        <a:rPr lang="en-GB" sz="1600">
                          <a:effectLst/>
                          <a:latin typeface="+mn-lt"/>
                          <a:ea typeface="Times New Roman" panose="02020603050405020304" pitchFamily="18" charset="0"/>
                          <a:cs typeface="Times New Roman" panose="02020603050405020304" pitchFamily="18" charset="0"/>
                        </a:rPr>
                        <a:t>RAN3, RAN2</a:t>
                      </a:r>
                      <a:endParaRPr lang="sv-SE" sz="16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Aft>
                          <a:spcPts val="0"/>
                        </a:spcAft>
                      </a:pPr>
                      <a:r>
                        <a:rPr lang="en-GB" sz="1600">
                          <a:effectLst/>
                          <a:latin typeface="+mn-lt"/>
                          <a:ea typeface="Times New Roman" panose="02020603050405020304" pitchFamily="18" charset="0"/>
                          <a:cs typeface="Times New Roman" panose="02020603050405020304" pitchFamily="18" charset="0"/>
                        </a:rPr>
                        <a:t>-</a:t>
                      </a:r>
                      <a:endParaRPr lang="sv-SE" sz="16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Aft>
                          <a:spcPts val="0"/>
                        </a:spcAft>
                      </a:pPr>
                      <a:r>
                        <a:rPr lang="en-GB" sz="1600" dirty="0">
                          <a:effectLst/>
                          <a:latin typeface="+mn-lt"/>
                          <a:ea typeface="Times New Roman" panose="02020603050405020304" pitchFamily="18" charset="0"/>
                          <a:cs typeface="Times New Roman" panose="02020603050405020304" pitchFamily="18" charset="0"/>
                        </a:rPr>
                        <a:t>-</a:t>
                      </a:r>
                      <a:endParaRPr lang="sv-SE" sz="16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13899">
                <a:tc>
                  <a:txBody>
                    <a:bodyPr/>
                    <a:lstStyle/>
                    <a:p>
                      <a:pPr>
                        <a:spcAft>
                          <a:spcPts val="0"/>
                        </a:spcAft>
                      </a:pPr>
                      <a:r>
                        <a:rPr lang="sv-SE" sz="1600" dirty="0">
                          <a:solidFill>
                            <a:srgbClr val="000000"/>
                          </a:solidFill>
                          <a:effectLst/>
                          <a:latin typeface="+mn-lt"/>
                          <a:ea typeface="Calibri" panose="020F0502020204030204" pitchFamily="34" charset="0"/>
                        </a:rPr>
                        <a:t>S5-195622</a:t>
                      </a:r>
                      <a:endParaRPr lang="sv-SE" sz="1600" dirty="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dirty="0">
                          <a:solidFill>
                            <a:srgbClr val="000000"/>
                          </a:solidFill>
                          <a:effectLst/>
                          <a:latin typeface="+mn-lt"/>
                          <a:ea typeface="Calibri" panose="020F0502020204030204" pitchFamily="34" charset="0"/>
                        </a:rPr>
                        <a:t>Reply to: Resubmitted LS from RAN3 to SA5 on OAM requirements for RIM</a:t>
                      </a:r>
                      <a:endParaRPr lang="sv-SE" sz="1600" dirty="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RAN3,RAN1</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mn-lt"/>
                          <a:ea typeface="Calibri" panose="020F0502020204030204" pitchFamily="34" charset="0"/>
                        </a:rPr>
                        <a:t>-</a:t>
                      </a:r>
                      <a:endParaRPr lang="sv-SE" sz="160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dirty="0">
                          <a:solidFill>
                            <a:srgbClr val="000000"/>
                          </a:solidFill>
                          <a:effectLst/>
                          <a:latin typeface="+mn-lt"/>
                          <a:ea typeface="Calibri" panose="020F0502020204030204" pitchFamily="34" charset="0"/>
                        </a:rPr>
                        <a:t>S5-195046</a:t>
                      </a:r>
                      <a:endParaRPr lang="sv-SE" sz="1600" dirty="0">
                        <a:effectLst/>
                        <a:latin typeface="+mn-lt"/>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97569480"/>
                  </a:ext>
                </a:extLst>
              </a:tr>
              <a:tr h="313899">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S5-195623</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a:solidFill>
                            <a:srgbClr val="000000"/>
                          </a:solidFill>
                          <a:effectLst/>
                          <a:latin typeface="Calibri" panose="020F0502020204030204" pitchFamily="34" charset="0"/>
                          <a:ea typeface="Calibri" panose="020F0502020204030204" pitchFamily="34" charset="0"/>
                        </a:rPr>
                        <a:t>Reply LS on User Data Congestion Analytics</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SA2</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RAN3</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S5-195050</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3333712"/>
                  </a:ext>
                </a:extLst>
              </a:tr>
              <a:tr h="313899">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S5-195667</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a:solidFill>
                            <a:srgbClr val="000000"/>
                          </a:solidFill>
                          <a:effectLst/>
                          <a:latin typeface="Calibri" panose="020F0502020204030204" pitchFamily="34" charset="0"/>
                          <a:ea typeface="Calibri" panose="020F0502020204030204" pitchFamily="34" charset="0"/>
                        </a:rPr>
                        <a:t>LS reply on energy efficiency</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ITU-T SG5</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SA</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dirty="0">
                          <a:solidFill>
                            <a:srgbClr val="000000"/>
                          </a:solidFill>
                          <a:effectLst/>
                          <a:latin typeface="Calibri" panose="020F0502020204030204" pitchFamily="34" charset="0"/>
                          <a:ea typeface="Calibri" panose="020F0502020204030204" pitchFamily="34" charset="0"/>
                        </a:rPr>
                        <a:t>S5-195053</a:t>
                      </a:r>
                      <a:endParaRPr lang="sv-SE" sz="16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8107062"/>
                  </a:ext>
                </a:extLst>
              </a:tr>
              <a:tr h="313899">
                <a:tc>
                  <a:txBody>
                    <a:bodyPr/>
                    <a:lstStyle/>
                    <a:p>
                      <a:pPr>
                        <a:spcAft>
                          <a:spcPts val="0"/>
                        </a:spcAft>
                      </a:pPr>
                      <a:r>
                        <a:rPr lang="sv-SE" sz="1600">
                          <a:solidFill>
                            <a:srgbClr val="000000"/>
                          </a:solidFill>
                          <a:effectLst/>
                          <a:latin typeface="Calibri" panose="020F0502020204030204" pitchFamily="34" charset="0"/>
                          <a:ea typeface="Calibri" panose="020F0502020204030204" pitchFamily="34" charset="0"/>
                        </a:rPr>
                        <a:t>S5-195433</a:t>
                      </a:r>
                      <a:endParaRPr lang="sv-SE" sz="160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dirty="0">
                          <a:solidFill>
                            <a:srgbClr val="000000"/>
                          </a:solidFill>
                          <a:effectLst/>
                          <a:latin typeface="Calibri" panose="020F0502020204030204" pitchFamily="34" charset="0"/>
                          <a:ea typeface="Calibri" panose="020F0502020204030204" pitchFamily="34" charset="0"/>
                        </a:rPr>
                        <a:t>LS reply from 3GPP SA5 to GSMA for GST</a:t>
                      </a:r>
                      <a:endParaRPr lang="sv-SE" sz="16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kern="1200" dirty="0">
                          <a:solidFill>
                            <a:srgbClr val="000000"/>
                          </a:solidFill>
                          <a:effectLst/>
                          <a:latin typeface="Calibri" panose="020F0502020204030204" pitchFamily="34" charset="0"/>
                          <a:ea typeface="Calibri" panose="020F0502020204030204" pitchFamily="34" charset="0"/>
                          <a:cs typeface="+mn-cs"/>
                        </a:rPr>
                        <a:t>GSMA</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kern="1200" dirty="0">
                          <a:solidFill>
                            <a:srgbClr val="000000"/>
                          </a:solidFill>
                          <a:effectLst/>
                          <a:latin typeface="Calibri" panose="020F0502020204030204" pitchFamily="34" charset="0"/>
                          <a:ea typeface="+mn-ea"/>
                          <a:cs typeface="+mn-cs"/>
                        </a:rPr>
                        <a:t>SA</a:t>
                      </a:r>
                      <a:endParaRPr lang="sv-SE" sz="1600" kern="1200" dirty="0">
                        <a:solidFill>
                          <a:srgbClr val="000000"/>
                        </a:solidFill>
                        <a:effectLst/>
                        <a:latin typeface="Calibri" panose="020F0502020204030204" pitchFamily="34" charset="0"/>
                        <a:ea typeface="Calibri" panose="020F0502020204030204" pitchFamily="34" charset="0"/>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kern="1200" dirty="0">
                          <a:solidFill>
                            <a:srgbClr val="000000"/>
                          </a:solidFill>
                          <a:effectLst/>
                          <a:latin typeface="Calibri" panose="020F0502020204030204" pitchFamily="34" charset="0"/>
                          <a:ea typeface="+mn-ea"/>
                          <a:cs typeface="+mn-cs"/>
                        </a:rPr>
                        <a:t>S5-195055</a:t>
                      </a:r>
                      <a:endParaRPr lang="sv-SE" sz="1600" kern="1200" dirty="0">
                        <a:solidFill>
                          <a:srgbClr val="000000"/>
                        </a:solidFill>
                        <a:effectLst/>
                        <a:latin typeface="Calibri" panose="020F0502020204030204" pitchFamily="34" charset="0"/>
                        <a:ea typeface="Calibri" panose="020F0502020204030204" pitchFamily="34" charset="0"/>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64995225"/>
                  </a:ext>
                </a:extLst>
              </a:tr>
              <a:tr h="313899">
                <a:tc>
                  <a:txBody>
                    <a:bodyPr/>
                    <a:lstStyle/>
                    <a:p>
                      <a:pPr>
                        <a:spcAft>
                          <a:spcPts val="0"/>
                        </a:spcAft>
                      </a:pPr>
                      <a:r>
                        <a:rPr lang="sv-SE" sz="1600" dirty="0">
                          <a:solidFill>
                            <a:srgbClr val="000000"/>
                          </a:solidFill>
                          <a:effectLst/>
                          <a:latin typeface="Calibri" panose="020F0502020204030204" pitchFamily="34" charset="0"/>
                          <a:ea typeface="Calibri" panose="020F0502020204030204" pitchFamily="34" charset="0"/>
                        </a:rPr>
                        <a:t>S5-195941</a:t>
                      </a:r>
                      <a:endParaRPr lang="sv-SE" sz="16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dirty="0">
                          <a:solidFill>
                            <a:srgbClr val="000000"/>
                          </a:solidFill>
                          <a:effectLst/>
                          <a:latin typeface="Calibri" panose="020F0502020204030204" pitchFamily="34" charset="0"/>
                          <a:ea typeface="Calibri" panose="020F0502020204030204" pitchFamily="34" charset="0"/>
                        </a:rPr>
                        <a:t>Reply to: Resubmitted Reply LS from RAN3 to SA5 on L1 and L2 measurements</a:t>
                      </a:r>
                      <a:endParaRPr lang="sv-SE" sz="16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600" kern="1200" dirty="0">
                          <a:solidFill>
                            <a:srgbClr val="000000"/>
                          </a:solidFill>
                          <a:effectLst/>
                          <a:latin typeface="Calibri" panose="020F0502020204030204" pitchFamily="34" charset="0"/>
                          <a:ea typeface="+mn-ea"/>
                          <a:cs typeface="+mn-cs"/>
                        </a:rPr>
                        <a:t>RAN3, RAN2</a:t>
                      </a:r>
                      <a:endParaRPr lang="sv-SE" sz="1600" kern="1200" dirty="0">
                        <a:solidFill>
                          <a:srgbClr val="000000"/>
                        </a:solidFill>
                        <a:effectLst/>
                        <a:latin typeface="Calibri" panose="020F0502020204030204" pitchFamily="34" charset="0"/>
                        <a:ea typeface="Calibri" panose="020F0502020204030204" pitchFamily="34" charset="0"/>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kern="1200" dirty="0">
                          <a:solidFill>
                            <a:srgbClr val="000000"/>
                          </a:solidFill>
                          <a:effectLst/>
                          <a:latin typeface="Calibri" panose="020F0502020204030204" pitchFamily="34" charset="0"/>
                          <a:ea typeface="Calibri" panose="020F0502020204030204" pitchFamily="34" charset="0"/>
                          <a:cs typeface="+mn-cs"/>
                        </a:rPr>
                        <a:t>-</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600" kern="1200" dirty="0">
                          <a:solidFill>
                            <a:srgbClr val="000000"/>
                          </a:solidFill>
                          <a:effectLst/>
                          <a:latin typeface="Calibri" panose="020F0502020204030204" pitchFamily="34" charset="0"/>
                          <a:ea typeface="+mn-ea"/>
                          <a:cs typeface="+mn-cs"/>
                        </a:rPr>
                        <a:t>S5-195043/</a:t>
                      </a:r>
                    </a:p>
                    <a:p>
                      <a:pPr>
                        <a:spcAft>
                          <a:spcPts val="0"/>
                        </a:spcAft>
                      </a:pPr>
                      <a:r>
                        <a:rPr lang="en-GB" sz="1600" kern="1200" dirty="0">
                          <a:solidFill>
                            <a:srgbClr val="000000"/>
                          </a:solidFill>
                          <a:effectLst/>
                          <a:latin typeface="Calibri" panose="020F0502020204030204" pitchFamily="34" charset="0"/>
                          <a:ea typeface="+mn-ea"/>
                          <a:cs typeface="+mn-cs"/>
                        </a:rPr>
                        <a:t>RAN3-192122</a:t>
                      </a:r>
                      <a:endParaRPr lang="sv-SE" sz="1600" kern="1200" dirty="0">
                        <a:solidFill>
                          <a:srgbClr val="000000"/>
                        </a:solidFill>
                        <a:effectLst/>
                        <a:latin typeface="Calibri" panose="020F0502020204030204" pitchFamily="34" charset="0"/>
                        <a:ea typeface="Calibri" panose="020F0502020204030204" pitchFamily="34" charset="0"/>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61867094"/>
                  </a:ext>
                </a:extLst>
              </a:tr>
              <a:tr h="313899">
                <a:tc>
                  <a:txBody>
                    <a:bodyPr/>
                    <a:lstStyle/>
                    <a:p>
                      <a:pPr>
                        <a:spcAft>
                          <a:spcPts val="0"/>
                        </a:spcAft>
                      </a:pPr>
                      <a:r>
                        <a:rPr lang="sv-SE" sz="1600" dirty="0">
                          <a:solidFill>
                            <a:srgbClr val="000000"/>
                          </a:solidFill>
                          <a:effectLst/>
                          <a:latin typeface="Calibri" panose="020F0502020204030204" pitchFamily="34" charset="0"/>
                          <a:ea typeface="Calibri" panose="020F0502020204030204" pitchFamily="34" charset="0"/>
                        </a:rPr>
                        <a:t>S5-195659</a:t>
                      </a:r>
                      <a:endParaRPr lang="sv-SE" sz="16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600" dirty="0">
                          <a:solidFill>
                            <a:srgbClr val="000000"/>
                          </a:solidFill>
                          <a:effectLst/>
                          <a:latin typeface="Calibri" panose="020F0502020204030204" pitchFamily="34" charset="0"/>
                          <a:ea typeface="Calibri" panose="020F0502020204030204" pitchFamily="34" charset="0"/>
                        </a:rPr>
                        <a:t>LS on Quality of experience measurement collection</a:t>
                      </a:r>
                      <a:endParaRPr lang="sv-SE" sz="16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600" kern="1200" dirty="0">
                          <a:solidFill>
                            <a:srgbClr val="000000"/>
                          </a:solidFill>
                          <a:effectLst/>
                          <a:latin typeface="Calibri" panose="020F0502020204030204" pitchFamily="34" charset="0"/>
                          <a:ea typeface="+mn-ea"/>
                          <a:cs typeface="+mn-cs"/>
                        </a:rPr>
                        <a:t>CT1, RAN2, RAN3 and SA4</a:t>
                      </a:r>
                      <a:endParaRPr lang="sv-SE" sz="1600" kern="1200" dirty="0">
                        <a:solidFill>
                          <a:srgbClr val="000000"/>
                        </a:solidFill>
                        <a:effectLst/>
                        <a:latin typeface="Calibri" panose="020F0502020204030204" pitchFamily="34" charset="0"/>
                        <a:ea typeface="Calibri" panose="020F0502020204030204" pitchFamily="34" charset="0"/>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kern="1200" dirty="0">
                          <a:solidFill>
                            <a:srgbClr val="000000"/>
                          </a:solidFill>
                          <a:effectLst/>
                          <a:latin typeface="Calibri" panose="020F0502020204030204" pitchFamily="34" charset="0"/>
                          <a:ea typeface="Calibri" panose="020F0502020204030204" pitchFamily="34" charset="0"/>
                          <a:cs typeface="+mn-cs"/>
                        </a:rPr>
                        <a:t>-</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sv-SE" sz="1600" kern="1200" dirty="0">
                          <a:solidFill>
                            <a:srgbClr val="000000"/>
                          </a:solidFill>
                          <a:effectLst/>
                          <a:latin typeface="Calibri" panose="020F0502020204030204" pitchFamily="34" charset="0"/>
                          <a:ea typeface="Calibri" panose="020F0502020204030204" pitchFamily="34" charset="0"/>
                          <a:cs typeface="+mn-cs"/>
                        </a:rPr>
                        <a:t>-</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302870"/>
                  </a:ext>
                </a:extLst>
              </a:tr>
            </a:tbl>
          </a:graphicData>
        </a:graphic>
      </p:graphicFrame>
    </p:spTree>
    <p:extLst>
      <p:ext uri="{BB962C8B-B14F-4D97-AF65-F5344CB8AC3E}">
        <p14:creationId xmlns:p14="http://schemas.microsoft.com/office/powerpoint/2010/main" val="13976364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351529843"/>
              </p:ext>
            </p:extLst>
          </p:nvPr>
        </p:nvGraphicFramePr>
        <p:xfrm>
          <a:off x="1378579" y="1562027"/>
          <a:ext cx="8716369" cy="4165026"/>
        </p:xfrm>
        <a:graphic>
          <a:graphicData uri="http://schemas.openxmlformats.org/drawingml/2006/table">
            <a:tbl>
              <a:tblPr/>
              <a:tblGrid>
                <a:gridCol w="1163761">
                  <a:extLst>
                    <a:ext uri="{9D8B030D-6E8A-4147-A177-3AD203B41FA5}">
                      <a16:colId xmlns:a16="http://schemas.microsoft.com/office/drawing/2014/main" val="20000"/>
                    </a:ext>
                  </a:extLst>
                </a:gridCol>
                <a:gridCol w="2097938">
                  <a:extLst>
                    <a:ext uri="{9D8B030D-6E8A-4147-A177-3AD203B41FA5}">
                      <a16:colId xmlns:a16="http://schemas.microsoft.com/office/drawing/2014/main" val="20001"/>
                    </a:ext>
                  </a:extLst>
                </a:gridCol>
                <a:gridCol w="1790464">
                  <a:extLst>
                    <a:ext uri="{9D8B030D-6E8A-4147-A177-3AD203B41FA5}">
                      <a16:colId xmlns:a16="http://schemas.microsoft.com/office/drawing/2014/main" val="20002"/>
                    </a:ext>
                  </a:extLst>
                </a:gridCol>
                <a:gridCol w="1124245">
                  <a:extLst>
                    <a:ext uri="{9D8B030D-6E8A-4147-A177-3AD203B41FA5}">
                      <a16:colId xmlns:a16="http://schemas.microsoft.com/office/drawing/2014/main" val="20003"/>
                    </a:ext>
                  </a:extLst>
                </a:gridCol>
                <a:gridCol w="1207522">
                  <a:extLst>
                    <a:ext uri="{9D8B030D-6E8A-4147-A177-3AD203B41FA5}">
                      <a16:colId xmlns:a16="http://schemas.microsoft.com/office/drawing/2014/main" val="20004"/>
                    </a:ext>
                  </a:extLst>
                </a:gridCol>
                <a:gridCol w="1332439">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SA5#129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24-28 Feb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India (city TBD)</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India</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IF3</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SA5#130</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20-24 Apr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France</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EF3</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SA5#131</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25-29 May </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2020</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Vilnius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Lithuania</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EF3</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SA5#132</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24-28 Aug </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2020</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N.Am</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(city 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N.Am</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NAF3</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SA5#133</a:t>
                      </a:r>
                      <a:endPar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12-16 Oct </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2020</a:t>
                      </a:r>
                      <a:endPar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N.Am</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(city 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N.Am</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NAF3</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SA5#134</a:t>
                      </a:r>
                      <a:endPar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16-20 Nov </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2020</a:t>
                      </a:r>
                      <a:endPar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China (city 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China</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CF3</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2020 meeting calendar</a:t>
            </a:r>
            <a:endParaRPr lang="en-GB" sz="3600" dirty="0"/>
          </a:p>
        </p:txBody>
      </p:sp>
    </p:spTree>
    <p:extLst>
      <p:ext uri="{BB962C8B-B14F-4D97-AF65-F5344CB8AC3E}">
        <p14:creationId xmlns:p14="http://schemas.microsoft.com/office/powerpoint/2010/main" val="2193705971"/>
      </p:ext>
    </p:extLst>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8ABD3F-81B6-4BC4-B6B9-FD7355E2D259}"/>
              </a:ext>
            </a:extLst>
          </p:cNvPr>
          <p:cNvSpPr>
            <a:spLocks noGrp="1"/>
          </p:cNvSpPr>
          <p:nvPr>
            <p:ph idx="1"/>
          </p:nvPr>
        </p:nvSpPr>
        <p:spPr>
          <a:xfrm>
            <a:off x="3547241" y="331076"/>
            <a:ext cx="5344009" cy="804041"/>
          </a:xfrm>
        </p:spPr>
        <p:txBody>
          <a:bodyPr/>
          <a:lstStyle/>
          <a:p>
            <a:r>
              <a:rPr lang="sv-SE" dirty="0"/>
              <a:t>Thank you!</a:t>
            </a:r>
          </a:p>
        </p:txBody>
      </p:sp>
      <p:pic>
        <p:nvPicPr>
          <p:cNvPr id="5" name="Picture 4">
            <a:extLst>
              <a:ext uri="{FF2B5EF4-FFF2-40B4-BE49-F238E27FC236}">
                <a16:creationId xmlns:a16="http://schemas.microsoft.com/office/drawing/2014/main" id="{96EECDB6-6C55-4E60-927D-E2340C8ED8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6738" y="1135117"/>
            <a:ext cx="6858000" cy="5143500"/>
          </a:xfrm>
          <a:prstGeom prst="rect">
            <a:avLst/>
          </a:prstGeom>
        </p:spPr>
      </p:pic>
    </p:spTree>
    <p:extLst>
      <p:ext uri="{BB962C8B-B14F-4D97-AF65-F5344CB8AC3E}">
        <p14:creationId xmlns:p14="http://schemas.microsoft.com/office/powerpoint/2010/main" val="325611726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529" name="Group 721"/>
          <p:cNvGraphicFramePr>
            <a:graphicFrameLocks noGrp="1"/>
          </p:cNvGraphicFramePr>
          <p:nvPr>
            <p:ph idx="1"/>
            <p:extLst>
              <p:ext uri="{D42A27DB-BD31-4B8C-83A1-F6EECF244321}">
                <p14:modId xmlns:p14="http://schemas.microsoft.com/office/powerpoint/2010/main" val="1847319184"/>
              </p:ext>
            </p:extLst>
          </p:nvPr>
        </p:nvGraphicFramePr>
        <p:xfrm>
          <a:off x="1925053" y="1090863"/>
          <a:ext cx="7475621" cy="4989096"/>
        </p:xfrm>
        <a:graphic>
          <a:graphicData uri="http://schemas.openxmlformats.org/drawingml/2006/table">
            <a:tbl>
              <a:tblPr/>
              <a:tblGrid>
                <a:gridCol w="1284688">
                  <a:extLst>
                    <a:ext uri="{9D8B030D-6E8A-4147-A177-3AD203B41FA5}">
                      <a16:colId xmlns:a16="http://schemas.microsoft.com/office/drawing/2014/main" val="20000"/>
                    </a:ext>
                  </a:extLst>
                </a:gridCol>
                <a:gridCol w="804362">
                  <a:extLst>
                    <a:ext uri="{9D8B030D-6E8A-4147-A177-3AD203B41FA5}">
                      <a16:colId xmlns:a16="http://schemas.microsoft.com/office/drawing/2014/main" val="20001"/>
                    </a:ext>
                  </a:extLst>
                </a:gridCol>
                <a:gridCol w="748851">
                  <a:extLst>
                    <a:ext uri="{9D8B030D-6E8A-4147-A177-3AD203B41FA5}">
                      <a16:colId xmlns:a16="http://schemas.microsoft.com/office/drawing/2014/main" val="20002"/>
                    </a:ext>
                  </a:extLst>
                </a:gridCol>
                <a:gridCol w="771760">
                  <a:extLst>
                    <a:ext uri="{9D8B030D-6E8A-4147-A177-3AD203B41FA5}">
                      <a16:colId xmlns:a16="http://schemas.microsoft.com/office/drawing/2014/main" val="20003"/>
                    </a:ext>
                  </a:extLst>
                </a:gridCol>
                <a:gridCol w="781783">
                  <a:extLst>
                    <a:ext uri="{9D8B030D-6E8A-4147-A177-3AD203B41FA5}">
                      <a16:colId xmlns:a16="http://schemas.microsoft.com/office/drawing/2014/main" val="20004"/>
                    </a:ext>
                  </a:extLst>
                </a:gridCol>
                <a:gridCol w="781783">
                  <a:extLst>
                    <a:ext uri="{9D8B030D-6E8A-4147-A177-3AD203B41FA5}">
                      <a16:colId xmlns:a16="http://schemas.microsoft.com/office/drawing/2014/main" val="20005"/>
                    </a:ext>
                  </a:extLst>
                </a:gridCol>
                <a:gridCol w="803261">
                  <a:extLst>
                    <a:ext uri="{9D8B030D-6E8A-4147-A177-3AD203B41FA5}">
                      <a16:colId xmlns:a16="http://schemas.microsoft.com/office/drawing/2014/main" val="20006"/>
                    </a:ext>
                  </a:extLst>
                </a:gridCol>
                <a:gridCol w="760305">
                  <a:extLst>
                    <a:ext uri="{9D8B030D-6E8A-4147-A177-3AD203B41FA5}">
                      <a16:colId xmlns:a16="http://schemas.microsoft.com/office/drawing/2014/main" val="20007"/>
                    </a:ext>
                  </a:extLst>
                </a:gridCol>
                <a:gridCol w="738828">
                  <a:extLst>
                    <a:ext uri="{9D8B030D-6E8A-4147-A177-3AD203B41FA5}">
                      <a16:colId xmlns:a16="http://schemas.microsoft.com/office/drawing/2014/main" val="20008"/>
                    </a:ext>
                  </a:extLst>
                </a:gridCol>
              </a:tblGrid>
              <a:tr h="64872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SA#78</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SA#79</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86768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109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solidFill>
                            <a:schemeClr val="tx1"/>
                          </a:solidFill>
                          <a:latin typeface="Calibri" pitchFamily="34" charset="0"/>
                          <a:ea typeface="Batang"/>
                          <a:cs typeface="Times New Roman"/>
                        </a:rPr>
                        <a:t>286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1866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information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9219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approval</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72589">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New or updated WIDs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8924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SA5 exploder</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393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407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1338" name="Rectangle 64"/>
          <p:cNvSpPr>
            <a:spLocks/>
          </p:cNvSpPr>
          <p:nvPr/>
        </p:nvSpPr>
        <p:spPr bwMode="auto">
          <a:xfrm>
            <a:off x="3009900" y="337699"/>
            <a:ext cx="5187554" cy="541734"/>
          </a:xfrm>
          <a:prstGeom prst="rect">
            <a:avLst/>
          </a:prstGeom>
          <a:noFill/>
          <a:ln w="9525">
            <a:noFill/>
            <a:miter lim="800000"/>
            <a:headEnd/>
            <a:tailEnd/>
          </a:ln>
        </p:spPr>
        <p:txBody>
          <a:bodyPr anchor="ctr"/>
          <a:lstStyle/>
          <a:p>
            <a:pPr algn="ctr" eaLnBrk="0" hangingPunct="0">
              <a:defRPr/>
            </a:pPr>
            <a:r>
              <a:rPr lang="en-GB" sz="4000" dirty="0">
                <a:solidFill>
                  <a:srgbClr val="FF0000"/>
                </a:solidFill>
                <a:latin typeface="+mj-lt"/>
              </a:rPr>
              <a:t>Statistics at SA level</a:t>
            </a:r>
          </a:p>
        </p:txBody>
      </p:sp>
    </p:spTree>
    <p:extLst>
      <p:ext uri="{BB962C8B-B14F-4D97-AF65-F5344CB8AC3E}">
        <p14:creationId xmlns:p14="http://schemas.microsoft.com/office/powerpoint/2010/main" val="199449440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443237"/>
            <a:ext cx="6759575" cy="619125"/>
          </a:xfrm>
        </p:spPr>
        <p:txBody>
          <a:bodyPr/>
          <a:lstStyle/>
          <a:p>
            <a:r>
              <a:rPr lang="en-GB" altLang="zh-CN" sz="4000" dirty="0" err="1"/>
              <a:t>Tdoc</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8861425" cy="5649913"/>
        </p:xfrm>
        <a:graphic>
          <a:graphicData uri="http://schemas.openxmlformats.org/presentationml/2006/ole">
            <mc:AlternateContent xmlns:mc="http://schemas.openxmlformats.org/markup-compatibility/2006">
              <mc:Choice xmlns:v="urn:schemas-microsoft-com:vml" Requires="v">
                <p:oleObj spid="_x0000_s1026" name="Worksheet" r:id="rId4" imgW="8658359" imgH="5514873" progId="Excel.Sheet.8">
                  <p:embed/>
                </p:oleObj>
              </mc:Choice>
              <mc:Fallback>
                <p:oleObj name="Worksheet" r:id="rId4" imgW="8658359" imgH="5514873" progId="Excel.Sheet.8">
                  <p:embed/>
                  <p:pic>
                    <p:nvPicPr>
                      <p:cNvPr id="5" name="Object 4"/>
                      <p:cNvPicPr>
                        <a:picLocks noGrp="1" noChangeAspect="1" noChangeArrowheads="1"/>
                      </p:cNvPicPr>
                      <p:nvPr/>
                    </p:nvPicPr>
                    <p:blipFill>
                      <a:blip r:embed="rId5"/>
                      <a:srcRect/>
                      <a:stretch>
                        <a:fillRect/>
                      </a:stretch>
                    </p:blipFill>
                    <p:spPr bwMode="auto">
                      <a:xfrm>
                        <a:off x="1539875" y="850900"/>
                        <a:ext cx="8861425" cy="5649913"/>
                      </a:xfrm>
                      <a:prstGeom prst="rect">
                        <a:avLst/>
                      </a:prstGeom>
                      <a:noFill/>
                      <a:extLst/>
                    </p:spPr>
                  </p:pic>
                </p:oleObj>
              </mc:Fallback>
            </mc:AlternateContent>
          </a:graphicData>
        </a:graphic>
      </p:graphicFrame>
    </p:spTree>
    <p:extLst>
      <p:ext uri="{BB962C8B-B14F-4D97-AF65-F5344CB8AC3E}">
        <p14:creationId xmlns:p14="http://schemas.microsoft.com/office/powerpoint/2010/main" val="187333063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2" y="360363"/>
            <a:ext cx="6759575" cy="619125"/>
          </a:xfrm>
        </p:spPr>
        <p:txBody>
          <a:bodyPr/>
          <a:lstStyle/>
          <a:p>
            <a:r>
              <a:rPr lang="en-GB" altLang="zh-CN" sz="4000" dirty="0"/>
              <a:t>CR/</a:t>
            </a:r>
            <a:r>
              <a:rPr lang="en-GB" altLang="zh-CN" sz="4000" dirty="0" err="1"/>
              <a:t>pCR</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ext uri="{D42A27DB-BD31-4B8C-83A1-F6EECF244321}">
                <p14:modId xmlns:p14="http://schemas.microsoft.com/office/powerpoint/2010/main" val="1357531424"/>
              </p:ext>
            </p:extLst>
          </p:nvPr>
        </p:nvGraphicFramePr>
        <p:xfrm>
          <a:off x="989013" y="850900"/>
          <a:ext cx="8893175" cy="5416550"/>
        </p:xfrm>
        <a:graphic>
          <a:graphicData uri="http://schemas.openxmlformats.org/presentationml/2006/ole">
            <mc:AlternateContent xmlns:mc="http://schemas.openxmlformats.org/markup-compatibility/2006">
              <mc:Choice xmlns:v="urn:schemas-microsoft-com:vml" Requires="v">
                <p:oleObj spid="_x0000_s2050" name="Worksheet" r:id="rId4" imgW="8686800" imgH="5295968" progId="Excel.Sheet.8">
                  <p:embed/>
                </p:oleObj>
              </mc:Choice>
              <mc:Fallback>
                <p:oleObj name="Worksheet" r:id="rId4" imgW="8686800" imgH="5295968" progId="Excel.Sheet.8">
                  <p:embed/>
                  <p:pic>
                    <p:nvPicPr>
                      <p:cNvPr id="5" name="Object 4"/>
                      <p:cNvPicPr>
                        <a:picLocks noGrp="1" noChangeAspect="1" noChangeArrowheads="1"/>
                      </p:cNvPicPr>
                      <p:nvPr/>
                    </p:nvPicPr>
                    <p:blipFill>
                      <a:blip r:embed="rId5"/>
                      <a:srcRect/>
                      <a:stretch>
                        <a:fillRect/>
                      </a:stretch>
                    </p:blipFill>
                    <p:spPr bwMode="auto">
                      <a:xfrm>
                        <a:off x="989013" y="850900"/>
                        <a:ext cx="8893175" cy="5416550"/>
                      </a:xfrm>
                      <a:prstGeom prst="rect">
                        <a:avLst/>
                      </a:prstGeom>
                      <a:noFill/>
                      <a:extLst/>
                    </p:spPr>
                  </p:pic>
                </p:oleObj>
              </mc:Fallback>
            </mc:AlternateContent>
          </a:graphicData>
        </a:graphic>
      </p:graphicFrame>
    </p:spTree>
    <p:extLst>
      <p:ext uri="{BB962C8B-B14F-4D97-AF65-F5344CB8AC3E}">
        <p14:creationId xmlns:p14="http://schemas.microsoft.com/office/powerpoint/2010/main" val="24570655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Grp="1" noChangeAspect="1"/>
          </p:cNvGraphicFramePr>
          <p:nvPr>
            <p:extLst>
              <p:ext uri="{D42A27DB-BD31-4B8C-83A1-F6EECF244321}">
                <p14:modId xmlns:p14="http://schemas.microsoft.com/office/powerpoint/2010/main" val="2458501320"/>
              </p:ext>
            </p:extLst>
          </p:nvPr>
        </p:nvGraphicFramePr>
        <p:xfrm>
          <a:off x="1133475" y="203638"/>
          <a:ext cx="9925050" cy="7402513"/>
        </p:xfrm>
        <a:graphic>
          <a:graphicData uri="http://schemas.openxmlformats.org/presentationml/2006/ole">
            <mc:AlternateContent xmlns:mc="http://schemas.openxmlformats.org/markup-compatibility/2006">
              <mc:Choice xmlns:v="urn:schemas-microsoft-com:vml" Requires="v">
                <p:oleObj spid="_x0000_s3074" name="Worksheet" r:id="rId4" imgW="8534502" imgH="5715102" progId="Excel.Sheet.8">
                  <p:embed/>
                </p:oleObj>
              </mc:Choice>
              <mc:Fallback>
                <p:oleObj name="Worksheet" r:id="rId4" imgW="8534502" imgH="5715102" progId="Excel.Sheet.8">
                  <p:embed/>
                  <p:pic>
                    <p:nvPicPr>
                      <p:cNvPr id="2050" name="Object 4"/>
                      <p:cNvPicPr>
                        <a:picLocks noGrp="1" noChangeAspect="1" noChangeArrowheads="1"/>
                      </p:cNvPicPr>
                      <p:nvPr/>
                    </p:nvPicPr>
                    <p:blipFill>
                      <a:blip r:embed="rId5"/>
                      <a:srcRect/>
                      <a:stretch>
                        <a:fillRect/>
                      </a:stretch>
                    </p:blipFill>
                    <p:spPr bwMode="auto">
                      <a:xfrm>
                        <a:off x="1133475" y="203638"/>
                        <a:ext cx="9925050" cy="74025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 name="Rectangle 2"/>
          <p:cNvSpPr>
            <a:spLocks noGrp="1"/>
          </p:cNvSpPr>
          <p:nvPr>
            <p:ph type="title" idx="4294967295"/>
          </p:nvPr>
        </p:nvSpPr>
        <p:spPr>
          <a:xfrm>
            <a:off x="2068514" y="244475"/>
            <a:ext cx="7019925" cy="735013"/>
          </a:xfrm>
        </p:spPr>
        <p:txBody>
          <a:bodyPr/>
          <a:lstStyle/>
          <a:p>
            <a:r>
              <a:rPr lang="en-GB" altLang="zh-CN" sz="4000" dirty="0"/>
              <a:t>CR history</a:t>
            </a:r>
          </a:p>
        </p:txBody>
      </p:sp>
      <p:sp>
        <p:nvSpPr>
          <p:cNvPr id="2052"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28225847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8" ma:contentTypeDescription="Create a new document." ma:contentTypeScope="" ma:versionID="a51758a0ff21e7ed8f32b15d893f8414">
  <xsd:schema xmlns:xsd="http://www.w3.org/2001/XMLSchema" xmlns:xs="http://www.w3.org/2001/XMLSchema" xmlns:p="http://schemas.microsoft.com/office/2006/metadata/properties" xmlns:ns3="6f846979-0e6f-42ff-8b87-e1893efeda99" targetNamespace="http://schemas.microsoft.com/office/2006/metadata/properties" ma:root="true" ma:fieldsID="f115ba01c92b368f6c5d831768f12e46"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13C568A-0C46-4592-BB68-CDB41342D77A}">
  <ds:schemaRefs>
    <ds:schemaRef ds:uri="http://purl.org/dc/term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A16CEA88-1B9A-42D0-B3A3-BA900EE6F73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12731</TotalTime>
  <Words>5831</Words>
  <Application>Microsoft Office PowerPoint</Application>
  <PresentationFormat>Widescreen</PresentationFormat>
  <Paragraphs>1330</Paragraphs>
  <Slides>56</Slides>
  <Notes>44</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56</vt:i4>
      </vt:variant>
    </vt:vector>
  </HeadingPairs>
  <TitlesOfParts>
    <vt:vector size="63" baseType="lpstr">
      <vt:lpstr>Arial</vt:lpstr>
      <vt:lpstr>Calibri</vt:lpstr>
      <vt:lpstr>Courier New</vt:lpstr>
      <vt:lpstr>Times New Roman</vt:lpstr>
      <vt:lpstr>Wingdings</vt:lpstr>
      <vt:lpstr>Office Theme</vt:lpstr>
      <vt:lpstr>Worksheet</vt:lpstr>
      <vt:lpstr>    SA5 Status Report to SA#85  Charging Management (CH) Operation, Administration, Maintenance &amp; Provisioning (OAM&amp;P)  </vt:lpstr>
      <vt:lpstr>SA5 election results</vt:lpstr>
      <vt:lpstr>SA5 leadership</vt:lpstr>
      <vt:lpstr>2019 meeting calendar</vt:lpstr>
      <vt:lpstr>Statistics at SA5 level</vt:lpstr>
      <vt:lpstr>PowerPoint Presentation</vt:lpstr>
      <vt:lpstr>Tdoc history </vt:lpstr>
      <vt:lpstr>CR/pCR history </vt:lpstr>
      <vt:lpstr>CR history</vt:lpstr>
      <vt:lpstr>WI history</vt:lpstr>
      <vt:lpstr>Summary of ongoing WIs/SIs (1/3)</vt:lpstr>
      <vt:lpstr>Summary of ongoing WIs/SIs (2/3)</vt:lpstr>
      <vt:lpstr>Summary of ongoing WIs/SIs (3/3)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OAM&amp;P cooperation</vt:lpstr>
      <vt:lpstr>Incoming CH LSs</vt:lpstr>
      <vt:lpstr>Outgoing CH LSs</vt:lpstr>
      <vt:lpstr>Incoming OAM&amp;P LSs (1/3)</vt:lpstr>
      <vt:lpstr>Incoming OAM&amp;P LSs (2/3)</vt:lpstr>
      <vt:lpstr>Incoming OAM&amp;P LSs (3/3)</vt:lpstr>
      <vt:lpstr>Outgoing OAM&amp;P LSs</vt:lpstr>
      <vt:lpstr>2020 meeting calendar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SA5 Status Report to SA#83  Charging Management (CH) Operation, Administration, Maintenance &amp; Provisioning (OAM&amp;P)  </dc:title>
  <dc:creator>Thomas Tovinger</dc:creator>
  <cp:lastModifiedBy>Thomas Tovinger</cp:lastModifiedBy>
  <cp:revision>111</cp:revision>
  <dcterms:created xsi:type="dcterms:W3CDTF">2019-03-13T01:38:36Z</dcterms:created>
  <dcterms:modified xsi:type="dcterms:W3CDTF">2019-09-12T20:04:34Z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ies>
</file>