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 id="2147483674" r:id="rId3"/>
  </p:sldMasterIdLst>
  <p:notesMasterIdLst>
    <p:notesMasterId r:id="rId30"/>
  </p:notesMasterIdLst>
  <p:sldIdLst>
    <p:sldId id="256" r:id="rId4"/>
    <p:sldId id="257" r:id="rId5"/>
    <p:sldId id="258" r:id="rId6"/>
    <p:sldId id="259" r:id="rId7"/>
    <p:sldId id="260" r:id="rId8"/>
    <p:sldId id="261" r:id="rId9"/>
    <p:sldId id="262" r:id="rId10"/>
    <p:sldId id="263" r:id="rId11"/>
    <p:sldId id="267" r:id="rId12"/>
    <p:sldId id="269" r:id="rId13"/>
    <p:sldId id="271" r:id="rId14"/>
    <p:sldId id="290" r:id="rId15"/>
    <p:sldId id="272" r:id="rId16"/>
    <p:sldId id="288" r:id="rId17"/>
    <p:sldId id="289" r:id="rId18"/>
    <p:sldId id="273" r:id="rId19"/>
    <p:sldId id="274" r:id="rId20"/>
    <p:sldId id="275" r:id="rId21"/>
    <p:sldId id="287" r:id="rId22"/>
    <p:sldId id="311" r:id="rId23"/>
    <p:sldId id="302" r:id="rId24"/>
    <p:sldId id="303" r:id="rId25"/>
    <p:sldId id="304" r:id="rId26"/>
    <p:sldId id="305" r:id="rId27"/>
    <p:sldId id="312" r:id="rId28"/>
    <p:sldId id="283" r:id="rId29"/>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varScale="1">
        <p:scale>
          <a:sx n="106" d="100"/>
          <a:sy n="106" d="100"/>
        </p:scale>
        <p:origin x="-1172" y="-53"/>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631"/>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7" name="PlaceHolder 1"/>
          <p:cNvSpPr>
            <a:spLocks noGrp="1"/>
          </p:cNvSpPr>
          <p:nvPr>
            <p:ph type="body"/>
          </p:nvPr>
        </p:nvSpPr>
        <p:spPr>
          <a:xfrm>
            <a:off x="756000" y="5078520"/>
            <a:ext cx="6047640" cy="4811040"/>
          </a:xfrm>
          <a:prstGeom prst="rect">
            <a:avLst/>
          </a:prstGeom>
        </p:spPr>
        <p:txBody>
          <a:bodyPr lIns="0" tIns="0" rIns="0" bIns="0"/>
          <a:lstStyle/>
          <a:p>
            <a:r>
              <a:rPr lang="en-US" sz="2000" b="0" strike="noStrike" spc="-1">
                <a:solidFill>
                  <a:srgbClr val="000000"/>
                </a:solidFill>
                <a:uFill>
                  <a:solidFill>
                    <a:srgbClr val="FFFFFF"/>
                  </a:solidFill>
                </a:uFill>
                <a:latin typeface="Arial"/>
              </a:rPr>
              <a:t>Click to edit the notes format</a:t>
            </a:r>
          </a:p>
        </p:txBody>
      </p:sp>
      <p:sp>
        <p:nvSpPr>
          <p:cNvPr id="148" name="PlaceHolder 2"/>
          <p:cNvSpPr>
            <a:spLocks noGrp="1"/>
          </p:cNvSpPr>
          <p:nvPr>
            <p:ph type="hdr"/>
          </p:nvPr>
        </p:nvSpPr>
        <p:spPr>
          <a:xfrm>
            <a:off x="0" y="0"/>
            <a:ext cx="3280680" cy="534240"/>
          </a:xfrm>
          <a:prstGeom prst="rect">
            <a:avLst/>
          </a:prstGeom>
        </p:spPr>
        <p:txBody>
          <a:bodyPr lIns="0" tIns="0" rIns="0" bIns="0"/>
          <a:lstStyle/>
          <a:p>
            <a:r>
              <a:rPr lang="en-US" sz="1400" b="0" strike="noStrike" spc="-1">
                <a:solidFill>
                  <a:srgbClr val="000000"/>
                </a:solidFill>
                <a:uFill>
                  <a:solidFill>
                    <a:srgbClr val="FFFFFF"/>
                  </a:solidFill>
                </a:uFill>
                <a:latin typeface="Times New Roman"/>
              </a:rPr>
              <a:t>&lt;header&gt;</a:t>
            </a:r>
          </a:p>
        </p:txBody>
      </p:sp>
      <p:sp>
        <p:nvSpPr>
          <p:cNvPr id="149" name="PlaceHolder 3"/>
          <p:cNvSpPr>
            <a:spLocks noGrp="1"/>
          </p:cNvSpPr>
          <p:nvPr>
            <p:ph type="dt"/>
          </p:nvPr>
        </p:nvSpPr>
        <p:spPr>
          <a:xfrm>
            <a:off x="4278960" y="0"/>
            <a:ext cx="3280680" cy="534240"/>
          </a:xfrm>
          <a:prstGeom prst="rect">
            <a:avLst/>
          </a:prstGeom>
        </p:spPr>
        <p:txBody>
          <a:bodyPr lIns="0" tIns="0" rIns="0" bIns="0"/>
          <a:lstStyle/>
          <a:p>
            <a:pPr algn="r"/>
            <a:r>
              <a:rPr lang="en-US" sz="1400" b="0" strike="noStrike" spc="-1">
                <a:solidFill>
                  <a:srgbClr val="000000"/>
                </a:solidFill>
                <a:uFill>
                  <a:solidFill>
                    <a:srgbClr val="FFFFFF"/>
                  </a:solidFill>
                </a:uFill>
                <a:latin typeface="Times New Roman"/>
              </a:rPr>
              <a:t>&lt;date/time&gt;</a:t>
            </a:r>
          </a:p>
        </p:txBody>
      </p:sp>
      <p:sp>
        <p:nvSpPr>
          <p:cNvPr id="150" name="PlaceHolder 4"/>
          <p:cNvSpPr>
            <a:spLocks noGrp="1"/>
          </p:cNvSpPr>
          <p:nvPr>
            <p:ph type="ftr"/>
          </p:nvPr>
        </p:nvSpPr>
        <p:spPr>
          <a:xfrm>
            <a:off x="0" y="10157400"/>
            <a:ext cx="3280680" cy="534240"/>
          </a:xfrm>
          <a:prstGeom prst="rect">
            <a:avLst/>
          </a:prstGeom>
        </p:spPr>
        <p:txBody>
          <a:bodyPr lIns="0" tIns="0" rIns="0" bIns="0" anchor="b"/>
          <a:lstStyle/>
          <a:p>
            <a:r>
              <a:rPr lang="en-US" sz="1400" b="0" strike="noStrike" spc="-1">
                <a:solidFill>
                  <a:srgbClr val="000000"/>
                </a:solidFill>
                <a:uFill>
                  <a:solidFill>
                    <a:srgbClr val="FFFFFF"/>
                  </a:solidFill>
                </a:uFill>
                <a:latin typeface="Times New Roman"/>
              </a:rPr>
              <a:t>&lt;footer&gt;</a:t>
            </a:r>
          </a:p>
        </p:txBody>
      </p:sp>
      <p:sp>
        <p:nvSpPr>
          <p:cNvPr id="151" name="PlaceHolder 5"/>
          <p:cNvSpPr>
            <a:spLocks noGrp="1"/>
          </p:cNvSpPr>
          <p:nvPr>
            <p:ph type="sldNum"/>
          </p:nvPr>
        </p:nvSpPr>
        <p:spPr>
          <a:xfrm>
            <a:off x="4278960" y="10157400"/>
            <a:ext cx="3280680" cy="534240"/>
          </a:xfrm>
          <a:prstGeom prst="rect">
            <a:avLst/>
          </a:prstGeom>
        </p:spPr>
        <p:txBody>
          <a:bodyPr lIns="0" tIns="0" rIns="0" bIns="0" anchor="b"/>
          <a:lstStyle/>
          <a:p>
            <a:pPr algn="r"/>
            <a:fld id="{05B221E0-0784-4846-90F4-198869DF897D}" type="slidenum">
              <a:rPr lang="en-US" sz="1400" b="0" strike="noStrike" spc="-1">
                <a:solidFill>
                  <a:srgbClr val="000000"/>
                </a:solidFill>
                <a:uFill>
                  <a:solidFill>
                    <a:srgbClr val="FFFFFF"/>
                  </a:solidFill>
                </a:uFill>
                <a:latin typeface="Times New Roman"/>
              </a:rPr>
              <a:pPr algn="r"/>
              <a:t>‹#›</a:t>
            </a:fld>
            <a:endParaRPr lang="en-US" sz="1400" b="0" strike="noStrike" spc="-1">
              <a:solidFill>
                <a:srgbClr val="000000"/>
              </a:solidFill>
              <a:uFill>
                <a:solidFill>
                  <a:srgbClr val="FFFFFF"/>
                </a:solidFill>
              </a:uFill>
              <a:latin typeface="Times New Roman"/>
            </a:endParaRPr>
          </a:p>
        </p:txBody>
      </p:sp>
    </p:spTree>
    <p:extLst>
      <p:ext uri="{BB962C8B-B14F-4D97-AF65-F5344CB8AC3E}">
        <p14:creationId xmlns="" xmlns:p14="http://schemas.microsoft.com/office/powerpoint/2010/main" val="1169046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PlaceHolder 1"/>
          <p:cNvSpPr>
            <a:spLocks noGrp="1"/>
          </p:cNvSpPr>
          <p:nvPr>
            <p:ph type="body"/>
          </p:nvPr>
        </p:nvSpPr>
        <p:spPr>
          <a:xfrm>
            <a:off x="906480" y="4716360"/>
            <a:ext cx="4984560" cy="4468320"/>
          </a:xfrm>
          <a:prstGeom prst="rect">
            <a:avLst/>
          </a:prstGeom>
        </p:spPr>
        <p:txBody>
          <a:bodyPr lIns="92880" tIns="46440" rIns="92880" bIns="46440"/>
          <a:lstStyle/>
          <a:p>
            <a:pPr marL="216000" indent="-216000">
              <a:lnSpc>
                <a:spcPct val="100000"/>
              </a:lnSpc>
            </a:pPr>
            <a:endParaRPr lang="en-US" sz="2000" b="0" strike="noStrike" spc="-1">
              <a:solidFill>
                <a:srgbClr val="000000"/>
              </a:solidFill>
              <a:uFill>
                <a:solidFill>
                  <a:srgbClr val="FFFFFF"/>
                </a:solidFill>
              </a:uFill>
              <a:latin typeface="Arial"/>
            </a:endParaRPr>
          </a:p>
          <a:p>
            <a:pPr marL="216000" indent="-216000">
              <a:lnSpc>
                <a:spcPct val="100000"/>
              </a:lnSpc>
            </a:pPr>
            <a:endParaRPr lang="en-US" sz="2000" b="0" strike="noStrike" spc="-1">
              <a:solidFill>
                <a:srgbClr val="000000"/>
              </a:solidFill>
              <a:uFill>
                <a:solidFill>
                  <a:srgbClr val="FFFFFF"/>
                </a:solidFill>
              </a:uFill>
              <a:latin typeface="Arial"/>
            </a:endParaRPr>
          </a:p>
        </p:txBody>
      </p:sp>
      <p:sp>
        <p:nvSpPr>
          <p:cNvPr id="342" name="CustomShape 2"/>
          <p:cNvSpPr/>
          <p:nvPr/>
        </p:nvSpPr>
        <p:spPr>
          <a:xfrm>
            <a:off x="3851280" y="9431280"/>
            <a:ext cx="2945880" cy="496440"/>
          </a:xfrm>
          <a:prstGeom prst="rect">
            <a:avLst/>
          </a:prstGeom>
          <a:noFill/>
          <a:ln>
            <a:noFill/>
          </a:ln>
        </p:spPr>
        <p:style>
          <a:lnRef idx="0">
            <a:scrgbClr r="0" g="0" b="0"/>
          </a:lnRef>
          <a:fillRef idx="0">
            <a:scrgbClr r="0" g="0" b="0"/>
          </a:fillRef>
          <a:effectRef idx="0">
            <a:scrgbClr r="0" g="0" b="0"/>
          </a:effectRef>
          <a:fontRef idx="minor"/>
        </p:style>
      </p:sp>
    </p:spTree>
    <p:extLst>
      <p:ext uri="{BB962C8B-B14F-4D97-AF65-F5344CB8AC3E}">
        <p14:creationId xmlns="" xmlns:p14="http://schemas.microsoft.com/office/powerpoint/2010/main" val="26173050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3"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5"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6"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7"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8"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9"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0"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1"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43"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4"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5"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6"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7"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8"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Slide Number Placeholder 5"/>
          <p:cNvSpPr>
            <a:spLocks noGrp="1"/>
          </p:cNvSpPr>
          <p:nvPr>
            <p:ph type="sldNum" sz="quarter" idx="10"/>
          </p:nvPr>
        </p:nvSpPr>
        <p:spPr/>
        <p:txBody>
          <a:bodyPr/>
          <a:lstStyle>
            <a:lvl1pPr>
              <a:defRPr/>
            </a:lvl1pPr>
          </a:lstStyle>
          <a:p>
            <a:fld id="{49547C64-08C0-4681-887E-99C3A59B6841}" type="slidenum">
              <a:rPr lang="en-GB" altLang="nb-NO"/>
              <a:pPr/>
              <a:t>‹#›</a:t>
            </a:fld>
            <a:endParaRPr lang="en-GB" altLang="nb-NO"/>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6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3"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5"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5" name="PlaceHolder 4"/>
          <p:cNvSpPr txBox="1">
            <a:spLocks/>
          </p:cNvSpPr>
          <p:nvPr userDrawn="1"/>
        </p:nvSpPr>
        <p:spPr>
          <a:xfrm>
            <a:off x="8710680" y="6635640"/>
            <a:ext cx="394920" cy="22176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4CBDD9-1453-49B4-ADDE-5E5FC2A17FE0}" type="slidenum">
              <a:rPr kumimoji="0" lang="en-US" sz="1100" b="0" i="0" u="none" strike="noStrike" kern="1200" cap="none" spc="-1" normalizeH="0" baseline="0" noProof="0" smtClean="0">
                <a:ln>
                  <a:noFill/>
                </a:ln>
                <a:solidFill>
                  <a:srgbClr val="FFFFFF"/>
                </a:solidFill>
                <a:effectLst/>
                <a:uLnTx/>
                <a:uFill>
                  <a:solidFill>
                    <a:srgbClr val="FFFFFF"/>
                  </a:solidFill>
                </a:uFill>
                <a:latin typeface="Arial"/>
                <a:ea typeface="MS PGothic"/>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1" normalizeH="0" baseline="0" noProof="0" dirty="0">
              <a:ln>
                <a:noFill/>
              </a:ln>
              <a:solidFill>
                <a:srgbClr val="000000"/>
              </a:solidFill>
              <a:effectLst/>
              <a:uLnTx/>
              <a:uFill>
                <a:solidFill>
                  <a:srgbClr val="FFFFFF"/>
                </a:solidFill>
              </a:uFill>
              <a:latin typeface="Times New Roman"/>
              <a:ea typeface="+mn-ea"/>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7"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8"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9"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70"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4"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dirty="0">
              <a:solidFill>
                <a:srgbClr val="000000"/>
              </a:solidFill>
              <a:uFill>
                <a:solidFill>
                  <a:srgbClr val="FFFFFF"/>
                </a:solidFill>
              </a:uFill>
              <a:latin typeface="Arial"/>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72"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3"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4"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76"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7"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8"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7" name="PlaceHolder 4"/>
          <p:cNvSpPr txBox="1">
            <a:spLocks/>
          </p:cNvSpPr>
          <p:nvPr userDrawn="1"/>
        </p:nvSpPr>
        <p:spPr>
          <a:xfrm>
            <a:off x="8710680" y="6635640"/>
            <a:ext cx="394920" cy="22176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4CBDD9-1453-49B4-ADDE-5E5FC2A17FE0}" type="slidenum">
              <a:rPr kumimoji="0" lang="en-US" sz="1100" b="0" i="0" u="none" strike="noStrike" kern="1200" cap="none" spc="-1" normalizeH="0" baseline="0" noProof="0" smtClean="0">
                <a:ln>
                  <a:noFill/>
                </a:ln>
                <a:solidFill>
                  <a:srgbClr val="FFFFFF"/>
                </a:solidFill>
                <a:effectLst/>
                <a:uLnTx/>
                <a:uFill>
                  <a:solidFill>
                    <a:srgbClr val="FFFFFF"/>
                  </a:solidFill>
                </a:uFill>
                <a:latin typeface="Arial"/>
                <a:ea typeface="MS PGothic"/>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1" normalizeH="0" baseline="0" noProof="0" dirty="0">
              <a:ln>
                <a:noFill/>
              </a:ln>
              <a:solidFill>
                <a:srgbClr val="000000"/>
              </a:solidFill>
              <a:effectLst/>
              <a:uLnTx/>
              <a:uFill>
                <a:solidFill>
                  <a:srgbClr val="FFFFFF"/>
                </a:solidFill>
              </a:uFill>
              <a:latin typeface="Times New Roman"/>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0"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1"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2"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4"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5"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7"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8"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9"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0"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92"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3"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4"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5"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6"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7"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1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2"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4"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6"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17"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6"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18"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9"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1"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2"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3"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5"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6"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7"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28"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9"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0"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1"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33"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4"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3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36"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7"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8"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9"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41"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2"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3"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4"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5"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6"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7"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8"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9"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1"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23"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4"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5"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27"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8"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9"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1"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2"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3"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image" Target="../media/image3.jpe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2.jpe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3" name="Picture 7"/>
          <p:cNvPicPr/>
          <p:nvPr/>
        </p:nvPicPr>
        <p:blipFill>
          <a:blip r:embed="rId15"/>
          <a:stretch/>
        </p:blipFill>
        <p:spPr>
          <a:xfrm>
            <a:off x="8562960" y="6475320"/>
            <a:ext cx="364680" cy="239400"/>
          </a:xfrm>
          <a:prstGeom prst="rect">
            <a:avLst/>
          </a:prstGeom>
          <a:ln>
            <a:noFill/>
          </a:ln>
        </p:spPr>
      </p:pic>
      <p:pic>
        <p:nvPicPr>
          <p:cNvPr id="14" name="Picture 8"/>
          <p:cNvPicPr/>
          <p:nvPr/>
        </p:nvPicPr>
        <p:blipFill>
          <a:blip r:embed="rId16"/>
          <a:stretch/>
        </p:blipFill>
        <p:spPr>
          <a:xfrm>
            <a:off x="438120" y="6456240"/>
            <a:ext cx="4641480" cy="272520"/>
          </a:xfrm>
          <a:prstGeom prst="rect">
            <a:avLst/>
          </a:prstGeom>
          <a:ln>
            <a:noFill/>
          </a:ln>
        </p:spPr>
      </p:pic>
      <p:pic>
        <p:nvPicPr>
          <p:cNvPr id="2" name="Picture 6"/>
          <p:cNvPicPr/>
          <p:nvPr/>
        </p:nvPicPr>
        <p:blipFill>
          <a:blip r:embed="rId17"/>
          <a:stretch/>
        </p:blipFill>
        <p:spPr>
          <a:xfrm>
            <a:off x="7383600" y="189000"/>
            <a:ext cx="1493640" cy="869760"/>
          </a:xfrm>
          <a:prstGeom prst="rect">
            <a:avLst/>
          </a:prstGeom>
          <a:ln>
            <a:noFill/>
          </a:ln>
        </p:spPr>
      </p:pic>
      <p:sp>
        <p:nvSpPr>
          <p:cNvPr id="3"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4" name="Picture 7"/>
          <p:cNvPicPr/>
          <p:nvPr/>
        </p:nvPicPr>
        <p:blipFill>
          <a:blip r:embed="rId15"/>
          <a:stretch/>
        </p:blipFill>
        <p:spPr>
          <a:xfrm>
            <a:off x="8562960" y="6475320"/>
            <a:ext cx="364680" cy="239400"/>
          </a:xfrm>
          <a:prstGeom prst="rect">
            <a:avLst/>
          </a:prstGeom>
          <a:ln>
            <a:noFill/>
          </a:ln>
        </p:spPr>
      </p:pic>
      <p:pic>
        <p:nvPicPr>
          <p:cNvPr id="5" name="Picture 8"/>
          <p:cNvPicPr/>
          <p:nvPr/>
        </p:nvPicPr>
        <p:blipFill>
          <a:blip r:embed="rId16"/>
          <a:stretch/>
        </p:blipFill>
        <p:spPr>
          <a:xfrm>
            <a:off x="438120" y="6456240"/>
            <a:ext cx="4641480" cy="272520"/>
          </a:xfrm>
          <a:prstGeom prst="rect">
            <a:avLst/>
          </a:prstGeom>
          <a:ln>
            <a:noFill/>
          </a:ln>
        </p:spPr>
      </p:pic>
      <p:pic>
        <p:nvPicPr>
          <p:cNvPr id="6" name="Picture 6"/>
          <p:cNvPicPr/>
          <p:nvPr/>
        </p:nvPicPr>
        <p:blipFill>
          <a:blip r:embed="rId17"/>
          <a:stretch/>
        </p:blipFill>
        <p:spPr>
          <a:xfrm>
            <a:off x="7383600" y="189000"/>
            <a:ext cx="1493640" cy="869760"/>
          </a:xfrm>
          <a:prstGeom prst="rect">
            <a:avLst/>
          </a:prstGeom>
          <a:ln>
            <a:noFill/>
          </a:ln>
        </p:spPr>
      </p:pic>
      <p:pic>
        <p:nvPicPr>
          <p:cNvPr id="7" name="Picture 13"/>
          <p:cNvPicPr/>
          <p:nvPr/>
        </p:nvPicPr>
        <p:blipFill>
          <a:blip r:embed="rId15"/>
          <a:stretch/>
        </p:blipFill>
        <p:spPr>
          <a:xfrm>
            <a:off x="8562960" y="6475320"/>
            <a:ext cx="364680" cy="239400"/>
          </a:xfrm>
          <a:prstGeom prst="rect">
            <a:avLst/>
          </a:prstGeom>
          <a:ln>
            <a:noFill/>
          </a:ln>
        </p:spPr>
      </p:pic>
      <p:sp>
        <p:nvSpPr>
          <p:cNvPr id="8"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2017     TSG CT status report to TSG SA #75, March 2017</a:t>
            </a:r>
            <a:endParaRPr lang="en-US" sz="1800" b="0" strike="noStrike" spc="-1">
              <a:solidFill>
                <a:srgbClr val="000000"/>
              </a:solidFill>
              <a:uFill>
                <a:solidFill>
                  <a:srgbClr val="FFFFFF"/>
                </a:solidFill>
              </a:uFill>
              <a:latin typeface="Arial"/>
            </a:endParaRPr>
          </a:p>
        </p:txBody>
      </p:sp>
      <p:sp>
        <p:nvSpPr>
          <p:cNvPr id="9"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10" name="PlaceHolder 4"/>
          <p:cNvSpPr>
            <a:spLocks noGrp="1"/>
          </p:cNvSpPr>
          <p:nvPr>
            <p:ph type="body"/>
          </p:nvPr>
        </p:nvSpPr>
        <p:spPr>
          <a:xfrm>
            <a:off x="457200" y="1600200"/>
            <a:ext cx="8229240" cy="4525560"/>
          </a:xfrm>
          <a:prstGeom prst="rect">
            <a:avLst/>
          </a:prstGeom>
        </p:spPr>
        <p:txBody>
          <a:bodyPr/>
          <a:lstStyle/>
          <a:p>
            <a:pPr marL="343080" indent="-342720">
              <a:lnSpc>
                <a:spcPct val="100000"/>
              </a:lnSpc>
              <a:buBlip>
                <a:blip r:embed="rId18"/>
              </a:buBlip>
            </a:pPr>
            <a:r>
              <a:rPr lang="en-US" sz="2800" b="0" strike="noStrike" spc="-1">
                <a:solidFill>
                  <a:srgbClr val="000000"/>
                </a:solidFill>
                <a:uFill>
                  <a:solidFill>
                    <a:srgbClr val="FFFFFF"/>
                  </a:solidFill>
                </a:uFill>
                <a:latin typeface="Calibri"/>
              </a:rPr>
              <a:t>Click to edit Master text styles</a:t>
            </a:r>
          </a:p>
          <a:p>
            <a:pPr marL="743040" lvl="1" indent="-285480">
              <a:lnSpc>
                <a:spcPct val="100000"/>
              </a:lnSpc>
              <a:buClr>
                <a:srgbClr val="C00000"/>
              </a:buClr>
              <a:buFont typeface="Arial"/>
              <a:buChar char="•"/>
            </a:pPr>
            <a:r>
              <a:rPr lang="en-US" sz="2400" b="0" strike="noStrike" spc="-1">
                <a:solidFill>
                  <a:srgbClr val="000000"/>
                </a:solidFill>
                <a:uFill>
                  <a:solidFill>
                    <a:srgbClr val="FFFFFF"/>
                  </a:solidFill>
                </a:uFill>
                <a:latin typeface="Calibri"/>
              </a:rPr>
              <a:t>Second level</a:t>
            </a:r>
            <a:endParaRPr lang="en-US" sz="2800" b="0" strike="noStrike" spc="-1">
              <a:solidFill>
                <a:srgbClr val="000000"/>
              </a:solidFill>
              <a:uFill>
                <a:solidFill>
                  <a:srgbClr val="FFFFFF"/>
                </a:solidFill>
              </a:uFill>
              <a:latin typeface="Calibri"/>
            </a:endParaRPr>
          </a:p>
          <a:p>
            <a:pPr marL="1143000" lvl="2" indent="-228240">
              <a:lnSpc>
                <a:spcPct val="100000"/>
              </a:lnSpc>
              <a:buClr>
                <a:srgbClr val="000000"/>
              </a:buClr>
              <a:buFont typeface="Arial"/>
              <a:buChar char="•"/>
            </a:pPr>
            <a:r>
              <a:rPr lang="en-US" sz="2000" b="0" strike="noStrike" spc="-1">
                <a:solidFill>
                  <a:srgbClr val="000000"/>
                </a:solidFill>
                <a:uFill>
                  <a:solidFill>
                    <a:srgbClr val="FFFFFF"/>
                  </a:solidFill>
                </a:uFill>
                <a:latin typeface="Calibri"/>
              </a:rPr>
              <a:t>Third level</a:t>
            </a:r>
            <a:endParaRPr lang="en-US" sz="2800" b="0" strike="noStrike" spc="-1">
              <a:solidFill>
                <a:srgbClr val="000000"/>
              </a:solidFill>
              <a:uFill>
                <a:solidFill>
                  <a:srgbClr val="FFFFFF"/>
                </a:solidFill>
              </a:uFill>
              <a:latin typeface="Calibri"/>
            </a:endParaRPr>
          </a:p>
          <a:p>
            <a:pPr marL="1600200" lvl="3" indent="-228240">
              <a:lnSpc>
                <a:spcPct val="100000"/>
              </a:lnSpc>
              <a:buClr>
                <a:srgbClr val="000000"/>
              </a:buClr>
              <a:buFont typeface="Arial"/>
              <a:buChar char="–"/>
            </a:pPr>
            <a:r>
              <a:rPr lang="en-US" sz="1800" b="0" strike="noStrike" spc="-1">
                <a:solidFill>
                  <a:srgbClr val="000000"/>
                </a:solidFill>
                <a:uFill>
                  <a:solidFill>
                    <a:srgbClr val="FFFFFF"/>
                  </a:solidFill>
                </a:uFill>
                <a:latin typeface="Calibri"/>
              </a:rPr>
              <a:t>Fourth level</a:t>
            </a:r>
            <a:endParaRPr lang="en-US" sz="2800" b="0" strike="noStrike" spc="-1">
              <a:solidFill>
                <a:srgbClr val="000000"/>
              </a:solidFill>
              <a:uFill>
                <a:solidFill>
                  <a:srgbClr val="FFFFFF"/>
                </a:solidFill>
              </a:uFill>
              <a:latin typeface="Calibri"/>
            </a:endParaRPr>
          </a:p>
          <a:p>
            <a:pPr marL="2057400" lvl="4" indent="-228240">
              <a:lnSpc>
                <a:spcPct val="100000"/>
              </a:lnSpc>
              <a:buClr>
                <a:srgbClr val="000000"/>
              </a:buClr>
              <a:buFont typeface="Arial"/>
              <a:buChar char="»"/>
            </a:pPr>
            <a:r>
              <a:rPr lang="en-US" sz="1600" b="0" strike="noStrike" spc="-1">
                <a:solidFill>
                  <a:srgbClr val="000000"/>
                </a:solidFill>
                <a:uFill>
                  <a:solidFill>
                    <a:srgbClr val="FFFFFF"/>
                  </a:solidFill>
                </a:uFill>
                <a:latin typeface="Calibri"/>
              </a:rPr>
              <a:t>Fifth level</a:t>
            </a:r>
            <a:endParaRPr lang="en-US" sz="2800" b="0" strike="noStrike" spc="-1">
              <a:solidFill>
                <a:srgbClr val="000000"/>
              </a:solidFill>
              <a:uFill>
                <a:solidFill>
                  <a:srgbClr val="FFFFFF"/>
                </a:solidFill>
              </a:uFill>
              <a:latin typeface="Calibri"/>
            </a:endParaRPr>
          </a:p>
        </p:txBody>
      </p:sp>
      <p:sp>
        <p:nvSpPr>
          <p:cNvPr id="11" name="PlaceHolder 5"/>
          <p:cNvSpPr>
            <a:spLocks noGrp="1"/>
          </p:cNvSpPr>
          <p:nvPr>
            <p:ph type="title"/>
          </p:nvPr>
        </p:nvSpPr>
        <p:spPr>
          <a:xfrm>
            <a:off x="457200" y="274680"/>
            <a:ext cx="6833880" cy="1142640"/>
          </a:xfrm>
          <a:prstGeom prst="rect">
            <a:avLst/>
          </a:prstGeom>
        </p:spPr>
        <p:txBody>
          <a:bodyPr anchor="ctr"/>
          <a:lstStyle/>
          <a:p>
            <a:pPr algn="ctr">
              <a:lnSpc>
                <a:spcPct val="100000"/>
              </a:lnSpc>
            </a:pPr>
            <a:r>
              <a:rPr lang="en-US" sz="3200" b="0" strike="noStrike" spc="-1">
                <a:solidFill>
                  <a:srgbClr val="FF0000"/>
                </a:solidFill>
                <a:uFill>
                  <a:solidFill>
                    <a:srgbClr val="FFFFFF"/>
                  </a:solidFill>
                </a:uFill>
                <a:latin typeface="Calibri"/>
              </a:rPr>
              <a:t>Click to edit Master title style</a:t>
            </a:r>
            <a:endParaRPr lang="en-US" sz="3200" b="0" strike="noStrike" spc="-1">
              <a:solidFill>
                <a:srgbClr val="000000"/>
              </a:solidFill>
              <a:uFill>
                <a:solidFill>
                  <a:srgbClr val="FFFFFF"/>
                </a:solidFill>
              </a:uFill>
              <a:latin typeface="Arial"/>
            </a:endParaRPr>
          </a:p>
        </p:txBody>
      </p:sp>
      <p:sp>
        <p:nvSpPr>
          <p:cNvPr id="15" name="PlaceHolder 4"/>
          <p:cNvSpPr>
            <a:spLocks noGrp="1"/>
          </p:cNvSpPr>
          <p:nvPr>
            <p:ph type="sldNum" idx="4"/>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88" r:id="rId13"/>
  </p:sldLayoutIdLst>
  <p:hf hdr="0" ftr="0" dt="0"/>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9" name="Picture 7"/>
          <p:cNvPicPr/>
          <p:nvPr/>
        </p:nvPicPr>
        <p:blipFill>
          <a:blip r:embed="rId14"/>
          <a:stretch/>
        </p:blipFill>
        <p:spPr>
          <a:xfrm>
            <a:off x="8562960" y="6475320"/>
            <a:ext cx="364680" cy="239400"/>
          </a:xfrm>
          <a:prstGeom prst="rect">
            <a:avLst/>
          </a:prstGeom>
          <a:ln>
            <a:noFill/>
          </a:ln>
        </p:spPr>
      </p:pic>
      <p:pic>
        <p:nvPicPr>
          <p:cNvPr id="50" name="Picture 8"/>
          <p:cNvPicPr/>
          <p:nvPr/>
        </p:nvPicPr>
        <p:blipFill>
          <a:blip r:embed="rId15"/>
          <a:stretch/>
        </p:blipFill>
        <p:spPr>
          <a:xfrm>
            <a:off x="438120" y="6456240"/>
            <a:ext cx="4641480" cy="272520"/>
          </a:xfrm>
          <a:prstGeom prst="rect">
            <a:avLst/>
          </a:prstGeom>
          <a:ln>
            <a:noFill/>
          </a:ln>
        </p:spPr>
      </p:pic>
      <p:pic>
        <p:nvPicPr>
          <p:cNvPr id="51" name="Picture 6"/>
          <p:cNvPicPr/>
          <p:nvPr/>
        </p:nvPicPr>
        <p:blipFill>
          <a:blip r:embed="rId16"/>
          <a:stretch/>
        </p:blipFill>
        <p:spPr>
          <a:xfrm>
            <a:off x="7383600" y="189000"/>
            <a:ext cx="1493640" cy="869760"/>
          </a:xfrm>
          <a:prstGeom prst="rect">
            <a:avLst/>
          </a:prstGeom>
          <a:ln>
            <a:noFill/>
          </a:ln>
        </p:spPr>
      </p:pic>
      <p:sp>
        <p:nvSpPr>
          <p:cNvPr id="52"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53" name="Picture 7"/>
          <p:cNvPicPr/>
          <p:nvPr/>
        </p:nvPicPr>
        <p:blipFill>
          <a:blip r:embed="rId14"/>
          <a:stretch/>
        </p:blipFill>
        <p:spPr>
          <a:xfrm>
            <a:off x="8562960" y="6475320"/>
            <a:ext cx="364680" cy="239400"/>
          </a:xfrm>
          <a:prstGeom prst="rect">
            <a:avLst/>
          </a:prstGeom>
          <a:ln>
            <a:noFill/>
          </a:ln>
        </p:spPr>
      </p:pic>
      <p:pic>
        <p:nvPicPr>
          <p:cNvPr id="54" name="Picture 8"/>
          <p:cNvPicPr/>
          <p:nvPr/>
        </p:nvPicPr>
        <p:blipFill>
          <a:blip r:embed="rId15"/>
          <a:stretch/>
        </p:blipFill>
        <p:spPr>
          <a:xfrm>
            <a:off x="438120" y="6456240"/>
            <a:ext cx="4641480" cy="272520"/>
          </a:xfrm>
          <a:prstGeom prst="rect">
            <a:avLst/>
          </a:prstGeom>
          <a:ln>
            <a:noFill/>
          </a:ln>
        </p:spPr>
      </p:pic>
      <p:pic>
        <p:nvPicPr>
          <p:cNvPr id="55" name="Picture 6"/>
          <p:cNvPicPr/>
          <p:nvPr/>
        </p:nvPicPr>
        <p:blipFill>
          <a:blip r:embed="rId16"/>
          <a:stretch/>
        </p:blipFill>
        <p:spPr>
          <a:xfrm>
            <a:off x="7383600" y="189000"/>
            <a:ext cx="1493640" cy="869760"/>
          </a:xfrm>
          <a:prstGeom prst="rect">
            <a:avLst/>
          </a:prstGeom>
          <a:ln>
            <a:noFill/>
          </a:ln>
        </p:spPr>
      </p:pic>
      <p:pic>
        <p:nvPicPr>
          <p:cNvPr id="56" name="Picture 13"/>
          <p:cNvPicPr/>
          <p:nvPr/>
        </p:nvPicPr>
        <p:blipFill>
          <a:blip r:embed="rId14"/>
          <a:stretch/>
        </p:blipFill>
        <p:spPr>
          <a:xfrm>
            <a:off x="8562960" y="6475320"/>
            <a:ext cx="364680" cy="239400"/>
          </a:xfrm>
          <a:prstGeom prst="rect">
            <a:avLst/>
          </a:prstGeom>
          <a:ln>
            <a:noFill/>
          </a:ln>
        </p:spPr>
      </p:pic>
      <p:sp>
        <p:nvSpPr>
          <p:cNvPr id="57"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2017     TSG CT status report to TSG SA #75, March 2017</a:t>
            </a:r>
            <a:endParaRPr lang="en-US" sz="1800" b="0" strike="noStrike" spc="-1">
              <a:solidFill>
                <a:srgbClr val="000000"/>
              </a:solidFill>
              <a:uFill>
                <a:solidFill>
                  <a:srgbClr val="FFFFFF"/>
                </a:solidFill>
              </a:uFill>
              <a:latin typeface="Arial"/>
            </a:endParaRPr>
          </a:p>
        </p:txBody>
      </p:sp>
      <p:sp>
        <p:nvSpPr>
          <p:cNvPr id="58"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5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60" name="PlaceHolder 5"/>
          <p:cNvSpPr>
            <a:spLocks noGrp="1"/>
          </p:cNvSpPr>
          <p:nvPr>
            <p:ph type="title"/>
          </p:nvPr>
        </p:nvSpPr>
        <p:spPr>
          <a:xfrm>
            <a:off x="457200" y="273600"/>
            <a:ext cx="8229240" cy="1144800"/>
          </a:xfrm>
          <a:prstGeom prst="rect">
            <a:avLst/>
          </a:prstGeom>
        </p:spPr>
        <p:txBody>
          <a:bodyPr lIns="0" tIns="0" rIns="0" bIns="0" anchor="ctr"/>
          <a:lstStyle/>
          <a:p>
            <a:r>
              <a:rPr lang="en-US" sz="1000" b="0" strike="noStrike" spc="-1">
                <a:solidFill>
                  <a:srgbClr val="000000"/>
                </a:solidFill>
                <a:uFill>
                  <a:solidFill>
                    <a:srgbClr val="FFFFFF"/>
                  </a:solidFill>
                </a:uFill>
                <a:latin typeface="Arial"/>
              </a:rPr>
              <a:t>Click to edit the title text format</a:t>
            </a:r>
          </a:p>
        </p:txBody>
      </p:sp>
      <p:sp>
        <p:nvSpPr>
          <p:cNvPr id="61" name="PlaceHolder 6"/>
          <p:cNvSpPr>
            <a:spLocks noGrp="1"/>
          </p:cNvSpPr>
          <p:nvPr>
            <p:ph type="body"/>
          </p:nvPr>
        </p:nvSpPr>
        <p:spPr>
          <a:xfrm>
            <a:off x="457200" y="1604520"/>
            <a:ext cx="8229240" cy="3977280"/>
          </a:xfrm>
          <a:prstGeom prst="rect">
            <a:avLst/>
          </a:prstGeom>
        </p:spPr>
        <p:txBody>
          <a:bodyPr lIns="0" tIns="0" rIns="0" bIns="0"/>
          <a:lstStyle/>
          <a:p>
            <a:pPr marL="432000" indent="-324000">
              <a:buClr>
                <a:srgbClr val="000000"/>
              </a:buClr>
              <a:buSzPct val="45000"/>
              <a:buFont typeface="Wingdings" charset="2"/>
              <a:buChar char=""/>
            </a:pPr>
            <a:r>
              <a:rPr lang="en-US"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8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6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8" name="Picture 7"/>
          <p:cNvPicPr/>
          <p:nvPr/>
        </p:nvPicPr>
        <p:blipFill>
          <a:blip r:embed="rId14"/>
          <a:stretch/>
        </p:blipFill>
        <p:spPr>
          <a:xfrm>
            <a:off x="8562960" y="6475320"/>
            <a:ext cx="364680" cy="239400"/>
          </a:xfrm>
          <a:prstGeom prst="rect">
            <a:avLst/>
          </a:prstGeom>
          <a:ln>
            <a:noFill/>
          </a:ln>
        </p:spPr>
      </p:pic>
      <p:pic>
        <p:nvPicPr>
          <p:cNvPr id="99" name="Picture 8"/>
          <p:cNvPicPr/>
          <p:nvPr/>
        </p:nvPicPr>
        <p:blipFill>
          <a:blip r:embed="rId15"/>
          <a:stretch/>
        </p:blipFill>
        <p:spPr>
          <a:xfrm>
            <a:off x="438120" y="6456240"/>
            <a:ext cx="4641480" cy="272520"/>
          </a:xfrm>
          <a:prstGeom prst="rect">
            <a:avLst/>
          </a:prstGeom>
          <a:ln>
            <a:noFill/>
          </a:ln>
        </p:spPr>
      </p:pic>
      <p:pic>
        <p:nvPicPr>
          <p:cNvPr id="100" name="Picture 6"/>
          <p:cNvPicPr/>
          <p:nvPr/>
        </p:nvPicPr>
        <p:blipFill>
          <a:blip r:embed="rId16"/>
          <a:stretch/>
        </p:blipFill>
        <p:spPr>
          <a:xfrm>
            <a:off x="7383600" y="189000"/>
            <a:ext cx="1493640" cy="869760"/>
          </a:xfrm>
          <a:prstGeom prst="rect">
            <a:avLst/>
          </a:prstGeom>
          <a:ln>
            <a:noFill/>
          </a:ln>
        </p:spPr>
      </p:pic>
      <p:sp>
        <p:nvSpPr>
          <p:cNvPr id="101"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102" name="Picture 7"/>
          <p:cNvPicPr/>
          <p:nvPr/>
        </p:nvPicPr>
        <p:blipFill>
          <a:blip r:embed="rId14"/>
          <a:stretch/>
        </p:blipFill>
        <p:spPr>
          <a:xfrm>
            <a:off x="8562960" y="6475320"/>
            <a:ext cx="364680" cy="239400"/>
          </a:xfrm>
          <a:prstGeom prst="rect">
            <a:avLst/>
          </a:prstGeom>
          <a:ln>
            <a:noFill/>
          </a:ln>
        </p:spPr>
      </p:pic>
      <p:pic>
        <p:nvPicPr>
          <p:cNvPr id="103" name="Picture 8"/>
          <p:cNvPicPr/>
          <p:nvPr/>
        </p:nvPicPr>
        <p:blipFill>
          <a:blip r:embed="rId15"/>
          <a:stretch/>
        </p:blipFill>
        <p:spPr>
          <a:xfrm>
            <a:off x="438120" y="6456240"/>
            <a:ext cx="4641480" cy="272520"/>
          </a:xfrm>
          <a:prstGeom prst="rect">
            <a:avLst/>
          </a:prstGeom>
          <a:ln>
            <a:noFill/>
          </a:ln>
        </p:spPr>
      </p:pic>
      <p:pic>
        <p:nvPicPr>
          <p:cNvPr id="104" name="Picture 6"/>
          <p:cNvPicPr/>
          <p:nvPr/>
        </p:nvPicPr>
        <p:blipFill>
          <a:blip r:embed="rId16"/>
          <a:stretch/>
        </p:blipFill>
        <p:spPr>
          <a:xfrm>
            <a:off x="7383600" y="189000"/>
            <a:ext cx="1493640" cy="869760"/>
          </a:xfrm>
          <a:prstGeom prst="rect">
            <a:avLst/>
          </a:prstGeom>
          <a:ln>
            <a:noFill/>
          </a:ln>
        </p:spPr>
      </p:pic>
      <p:pic>
        <p:nvPicPr>
          <p:cNvPr id="105" name="Picture 13"/>
          <p:cNvPicPr/>
          <p:nvPr/>
        </p:nvPicPr>
        <p:blipFill>
          <a:blip r:embed="rId14"/>
          <a:stretch/>
        </p:blipFill>
        <p:spPr>
          <a:xfrm>
            <a:off x="8562960" y="6475320"/>
            <a:ext cx="364680" cy="239400"/>
          </a:xfrm>
          <a:prstGeom prst="rect">
            <a:avLst/>
          </a:prstGeom>
          <a:ln>
            <a:noFill/>
          </a:ln>
        </p:spPr>
      </p:pic>
      <p:sp>
        <p:nvSpPr>
          <p:cNvPr id="106"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2017     TSG CT status report to TSG SA #75, March 2017</a:t>
            </a:r>
            <a:endParaRPr lang="en-US" sz="1800" b="0" strike="noStrike" spc="-1">
              <a:solidFill>
                <a:srgbClr val="000000"/>
              </a:solidFill>
              <a:uFill>
                <a:solidFill>
                  <a:srgbClr val="FFFFFF"/>
                </a:solidFill>
              </a:uFill>
              <a:latin typeface="Arial"/>
            </a:endParaRPr>
          </a:p>
        </p:txBody>
      </p:sp>
      <p:sp>
        <p:nvSpPr>
          <p:cNvPr id="107"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108" name="PlaceHolder 4"/>
          <p:cNvSpPr>
            <a:spLocks noGrp="1"/>
          </p:cNvSpPr>
          <p:nvPr>
            <p:ph type="title"/>
          </p:nvPr>
        </p:nvSpPr>
        <p:spPr>
          <a:xfrm>
            <a:off x="457200" y="274680"/>
            <a:ext cx="6833880" cy="1142640"/>
          </a:xfrm>
          <a:prstGeom prst="rect">
            <a:avLst/>
          </a:prstGeom>
        </p:spPr>
        <p:txBody>
          <a:bodyPr anchor="ctr"/>
          <a:lstStyle/>
          <a:p>
            <a:pPr algn="ctr">
              <a:lnSpc>
                <a:spcPct val="100000"/>
              </a:lnSpc>
            </a:pPr>
            <a:r>
              <a:rPr lang="en-US" sz="3200" b="0" strike="noStrike" spc="-1">
                <a:solidFill>
                  <a:srgbClr val="FF0000"/>
                </a:solidFill>
                <a:uFill>
                  <a:solidFill>
                    <a:srgbClr val="FFFFFF"/>
                  </a:solidFill>
                </a:uFill>
                <a:latin typeface="Calibri"/>
              </a:rPr>
              <a:t>Click to edit Master title style</a:t>
            </a:r>
            <a:endParaRPr lang="en-US" sz="3200" b="0" strike="noStrike" spc="-1">
              <a:solidFill>
                <a:srgbClr val="000000"/>
              </a:solidFill>
              <a:uFill>
                <a:solidFill>
                  <a:srgbClr val="FFFFFF"/>
                </a:solidFill>
              </a:uFill>
              <a:latin typeface="Arial"/>
            </a:endParaRPr>
          </a:p>
        </p:txBody>
      </p:sp>
      <p:sp>
        <p:nvSpPr>
          <p:cNvPr id="109" name="PlaceHolder 5"/>
          <p:cNvSpPr>
            <a:spLocks noGrp="1"/>
          </p:cNvSpPr>
          <p:nvPr>
            <p:ph type="body"/>
          </p:nvPr>
        </p:nvSpPr>
        <p:spPr>
          <a:xfrm>
            <a:off x="457200" y="1600200"/>
            <a:ext cx="8229240" cy="4525560"/>
          </a:xfrm>
          <a:prstGeom prst="rect">
            <a:avLst/>
          </a:prstGeom>
        </p:spPr>
        <p:txBody>
          <a:bodyPr lIns="90000" tIns="45000" rIns="90000" bIns="45000"/>
          <a:lstStyle/>
          <a:p>
            <a:pPr marL="432000" indent="-324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1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0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Seventh Outline Level</a:t>
            </a:r>
          </a:p>
        </p:txBody>
      </p:sp>
      <p:sp>
        <p:nvSpPr>
          <p:cNvPr id="110" name="PlaceHolder 6"/>
          <p:cNvSpPr>
            <a:spLocks noGrp="1"/>
          </p:cNvSpPr>
          <p:nvPr>
            <p:ph type="sldNum"/>
          </p:nvPr>
        </p:nvSpPr>
        <p:spPr>
          <a:xfrm>
            <a:off x="8558280" y="6483240"/>
            <a:ext cx="394920" cy="221760"/>
          </a:xfrm>
          <a:prstGeom prst="rect">
            <a:avLst/>
          </a:prstGeom>
        </p:spPr>
        <p:txBody>
          <a:bodyPr/>
          <a:lstStyle/>
          <a:p>
            <a:pPr>
              <a:lnSpc>
                <a:spcPct val="100000"/>
              </a:lnSpc>
            </a:pPr>
            <a:fld id="{9B8B3B91-CF38-4D8A-AE32-8D43408B819F}"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hdr="0" ftr="0" dt="0"/>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CustomShape 1"/>
          <p:cNvSpPr/>
          <p:nvPr/>
        </p:nvSpPr>
        <p:spPr>
          <a:xfrm>
            <a:off x="1101600" y="185760"/>
            <a:ext cx="5569920" cy="70020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2000" b="0" strike="noStrike" spc="-1" dirty="0">
                <a:solidFill>
                  <a:srgbClr val="000000"/>
                </a:solidFill>
                <a:uFill>
                  <a:solidFill>
                    <a:srgbClr val="FFFFFF"/>
                  </a:solidFill>
                </a:uFill>
                <a:latin typeface="Arial"/>
                <a:ea typeface="MS PGothic"/>
              </a:rPr>
              <a:t>3GPP TSG SA Meeting #76	</a:t>
            </a:r>
            <a:r>
              <a:rPr lang="en-US" sz="2000" b="0" strike="noStrike" spc="-1" smtClean="0">
                <a:solidFill>
                  <a:srgbClr val="000000"/>
                </a:solidFill>
                <a:uFill>
                  <a:solidFill>
                    <a:srgbClr val="FFFFFF"/>
                  </a:solidFill>
                </a:uFill>
                <a:latin typeface="Arial"/>
                <a:ea typeface="MS PGothic"/>
              </a:rPr>
              <a:t>                  </a:t>
            </a:r>
            <a:r>
              <a:rPr lang="en-US" sz="2000" b="0" strike="noStrike" spc="-1" smtClean="0">
                <a:solidFill>
                  <a:srgbClr val="000000"/>
                </a:solidFill>
                <a:uFill>
                  <a:solidFill>
                    <a:srgbClr val="FFFFFF"/>
                  </a:solidFill>
                </a:uFill>
                <a:latin typeface="Arial"/>
                <a:ea typeface="MS PGothic"/>
              </a:rPr>
              <a:t>SP-150566</a:t>
            </a:r>
            <a:r>
              <a:rPr lang="en-US" sz="2000" b="0" strike="noStrike" spc="-1" dirty="0">
                <a:solidFill>
                  <a:srgbClr val="000000"/>
                </a:solidFill>
                <a:uFill>
                  <a:solidFill>
                    <a:srgbClr val="FFFFFF"/>
                  </a:solidFill>
                </a:uFill>
                <a:latin typeface="Arial"/>
                <a:ea typeface="MS PGothic"/>
              </a:rPr>
              <a:t>		</a:t>
            </a:r>
            <a:endParaRPr lang="en-US" sz="1800" b="0" strike="noStrike" spc="-1" dirty="0">
              <a:solidFill>
                <a:srgbClr val="000000"/>
              </a:solidFill>
              <a:uFill>
                <a:solidFill>
                  <a:srgbClr val="FFFFFF"/>
                </a:solidFill>
              </a:uFill>
              <a:latin typeface="Arial"/>
            </a:endParaRPr>
          </a:p>
          <a:p>
            <a:pPr>
              <a:lnSpc>
                <a:spcPct val="100000"/>
              </a:lnSpc>
            </a:pPr>
            <a:r>
              <a:rPr lang="en-US" sz="2000" spc="-1" dirty="0">
                <a:solidFill>
                  <a:srgbClr val="000000"/>
                </a:solidFill>
                <a:uFill>
                  <a:solidFill>
                    <a:srgbClr val="FFFFFF"/>
                  </a:solidFill>
                </a:uFill>
                <a:latin typeface="Arial"/>
                <a:ea typeface="MS PGothic"/>
              </a:rPr>
              <a:t>West Palm Beach, US</a:t>
            </a:r>
            <a:r>
              <a:rPr lang="en-US" sz="2000" b="0" strike="noStrike" spc="-1" dirty="0">
                <a:solidFill>
                  <a:srgbClr val="000000"/>
                </a:solidFill>
                <a:uFill>
                  <a:solidFill>
                    <a:srgbClr val="FFFFFF"/>
                  </a:solidFill>
                </a:uFill>
                <a:latin typeface="Arial"/>
                <a:ea typeface="MS PGothic"/>
              </a:rPr>
              <a:t>; </a:t>
            </a:r>
            <a:r>
              <a:rPr lang="en-US" sz="2000" spc="-1" dirty="0">
                <a:solidFill>
                  <a:srgbClr val="000000"/>
                </a:solidFill>
                <a:uFill>
                  <a:solidFill>
                    <a:srgbClr val="FFFFFF"/>
                  </a:solidFill>
                </a:uFill>
                <a:latin typeface="Arial"/>
                <a:ea typeface="MS PGothic"/>
              </a:rPr>
              <a:t>5</a:t>
            </a:r>
            <a:r>
              <a:rPr lang="en-US" sz="2000" b="0" strike="noStrike" spc="-1" baseline="30000" dirty="0">
                <a:solidFill>
                  <a:srgbClr val="000000"/>
                </a:solidFill>
                <a:uFill>
                  <a:solidFill>
                    <a:srgbClr val="FFFFFF"/>
                  </a:solidFill>
                </a:uFill>
                <a:latin typeface="Arial"/>
                <a:ea typeface="MS PGothic"/>
              </a:rPr>
              <a:t>th</a:t>
            </a:r>
            <a:r>
              <a:rPr lang="en-US" sz="2000" b="0" strike="noStrike" spc="-1" dirty="0">
                <a:solidFill>
                  <a:srgbClr val="000000"/>
                </a:solidFill>
                <a:uFill>
                  <a:solidFill>
                    <a:srgbClr val="FFFFFF"/>
                  </a:solidFill>
                </a:uFill>
                <a:latin typeface="Arial"/>
                <a:ea typeface="MS PGothic"/>
              </a:rPr>
              <a:t> – 6</a:t>
            </a:r>
            <a:r>
              <a:rPr lang="en-US" sz="2000" b="0" strike="noStrike" spc="-1" baseline="30000" dirty="0">
                <a:solidFill>
                  <a:srgbClr val="000000"/>
                </a:solidFill>
                <a:uFill>
                  <a:solidFill>
                    <a:srgbClr val="FFFFFF"/>
                  </a:solidFill>
                </a:uFill>
                <a:latin typeface="Arial"/>
                <a:ea typeface="MS PGothic"/>
              </a:rPr>
              <a:t>th</a:t>
            </a:r>
            <a:r>
              <a:rPr lang="en-US" sz="2000" b="0" strike="noStrike" spc="-1" dirty="0">
                <a:solidFill>
                  <a:srgbClr val="000000"/>
                </a:solidFill>
                <a:uFill>
                  <a:solidFill>
                    <a:srgbClr val="FFFFFF"/>
                  </a:solidFill>
                </a:uFill>
                <a:latin typeface="Arial"/>
                <a:ea typeface="MS PGothic"/>
              </a:rPr>
              <a:t> June 2017</a:t>
            </a:r>
            <a:endParaRPr lang="en-US" sz="1800" b="0" strike="noStrike" spc="-1" dirty="0">
              <a:solidFill>
                <a:srgbClr val="000000"/>
              </a:solidFill>
              <a:uFill>
                <a:solidFill>
                  <a:srgbClr val="FFFFFF"/>
                </a:solidFill>
              </a:uFill>
              <a:latin typeface="Arial"/>
            </a:endParaRPr>
          </a:p>
        </p:txBody>
      </p:sp>
      <p:pic>
        <p:nvPicPr>
          <p:cNvPr id="153" name="Picture 6"/>
          <p:cNvPicPr/>
          <p:nvPr/>
        </p:nvPicPr>
        <p:blipFill>
          <a:blip r:embed="rId2">
            <a:lum bright="70000" contrast="-70000"/>
          </a:blip>
          <a:stretch/>
        </p:blipFill>
        <p:spPr>
          <a:xfrm>
            <a:off x="762120" y="1514520"/>
            <a:ext cx="7619760" cy="4438440"/>
          </a:xfrm>
          <a:prstGeom prst="rect">
            <a:avLst/>
          </a:prstGeom>
          <a:ln>
            <a:noFill/>
          </a:ln>
        </p:spPr>
      </p:pic>
      <p:sp>
        <p:nvSpPr>
          <p:cNvPr id="154" name="CustomShape 2"/>
          <p:cNvSpPr/>
          <p:nvPr/>
        </p:nvSpPr>
        <p:spPr>
          <a:xfrm>
            <a:off x="725400" y="1411200"/>
            <a:ext cx="7813440" cy="4100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a:solidFill>
                  <a:srgbClr val="FF0000"/>
                </a:solidFill>
                <a:uFill>
                  <a:solidFill>
                    <a:srgbClr val="FFFFFF"/>
                  </a:solidFill>
                </a:uFill>
                <a:latin typeface="Arial"/>
                <a:ea typeface="MS PGothic"/>
              </a:rPr>
              <a:t>
</a:t>
            </a:r>
            <a:r>
              <a:rPr lang="en-US" sz="2800" b="0" strike="noStrike" spc="-1">
                <a:solidFill>
                  <a:srgbClr val="FF0000"/>
                </a:solidFill>
                <a:uFill>
                  <a:solidFill>
                    <a:srgbClr val="FFFFFF"/>
                  </a:solidFill>
                </a:uFill>
                <a:latin typeface="Arial"/>
                <a:ea typeface="MS PGothic"/>
              </a:rPr>
              <a:t>
</a:t>
            </a:r>
            <a:endParaRPr lang="en-US" sz="1800" b="0" strike="noStrike" spc="-1">
              <a:solidFill>
                <a:srgbClr val="000000"/>
              </a:solidFill>
              <a:uFill>
                <a:solidFill>
                  <a:srgbClr val="FFFFFF"/>
                </a:solidFill>
              </a:uFill>
              <a:latin typeface="Arial"/>
            </a:endParaRPr>
          </a:p>
        </p:txBody>
      </p:sp>
      <p:sp>
        <p:nvSpPr>
          <p:cNvPr id="155" name="CustomShape 3"/>
          <p:cNvSpPr/>
          <p:nvPr/>
        </p:nvSpPr>
        <p:spPr>
          <a:xfrm>
            <a:off x="1049400" y="3790800"/>
            <a:ext cx="7135560" cy="1752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90000"/>
              </a:lnSpc>
            </a:pPr>
            <a:r>
              <a:rPr lang="en-US" sz="2400" b="0" strike="noStrike" spc="-1">
                <a:solidFill>
                  <a:srgbClr val="000000"/>
                </a:solidFill>
                <a:uFill>
                  <a:solidFill>
                    <a:srgbClr val="FFFFFF"/>
                  </a:solidFill>
                </a:uFill>
                <a:latin typeface="Arial"/>
              </a:rPr>
              <a:t>TSG CT Chairman</a:t>
            </a:r>
            <a:endParaRPr lang="en-US" sz="1800" b="0" strike="noStrike" spc="-1">
              <a:solidFill>
                <a:srgbClr val="000000"/>
              </a:solidFill>
              <a:uFill>
                <a:solidFill>
                  <a:srgbClr val="FFFFFF"/>
                </a:solidFill>
              </a:uFill>
              <a:latin typeface="Arial"/>
            </a:endParaRPr>
          </a:p>
          <a:p>
            <a:pPr algn="ctr">
              <a:lnSpc>
                <a:spcPct val="90000"/>
              </a:lnSpc>
            </a:pPr>
            <a:r>
              <a:rPr lang="en-US" sz="2400" b="0" strike="noStrike" spc="-1">
                <a:solidFill>
                  <a:srgbClr val="000000"/>
                </a:solidFill>
                <a:uFill>
                  <a:solidFill>
                    <a:srgbClr val="FFFFFF"/>
                  </a:solidFill>
                </a:uFill>
                <a:latin typeface="Arial"/>
              </a:rPr>
              <a:t>Georg Mayer (Huawei) </a:t>
            </a:r>
            <a:endParaRPr lang="en-US" sz="1800" b="0" strike="noStrike" spc="-1">
              <a:solidFill>
                <a:srgbClr val="000000"/>
              </a:solidFill>
              <a:uFill>
                <a:solidFill>
                  <a:srgbClr val="FFFFFF"/>
                </a:solidFill>
              </a:uFill>
              <a:latin typeface="Arial"/>
            </a:endParaRPr>
          </a:p>
        </p:txBody>
      </p:sp>
      <p:sp>
        <p:nvSpPr>
          <p:cNvPr id="156" name="CustomShape 4"/>
          <p:cNvSpPr/>
          <p:nvPr/>
        </p:nvSpPr>
        <p:spPr>
          <a:xfrm>
            <a:off x="1863000" y="2011320"/>
            <a:ext cx="5147640" cy="130932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gn="ctr">
              <a:lnSpc>
                <a:spcPct val="100000"/>
              </a:lnSpc>
            </a:pPr>
            <a:r>
              <a:rPr lang="en-US" sz="4000" b="0" strike="noStrike" spc="-1" dirty="0">
                <a:solidFill>
                  <a:srgbClr val="FF3300"/>
                </a:solidFill>
                <a:uFill>
                  <a:solidFill>
                    <a:srgbClr val="FFFFFF"/>
                  </a:solidFill>
                </a:uFill>
                <a:latin typeface="Arial"/>
              </a:rPr>
              <a:t>TSG CT status report 
to TSG SA76</a:t>
            </a:r>
            <a:endParaRPr lang="en-US" sz="1800" b="0" strike="noStrike" spc="-1" dirty="0">
              <a:solidFill>
                <a:srgbClr val="000000"/>
              </a:solidFill>
              <a:uFill>
                <a:solidFill>
                  <a:srgbClr val="FFFFFF"/>
                </a:solidFill>
              </a:uFill>
              <a:latin typeface="Arial"/>
            </a:endParaRPr>
          </a:p>
        </p:txBody>
      </p:sp>
      <p:sp>
        <p:nvSpPr>
          <p:cNvPr id="7"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Approved New Rel-15 WIs / SIs</a:t>
            </a:r>
            <a:endParaRPr lang="en-US" sz="1000" b="0" strike="noStrike" spc="-1">
              <a:solidFill>
                <a:srgbClr val="000000"/>
              </a:solidFill>
              <a:uFill>
                <a:solidFill>
                  <a:srgbClr val="FFFFFF"/>
                </a:solidFill>
              </a:uFill>
              <a:latin typeface="Arial"/>
            </a:endParaRPr>
          </a:p>
        </p:txBody>
      </p:sp>
      <p:sp>
        <p:nvSpPr>
          <p:cNvPr id="22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10</a:t>
            </a:fld>
            <a:endParaRPr lang="en-US" sz="1400" b="0" strike="noStrike" spc="-1" dirty="0">
              <a:solidFill>
                <a:srgbClr val="000000"/>
              </a:solidFill>
              <a:uFill>
                <a:solidFill>
                  <a:srgbClr val="FFFFFF"/>
                </a:solidFill>
              </a:uFill>
              <a:latin typeface="Times New Roman"/>
            </a:endParaRPr>
          </a:p>
        </p:txBody>
      </p:sp>
      <p:graphicFrame>
        <p:nvGraphicFramePr>
          <p:cNvPr id="13" name="Content Placeholder 2"/>
          <p:cNvGraphicFramePr>
            <a:graphicFrameLocks/>
          </p:cNvGraphicFramePr>
          <p:nvPr>
            <p:extLst>
              <p:ext uri="{D42A27DB-BD31-4B8C-83A1-F6EECF244321}">
                <p14:modId xmlns="" xmlns:p14="http://schemas.microsoft.com/office/powerpoint/2010/main" val="359642699"/>
              </p:ext>
            </p:extLst>
          </p:nvPr>
        </p:nvGraphicFramePr>
        <p:xfrm>
          <a:off x="349250" y="1357313"/>
          <a:ext cx="8570913" cy="4310117"/>
        </p:xfrm>
        <a:graphic>
          <a:graphicData uri="http://schemas.openxmlformats.org/drawingml/2006/table">
            <a:tbl>
              <a:tblPr firstRow="1" firstCol="1" bandRow="1">
                <a:tableStyleId>{5C22544A-7EE6-4342-B048-85BDC9FD1C3A}</a:tableStyleId>
              </a:tblPr>
              <a:tblGrid>
                <a:gridCol w="928976">
                  <a:extLst>
                    <a:ext uri="{9D8B030D-6E8A-4147-A177-3AD203B41FA5}">
                      <a16:colId xmlns:a16="http://schemas.microsoft.com/office/drawing/2014/main" xmlns="" val="20000"/>
                    </a:ext>
                  </a:extLst>
                </a:gridCol>
                <a:gridCol w="5376951">
                  <a:extLst>
                    <a:ext uri="{9D8B030D-6E8A-4147-A177-3AD203B41FA5}">
                      <a16:colId xmlns:a16="http://schemas.microsoft.com/office/drawing/2014/main" xmlns="" val="20001"/>
                    </a:ext>
                  </a:extLst>
                </a:gridCol>
                <a:gridCol w="1029538">
                  <a:extLst>
                    <a:ext uri="{9D8B030D-6E8A-4147-A177-3AD203B41FA5}">
                      <a16:colId xmlns:a16="http://schemas.microsoft.com/office/drawing/2014/main" xmlns="" val="20002"/>
                    </a:ext>
                  </a:extLst>
                </a:gridCol>
                <a:gridCol w="1235448">
                  <a:extLst>
                    <a:ext uri="{9D8B030D-6E8A-4147-A177-3AD203B41FA5}">
                      <a16:colId xmlns:a16="http://schemas.microsoft.com/office/drawing/2014/main" xmlns="" val="20003"/>
                    </a:ext>
                  </a:extLst>
                </a:gridCol>
              </a:tblGrid>
              <a:tr h="358722">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TDOC</a:t>
                      </a:r>
                    </a:p>
                  </a:txBody>
                  <a:tcPr marL="36812" marR="36812" marT="0" marB="0"/>
                </a:tc>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TITLE</a:t>
                      </a:r>
                    </a:p>
                  </a:txBody>
                  <a:tcPr marL="36812" marR="36812" marT="0" marB="0"/>
                </a:tc>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WG</a:t>
                      </a:r>
                    </a:p>
                  </a:txBody>
                  <a:tcPr marL="36812" marR="36812" marT="0" marB="0"/>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100" dirty="0">
                          <a:effectLst/>
                          <a:latin typeface="Arial" panose="020B0604020202020204" pitchFamily="34" charset="0"/>
                          <a:ea typeface="Calibri" panose="020F0502020204030204" pitchFamily="34" charset="0"/>
                          <a:cs typeface="Arial" panose="020B0604020202020204" pitchFamily="34" charset="0"/>
                        </a:rPr>
                        <a:t>New</a:t>
                      </a:r>
                      <a:r>
                        <a:rPr lang="en-GB" sz="1100" baseline="0" dirty="0">
                          <a:effectLst/>
                          <a:latin typeface="Arial" panose="020B0604020202020204" pitchFamily="34" charset="0"/>
                          <a:ea typeface="Calibri" panose="020F0502020204030204" pitchFamily="34" charset="0"/>
                          <a:cs typeface="Arial" panose="020B0604020202020204" pitchFamily="34" charset="0"/>
                        </a:rPr>
                        <a:t> Specs</a:t>
                      </a:r>
                      <a:endParaRPr lang="en-GB" sz="1100" dirty="0">
                        <a:effectLst/>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36812" marR="36812" marT="0" marB="0"/>
                </a:tc>
                <a:extLst>
                  <a:ext uri="{0D108BD9-81ED-4DB2-BD59-A6C34878D82A}">
                    <a16:rowId xmlns:a16="http://schemas.microsoft.com/office/drawing/2014/main" xmlns="" val="10000"/>
                  </a:ext>
                </a:extLst>
              </a:tr>
              <a:tr h="439038">
                <a:tc>
                  <a:txBody>
                    <a:bodyPr/>
                    <a:lstStyle/>
                    <a:p>
                      <a:pPr algn="l" fontAlgn="t"/>
                      <a:r>
                        <a:rPr lang="en-GB" sz="1400" b="0" i="0" u="none" strike="noStrike" kern="1200" dirty="0">
                          <a:solidFill>
                            <a:schemeClr val="bg1"/>
                          </a:solidFill>
                          <a:effectLst/>
                          <a:latin typeface="Arial" panose="020B0604020202020204" pitchFamily="34" charset="0"/>
                          <a:ea typeface="+mn-ea"/>
                          <a:cs typeface="+mn-cs"/>
                        </a:rPr>
                        <a:t>CP-171045</a:t>
                      </a:r>
                    </a:p>
                  </a:txBody>
                  <a:tcPr marL="0" marR="0" marT="0" marB="0"/>
                </a:tc>
                <a:tc>
                  <a:txBody>
                    <a:bodyPr/>
                    <a:lstStyle/>
                    <a:p>
                      <a:pPr algn="l" fontAlgn="t"/>
                      <a:r>
                        <a:rPr lang="en-US" sz="1400" b="0" i="0" u="none" strike="noStrike" dirty="0">
                          <a:effectLst/>
                          <a:latin typeface="Arial" panose="020B0604020202020204" pitchFamily="34" charset="0"/>
                        </a:rPr>
                        <a:t>New WID on EPC enhancements to support 5G New Radio via Dual Connectivity, CT aspects</a:t>
                      </a:r>
                    </a:p>
                  </a:txBody>
                  <a:tcPr marL="0" marR="0" marT="0" marB="0"/>
                </a:tc>
                <a:tc>
                  <a:txBody>
                    <a:bodyPr/>
                    <a:lstStyle/>
                    <a:p>
                      <a:pPr algn="l" fontAlgn="t"/>
                      <a:r>
                        <a:rPr lang="en-GB" sz="1400" b="0" i="0" u="none" strike="noStrike">
                          <a:effectLst/>
                          <a:latin typeface="Arial" panose="020B0604020202020204" pitchFamily="34" charset="0"/>
                        </a:rPr>
                        <a:t>CT4</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1"/>
                  </a:ext>
                </a:extLst>
              </a:tr>
              <a:tr h="439038">
                <a:tc>
                  <a:txBody>
                    <a:bodyPr/>
                    <a:lstStyle/>
                    <a:p>
                      <a:pPr algn="l" fontAlgn="t"/>
                      <a:r>
                        <a:rPr lang="en-GB" sz="1400" b="0" i="0" u="none" strike="noStrike" kern="1200" dirty="0">
                          <a:solidFill>
                            <a:schemeClr val="bg1"/>
                          </a:solidFill>
                          <a:effectLst/>
                          <a:latin typeface="Arial" panose="020B0604020202020204" pitchFamily="34" charset="0"/>
                          <a:ea typeface="+mn-ea"/>
                          <a:cs typeface="+mn-cs"/>
                        </a:rPr>
                        <a:t>CP-171098</a:t>
                      </a:r>
                    </a:p>
                  </a:txBody>
                  <a:tcPr marL="0" marR="0" marT="0" marB="0"/>
                </a:tc>
                <a:tc>
                  <a:txBody>
                    <a:bodyPr/>
                    <a:lstStyle/>
                    <a:p>
                      <a:pPr algn="l" fontAlgn="t"/>
                      <a:r>
                        <a:rPr lang="en-US" sz="1400" b="0" i="0" u="none" strike="noStrike" dirty="0">
                          <a:effectLst/>
                          <a:latin typeface="Arial" panose="020B0604020202020204" pitchFamily="34" charset="0"/>
                        </a:rPr>
                        <a:t>New WID on IMS Stage-3 IETF Protocol Alignment</a:t>
                      </a:r>
                    </a:p>
                  </a:txBody>
                  <a:tcPr marL="0" marR="0" marT="0" marB="0"/>
                </a:tc>
                <a:tc>
                  <a:txBody>
                    <a:bodyPr/>
                    <a:lstStyle/>
                    <a:p>
                      <a:pPr algn="l" fontAlgn="t"/>
                      <a:r>
                        <a:rPr lang="en-GB" sz="1400" b="0" i="0" u="none" strike="noStrike">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2"/>
                  </a:ext>
                </a:extLst>
              </a:tr>
              <a:tr h="439038">
                <a:tc>
                  <a:txBody>
                    <a:bodyPr/>
                    <a:lstStyle/>
                    <a:p>
                      <a:pPr algn="l" fontAlgn="t"/>
                      <a:r>
                        <a:rPr lang="en-GB" sz="1400" b="0" i="0" u="none" strike="noStrike" kern="1200" dirty="0">
                          <a:solidFill>
                            <a:schemeClr val="bg1"/>
                          </a:solidFill>
                          <a:effectLst/>
                          <a:latin typeface="Arial" panose="020B0604020202020204" pitchFamily="34" charset="0"/>
                          <a:ea typeface="+mn-ea"/>
                          <a:cs typeface="+mn-cs"/>
                        </a:rPr>
                        <a:t>CP-171181</a:t>
                      </a:r>
                    </a:p>
                  </a:txBody>
                  <a:tcPr marL="0" marR="0" marT="0" marB="0"/>
                </a:tc>
                <a:tc>
                  <a:txBody>
                    <a:bodyPr/>
                    <a:lstStyle/>
                    <a:p>
                      <a:pPr algn="l" fontAlgn="t"/>
                      <a:r>
                        <a:rPr lang="en-US" sz="1400" b="0" i="0" u="none" strike="noStrike" dirty="0">
                          <a:effectLst/>
                          <a:latin typeface="Arial" panose="020B0604020202020204" pitchFamily="34" charset="0"/>
                        </a:rPr>
                        <a:t>New WID on Enhanced Calling Name Service</a:t>
                      </a:r>
                    </a:p>
                  </a:txBody>
                  <a:tcPr marL="0" marR="0" marT="0" marB="0"/>
                </a:tc>
                <a:tc>
                  <a:txBody>
                    <a:bodyPr/>
                    <a:lstStyle/>
                    <a:p>
                      <a:pPr algn="l" fontAlgn="t"/>
                      <a:r>
                        <a:rPr lang="en-GB" sz="1400" b="0" i="0" u="none" strike="noStrike">
                          <a:effectLst/>
                          <a:latin typeface="Arial" panose="020B0604020202020204" pitchFamily="34" charset="0"/>
                        </a:rPr>
                        <a:t>CT1</a:t>
                      </a:r>
                    </a:p>
                  </a:txBody>
                  <a:tcPr marL="0" marR="0" marT="0" marB="0"/>
                </a:tc>
                <a:tc>
                  <a:txBody>
                    <a:bodyPr/>
                    <a:lstStyle/>
                    <a:p>
                      <a:pPr algn="l">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TS 24.196</a:t>
                      </a:r>
                    </a:p>
                  </a:txBody>
                  <a:tcPr marL="36812" marR="36812" marT="0" marB="0"/>
                </a:tc>
                <a:extLst>
                  <a:ext uri="{0D108BD9-81ED-4DB2-BD59-A6C34878D82A}">
                    <a16:rowId xmlns:a16="http://schemas.microsoft.com/office/drawing/2014/main" xmlns="" val="10003"/>
                  </a:ext>
                </a:extLst>
              </a:tr>
              <a:tr h="439038">
                <a:tc>
                  <a:txBody>
                    <a:bodyPr/>
                    <a:lstStyle/>
                    <a:p>
                      <a:pPr algn="l" fontAlgn="t"/>
                      <a:r>
                        <a:rPr lang="en-GB" sz="1400" b="0" i="0" u="none" strike="noStrike" dirty="0">
                          <a:solidFill>
                            <a:schemeClr val="bg1"/>
                          </a:solidFill>
                          <a:effectLst/>
                          <a:latin typeface="Arial" panose="020B0604020202020204" pitchFamily="34" charset="0"/>
                        </a:rPr>
                        <a:t>CP-171100</a:t>
                      </a:r>
                    </a:p>
                  </a:txBody>
                  <a:tcPr marL="0" marR="0" marT="0" marB="0"/>
                </a:tc>
                <a:tc>
                  <a:txBody>
                    <a:bodyPr/>
                    <a:lstStyle/>
                    <a:p>
                      <a:pPr algn="l" fontAlgn="t"/>
                      <a:r>
                        <a:rPr lang="en-US" sz="1400" b="0" i="0" u="none" strike="noStrike" dirty="0">
                          <a:effectLst/>
                          <a:latin typeface="Arial" panose="020B0604020202020204" pitchFamily="34" charset="0"/>
                        </a:rPr>
                        <a:t>New WID on Stage-3 SAE Protocol Development</a:t>
                      </a:r>
                    </a:p>
                  </a:txBody>
                  <a:tcPr marL="0" marR="0" marT="0" marB="0"/>
                </a:tc>
                <a:tc>
                  <a:txBody>
                    <a:bodyPr/>
                    <a:lstStyle/>
                    <a:p>
                      <a:pPr algn="l" fontAlgn="t"/>
                      <a:r>
                        <a:rPr lang="en-GB" sz="1400" b="0" i="0" u="none" strike="noStrike">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4"/>
                  </a:ext>
                </a:extLst>
              </a:tr>
              <a:tr h="439038">
                <a:tc>
                  <a:txBody>
                    <a:bodyPr/>
                    <a:lstStyle/>
                    <a:p>
                      <a:pPr algn="l" fontAlgn="t"/>
                      <a:r>
                        <a:rPr lang="en-GB" sz="1400" b="0" i="0" u="none" strike="noStrike" dirty="0">
                          <a:solidFill>
                            <a:schemeClr val="bg1"/>
                          </a:solidFill>
                          <a:effectLst/>
                          <a:latin typeface="Arial" panose="020B0604020202020204" pitchFamily="34" charset="0"/>
                        </a:rPr>
                        <a:t>CP-171101</a:t>
                      </a:r>
                    </a:p>
                  </a:txBody>
                  <a:tcPr marL="0" marR="0" marT="0" marB="0"/>
                </a:tc>
                <a:tc>
                  <a:txBody>
                    <a:bodyPr/>
                    <a:lstStyle/>
                    <a:p>
                      <a:pPr algn="l" fontAlgn="t"/>
                      <a:r>
                        <a:rPr lang="en-US" sz="1400" b="0" i="0" u="none" strike="noStrike" dirty="0">
                          <a:effectLst/>
                          <a:latin typeface="Arial" panose="020B0604020202020204" pitchFamily="34" charset="0"/>
                        </a:rPr>
                        <a:t>New WID on CT aspects of support of voice services over WLAN Access</a:t>
                      </a:r>
                    </a:p>
                  </a:txBody>
                  <a:tcPr marL="0" marR="0" marT="0" marB="0"/>
                </a:tc>
                <a:tc>
                  <a:txBody>
                    <a:bodyPr/>
                    <a:lstStyle/>
                    <a:p>
                      <a:pPr algn="l" fontAlgn="t"/>
                      <a:r>
                        <a:rPr lang="en-GB" sz="1400" b="0" i="0" u="none" strike="noStrike" dirty="0">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5"/>
                  </a:ext>
                </a:extLst>
              </a:tr>
              <a:tr h="439038">
                <a:tc>
                  <a:txBody>
                    <a:bodyPr/>
                    <a:lstStyle/>
                    <a:p>
                      <a:pPr algn="l" fontAlgn="t"/>
                      <a:r>
                        <a:rPr lang="en-GB" sz="1400" b="0" i="0" u="none" strike="noStrike" dirty="0">
                          <a:solidFill>
                            <a:schemeClr val="bg1"/>
                          </a:solidFill>
                          <a:effectLst/>
                          <a:latin typeface="Arial" panose="020B0604020202020204" pitchFamily="34" charset="0"/>
                        </a:rPr>
                        <a:t>CP-171102</a:t>
                      </a:r>
                    </a:p>
                  </a:txBody>
                  <a:tcPr marL="0" marR="0" marT="0" marB="0"/>
                </a:tc>
                <a:tc>
                  <a:txBody>
                    <a:bodyPr/>
                    <a:lstStyle/>
                    <a:p>
                      <a:pPr algn="l" fontAlgn="t"/>
                      <a:r>
                        <a:rPr lang="en-US" sz="1400" b="0" i="0" u="none" strike="noStrike" dirty="0">
                          <a:effectLst/>
                          <a:latin typeface="Arial" panose="020B0604020202020204" pitchFamily="34" charset="0"/>
                        </a:rPr>
                        <a:t>New Work Item for Inclusion of WLAN direct discovery technologies as an alternative for </a:t>
                      </a:r>
                      <a:r>
                        <a:rPr lang="en-US" sz="1400" b="0" i="0" u="none" strike="noStrike" dirty="0" err="1">
                          <a:effectLst/>
                          <a:latin typeface="Arial" panose="020B0604020202020204" pitchFamily="34" charset="0"/>
                        </a:rPr>
                        <a:t>ProSe</a:t>
                      </a:r>
                      <a:r>
                        <a:rPr lang="en-US" sz="1400" b="0" i="0" u="none" strike="noStrike" dirty="0">
                          <a:effectLst/>
                          <a:latin typeface="Arial" panose="020B0604020202020204" pitchFamily="34" charset="0"/>
                        </a:rPr>
                        <a:t> direct discovery; Stage3</a:t>
                      </a:r>
                    </a:p>
                  </a:txBody>
                  <a:tcPr marL="0" marR="0" marT="0" marB="0"/>
                </a:tc>
                <a:tc>
                  <a:txBody>
                    <a:bodyPr/>
                    <a:lstStyle/>
                    <a:p>
                      <a:pPr algn="l" fontAlgn="t"/>
                      <a:r>
                        <a:rPr lang="en-GB" sz="1400" b="0" i="0" u="none" strike="noStrike" dirty="0">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6"/>
                  </a:ext>
                </a:extLst>
              </a:tr>
              <a:tr h="439038">
                <a:tc>
                  <a:txBody>
                    <a:bodyPr/>
                    <a:lstStyle/>
                    <a:p>
                      <a:pPr algn="l" fontAlgn="t"/>
                      <a:r>
                        <a:rPr lang="en-GB" sz="1400" b="0" i="0" u="none" strike="noStrike" dirty="0">
                          <a:solidFill>
                            <a:schemeClr val="bg1"/>
                          </a:solidFill>
                          <a:effectLst/>
                          <a:latin typeface="Arial" panose="020B0604020202020204" pitchFamily="34" charset="0"/>
                        </a:rPr>
                        <a:t>CP-171103</a:t>
                      </a:r>
                    </a:p>
                  </a:txBody>
                  <a:tcPr marL="0" marR="0" marT="0" marB="0"/>
                </a:tc>
                <a:tc>
                  <a:txBody>
                    <a:bodyPr/>
                    <a:lstStyle/>
                    <a:p>
                      <a:pPr algn="l" fontAlgn="t"/>
                      <a:r>
                        <a:rPr lang="en-US" sz="1400" b="0" i="0" u="none" strike="noStrike">
                          <a:effectLst/>
                          <a:latin typeface="Arial" panose="020B0604020202020204" pitchFamily="34" charset="0"/>
                        </a:rPr>
                        <a:t>New WID on IMS impact due to 5GS IP-CAN</a:t>
                      </a:r>
                    </a:p>
                  </a:txBody>
                  <a:tcPr marL="0" marR="0" marT="0" marB="0"/>
                </a:tc>
                <a:tc>
                  <a:txBody>
                    <a:bodyPr/>
                    <a:lstStyle/>
                    <a:p>
                      <a:pPr algn="l" fontAlgn="t"/>
                      <a:r>
                        <a:rPr lang="en-GB" sz="1400" b="0" i="0" u="none" strike="noStrike" dirty="0">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7"/>
                  </a:ext>
                </a:extLst>
              </a:tr>
              <a:tr h="439038">
                <a:tc>
                  <a:txBody>
                    <a:bodyPr/>
                    <a:lstStyle/>
                    <a:p>
                      <a:pPr algn="l" fontAlgn="t"/>
                      <a:r>
                        <a:rPr lang="en-GB" sz="1400" b="0" i="0" u="none" strike="noStrike" dirty="0">
                          <a:solidFill>
                            <a:schemeClr val="bg1"/>
                          </a:solidFill>
                          <a:effectLst/>
                          <a:latin typeface="Arial" panose="020B0604020202020204" pitchFamily="34" charset="0"/>
                        </a:rPr>
                        <a:t>CP-171104</a:t>
                      </a:r>
                    </a:p>
                  </a:txBody>
                  <a:tcPr marL="0" marR="0" marT="0" marB="0"/>
                </a:tc>
                <a:tc>
                  <a:txBody>
                    <a:bodyPr/>
                    <a:lstStyle/>
                    <a:p>
                      <a:pPr algn="l" fontAlgn="t"/>
                      <a:r>
                        <a:rPr lang="en-US" sz="1400" b="0" i="0" u="none" strike="noStrike">
                          <a:effectLst/>
                          <a:latin typeface="Arial" panose="020B0604020202020204" pitchFamily="34" charset="0"/>
                        </a:rPr>
                        <a:t>New WID on CT aspects of 3GPP PS data off function – Phase 2</a:t>
                      </a:r>
                    </a:p>
                  </a:txBody>
                  <a:tcPr marL="0" marR="0" marT="0" marB="0"/>
                </a:tc>
                <a:tc>
                  <a:txBody>
                    <a:bodyPr/>
                    <a:lstStyle/>
                    <a:p>
                      <a:pPr algn="l" fontAlgn="t"/>
                      <a:r>
                        <a:rPr lang="en-GB" sz="1400" b="0" i="0" u="none" strike="noStrike" dirty="0">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10008"/>
                  </a:ext>
                </a:extLst>
              </a:tr>
              <a:tr h="439038">
                <a:tc>
                  <a:txBody>
                    <a:bodyPr/>
                    <a:lstStyle/>
                    <a:p>
                      <a:pPr algn="l" fontAlgn="t"/>
                      <a:r>
                        <a:rPr lang="en-GB" sz="1400" b="0" i="0" u="none" strike="noStrike" dirty="0">
                          <a:solidFill>
                            <a:schemeClr val="bg1"/>
                          </a:solidFill>
                          <a:effectLst/>
                          <a:latin typeface="Arial" panose="020B0604020202020204" pitchFamily="34" charset="0"/>
                        </a:rPr>
                        <a:t>CP-171182</a:t>
                      </a:r>
                    </a:p>
                  </a:txBody>
                  <a:tcPr marL="0" marR="0" marT="0" marB="0"/>
                </a:tc>
                <a:tc>
                  <a:txBody>
                    <a:bodyPr/>
                    <a:lstStyle/>
                    <a:p>
                      <a:pPr algn="l" fontAlgn="t"/>
                      <a:r>
                        <a:rPr lang="en-US" sz="1400" b="0" i="0" u="none" strike="noStrike" dirty="0">
                          <a:effectLst/>
                          <a:latin typeface="Arial" panose="020B0604020202020204" pitchFamily="34" charset="0"/>
                        </a:rPr>
                        <a:t>WID on CT aspects of Northbound APIs for SCEF–SCS/AS Interworking</a:t>
                      </a:r>
                    </a:p>
                  </a:txBody>
                  <a:tcPr marL="0" marR="0" marT="0" marB="0"/>
                </a:tc>
                <a:tc>
                  <a:txBody>
                    <a:bodyPr/>
                    <a:lstStyle/>
                    <a:p>
                      <a:pPr algn="l" fontAlgn="t"/>
                      <a:r>
                        <a:rPr lang="en-GB" sz="1400" b="0" i="0" u="none" strike="noStrike" dirty="0">
                          <a:effectLst/>
                          <a:latin typeface="Arial" panose="020B0604020202020204" pitchFamily="34" charset="0"/>
                        </a:rPr>
                        <a:t>CT3</a:t>
                      </a:r>
                    </a:p>
                  </a:txBody>
                  <a:tcPr marL="0" marR="0" marT="0" marB="0"/>
                </a:tc>
                <a:tc>
                  <a:txBody>
                    <a:bodyPr/>
                    <a:lstStyle/>
                    <a:p>
                      <a:pPr algn="l">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TS 29.122</a:t>
                      </a:r>
                    </a:p>
                  </a:txBody>
                  <a:tcPr marL="36812" marR="36812" marT="0" marB="0"/>
                </a:tc>
                <a:extLst>
                  <a:ext uri="{0D108BD9-81ED-4DB2-BD59-A6C34878D82A}">
                    <a16:rowId xmlns:a16="http://schemas.microsoft.com/office/drawing/2014/main" xmlns="" val="10009"/>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Rel-14 </a:t>
            </a:r>
            <a:r>
              <a:rPr lang="en-US" sz="3200" spc="-1" dirty="0">
                <a:solidFill>
                  <a:srgbClr val="FF0000"/>
                </a:solidFill>
                <a:uFill>
                  <a:solidFill>
                    <a:srgbClr val="FFFFFF"/>
                  </a:solidFill>
                </a:uFill>
                <a:latin typeface="Arial"/>
              </a:rPr>
              <a:t>TS/TR</a:t>
            </a:r>
            <a:r>
              <a:rPr lang="en-US" sz="3200" b="0" strike="noStrike" spc="-1" dirty="0">
                <a:solidFill>
                  <a:srgbClr val="FF0000"/>
                </a:solidFill>
                <a:uFill>
                  <a:solidFill>
                    <a:srgbClr val="FFFFFF"/>
                  </a:solidFill>
                </a:uFill>
                <a:latin typeface="Arial"/>
              </a:rPr>
              <a:t> for Approval</a:t>
            </a:r>
            <a:endParaRPr lang="en-US" sz="1000" b="0" strike="noStrike" spc="-1" dirty="0">
              <a:solidFill>
                <a:srgbClr val="00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extLst>
              <p:ext uri="{D42A27DB-BD31-4B8C-83A1-F6EECF244321}">
                <p14:modId xmlns="" xmlns:p14="http://schemas.microsoft.com/office/powerpoint/2010/main" val="1365239233"/>
              </p:ext>
            </p:extLst>
          </p:nvPr>
        </p:nvGraphicFramePr>
        <p:xfrm>
          <a:off x="352440" y="1101600"/>
          <a:ext cx="8449920" cy="4159224"/>
        </p:xfrm>
        <a:graphic>
          <a:graphicData uri="http://schemas.openxmlformats.org/drawingml/2006/table">
            <a:tbl>
              <a:tblPr/>
              <a:tblGrid>
                <a:gridCol w="1069920">
                  <a:extLst>
                    <a:ext uri="{9D8B030D-6E8A-4147-A177-3AD203B41FA5}">
                      <a16:colId xmlns:a16="http://schemas.microsoft.com/office/drawing/2014/main" xmlns="" val="20000"/>
                    </a:ext>
                  </a:extLst>
                </a:gridCol>
                <a:gridCol w="6193800">
                  <a:extLst>
                    <a:ext uri="{9D8B030D-6E8A-4147-A177-3AD203B41FA5}">
                      <a16:colId xmlns:a16="http://schemas.microsoft.com/office/drawing/2014/main" xmlns="" val="20001"/>
                    </a:ext>
                  </a:extLst>
                </a:gridCol>
                <a:gridCol w="1186200">
                  <a:extLst>
                    <a:ext uri="{9D8B030D-6E8A-4147-A177-3AD203B41FA5}">
                      <a16:colId xmlns:a16="http://schemas.microsoft.com/office/drawing/2014/main" xmlns="" val="20002"/>
                    </a:ext>
                  </a:extLst>
                </a:gridCol>
              </a:tblGrid>
              <a:tr h="401400">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TITLE</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xmlns="" val="10000"/>
                  </a:ext>
                </a:extLst>
              </a:tr>
              <a:tr h="341824">
                <a:tc>
                  <a:txBody>
                    <a:bodyPr/>
                    <a:lstStyle/>
                    <a:p>
                      <a:pPr algn="l" fontAlgn="t"/>
                      <a:r>
                        <a:rPr lang="en-GB" sz="1400" b="0" i="0" u="none" strike="noStrike" dirty="0">
                          <a:solidFill>
                            <a:schemeClr val="bg1"/>
                          </a:solidFill>
                          <a:effectLst/>
                          <a:latin typeface="Arial" panose="020B0604020202020204" pitchFamily="34" charset="0"/>
                        </a:rPr>
                        <a:t>CP-171046</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3GPP: TR 29.844 v2.0.0 on Study on Control and User Plane Separation of EPC Nodes</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a:effectLst/>
                          <a:latin typeface="Arial" panose="020B0604020202020204" pitchFamily="34" charset="0"/>
                        </a:rPr>
                        <a:t>CT4</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1"/>
                  </a:ext>
                </a:extLst>
              </a:tr>
              <a:tr h="341824">
                <a:tc>
                  <a:txBody>
                    <a:bodyPr/>
                    <a:lstStyle/>
                    <a:p>
                      <a:pPr algn="l" fontAlgn="t"/>
                      <a:r>
                        <a:rPr lang="en-GB" sz="1400" b="0" i="0" u="none" strike="noStrike" dirty="0">
                          <a:solidFill>
                            <a:schemeClr val="bg1"/>
                          </a:solidFill>
                          <a:effectLst/>
                          <a:latin typeface="Arial" panose="020B0604020202020204" pitchFamily="34" charset="0"/>
                        </a:rPr>
                        <a:t>CP-171183</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3GPP TS 29.244 v2.0.0 on 29.244 Interface between the Control plane </a:t>
                      </a:r>
                      <a:r>
                        <a:rPr lang="en-US" sz="1400" b="0" i="0" u="none" strike="noStrike" dirty="0" err="1">
                          <a:effectLst/>
                          <a:latin typeface="Arial" panose="020B0604020202020204" pitchFamily="34" charset="0"/>
                        </a:rPr>
                        <a:t>Plane</a:t>
                      </a:r>
                      <a:r>
                        <a:rPr lang="en-US" sz="1400" b="0" i="0" u="none" strike="noStrike" dirty="0">
                          <a:effectLst/>
                          <a:latin typeface="Arial" panose="020B0604020202020204" pitchFamily="34" charset="0"/>
                        </a:rPr>
                        <a:t> and the User Plane of EPC Nodes</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2"/>
                  </a:ext>
                </a:extLst>
              </a:tr>
              <a:tr h="341824">
                <a:tc>
                  <a:txBody>
                    <a:bodyPr/>
                    <a:lstStyle/>
                    <a:p>
                      <a:pPr algn="l" fontAlgn="t"/>
                      <a:r>
                        <a:rPr lang="en-GB" sz="1400" b="0" i="0" u="none" strike="noStrike" dirty="0">
                          <a:solidFill>
                            <a:schemeClr val="bg1"/>
                          </a:solidFill>
                          <a:effectLst/>
                          <a:latin typeface="Arial" panose="020B0604020202020204" pitchFamily="34" charset="0"/>
                        </a:rPr>
                        <a:t>CP-171106</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24.116 for approval</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3"/>
                  </a:ext>
                </a:extLst>
              </a:tr>
              <a:tr h="341824">
                <a:tc>
                  <a:txBody>
                    <a:bodyPr/>
                    <a:lstStyle/>
                    <a:p>
                      <a:pPr algn="l" fontAlgn="t"/>
                      <a:r>
                        <a:rPr lang="en-GB" sz="1400" b="0" i="0" u="none" strike="noStrike" dirty="0">
                          <a:solidFill>
                            <a:schemeClr val="bg1"/>
                          </a:solidFill>
                          <a:effectLst/>
                          <a:latin typeface="Arial" panose="020B0604020202020204" pitchFamily="34" charset="0"/>
                        </a:rPr>
                        <a:t>CP-171107</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24.250 for information and approval</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4"/>
                  </a:ext>
                </a:extLst>
              </a:tr>
              <a:tr h="341824">
                <a:tc>
                  <a:txBody>
                    <a:bodyPr/>
                    <a:lstStyle/>
                    <a:p>
                      <a:pPr algn="l" fontAlgn="t"/>
                      <a:r>
                        <a:rPr lang="en-GB" sz="1400" b="0" i="0" u="none" strike="noStrike" dirty="0">
                          <a:solidFill>
                            <a:schemeClr val="bg1"/>
                          </a:solidFill>
                          <a:effectLst/>
                          <a:latin typeface="Arial" panose="020B0604020202020204" pitchFamily="34" charset="0"/>
                        </a:rPr>
                        <a:t>CP-171177</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24.281 for information (and for approval if scope if reduced)</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5"/>
                  </a:ext>
                </a:extLst>
              </a:tr>
              <a:tr h="341824">
                <a:tc>
                  <a:txBody>
                    <a:bodyPr/>
                    <a:lstStyle/>
                    <a:p>
                      <a:pPr algn="l" fontAlgn="t"/>
                      <a:r>
                        <a:rPr lang="en-GB" sz="1400" b="0" i="0" u="none" strike="noStrike" dirty="0">
                          <a:solidFill>
                            <a:schemeClr val="bg1"/>
                          </a:solidFill>
                          <a:effectLst/>
                          <a:latin typeface="Arial" panose="020B0604020202020204" pitchFamily="34" charset="0"/>
                        </a:rPr>
                        <a:t>CP-171178</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24.581 for information (and for approval if scope if reduced)</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6"/>
                  </a:ext>
                </a:extLst>
              </a:tr>
              <a:tr h="341824">
                <a:tc>
                  <a:txBody>
                    <a:bodyPr/>
                    <a:lstStyle/>
                    <a:p>
                      <a:pPr algn="l" fontAlgn="t"/>
                      <a:r>
                        <a:rPr lang="en-GB" sz="1400" b="0" i="0" u="none" strike="noStrike" dirty="0">
                          <a:solidFill>
                            <a:schemeClr val="bg1"/>
                          </a:solidFill>
                          <a:effectLst/>
                          <a:latin typeface="Arial" panose="020B0604020202020204" pitchFamily="34" charset="0"/>
                        </a:rPr>
                        <a:t>CP-171179</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24.282 for information (and for approval if scope if reduced)</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7"/>
                  </a:ext>
                </a:extLst>
              </a:tr>
              <a:tr h="341824">
                <a:tc>
                  <a:txBody>
                    <a:bodyPr/>
                    <a:lstStyle/>
                    <a:p>
                      <a:pPr algn="l" fontAlgn="t"/>
                      <a:r>
                        <a:rPr lang="en-GB" sz="1400" b="0" i="0" u="none" strike="noStrike" dirty="0">
                          <a:solidFill>
                            <a:schemeClr val="bg1"/>
                          </a:solidFill>
                          <a:effectLst/>
                          <a:latin typeface="Arial" panose="020B0604020202020204" pitchFamily="34" charset="0"/>
                        </a:rPr>
                        <a:t>CP-171180</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24.582 for information (and for approval if scope if reduced)</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8"/>
                  </a:ext>
                </a:extLst>
              </a:tr>
              <a:tr h="341824">
                <a:tc>
                  <a:txBody>
                    <a:bodyPr/>
                    <a:lstStyle/>
                    <a:p>
                      <a:pPr algn="l" fontAlgn="t"/>
                      <a:r>
                        <a:rPr lang="en-GB" sz="1400" b="0" i="0" u="none" strike="noStrike" dirty="0">
                          <a:solidFill>
                            <a:schemeClr val="bg1"/>
                          </a:solidFill>
                          <a:effectLst/>
                          <a:latin typeface="Arial" panose="020B0604020202020204" pitchFamily="34" charset="0"/>
                        </a:rPr>
                        <a:t>CP-171144</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sheet for 3GPP TS 29.251 v2.0.0 on </a:t>
                      </a:r>
                      <a:r>
                        <a:rPr lang="en-US" sz="1400" b="0" i="0" u="none" strike="noStrike" dirty="0" err="1">
                          <a:effectLst/>
                          <a:latin typeface="Arial" panose="020B0604020202020204" pitchFamily="34" charset="0"/>
                        </a:rPr>
                        <a:t>Gw</a:t>
                      </a:r>
                      <a:r>
                        <a:rPr lang="en-US" sz="1400" b="0" i="0" u="none" strike="noStrike" dirty="0">
                          <a:effectLst/>
                          <a:latin typeface="Arial" panose="020B0604020202020204" pitchFamily="34" charset="0"/>
                        </a:rPr>
                        <a:t> and </a:t>
                      </a:r>
                      <a:r>
                        <a:rPr lang="en-US" sz="1400" b="0" i="0" u="none" strike="noStrike" dirty="0" err="1">
                          <a:effectLst/>
                          <a:latin typeface="Arial" panose="020B0604020202020204" pitchFamily="34" charset="0"/>
                        </a:rPr>
                        <a:t>Gwn</a:t>
                      </a:r>
                      <a:r>
                        <a:rPr lang="en-US" sz="1400" b="0" i="0" u="none" strike="noStrike" dirty="0">
                          <a:effectLst/>
                          <a:latin typeface="Arial" panose="020B0604020202020204" pitchFamily="34" charset="0"/>
                        </a:rPr>
                        <a:t> reference point for sponsored data connectivity for Approval</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CT3</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9"/>
                  </a:ext>
                </a:extLst>
              </a:tr>
              <a:tr h="341824">
                <a:tc>
                  <a:txBody>
                    <a:bodyPr/>
                    <a:lstStyle/>
                    <a:p>
                      <a:pPr algn="l" fontAlgn="t"/>
                      <a:r>
                        <a:rPr lang="en-GB" sz="1400" b="0" i="0" u="none" strike="noStrike" dirty="0">
                          <a:solidFill>
                            <a:schemeClr val="bg1"/>
                          </a:solidFill>
                          <a:effectLst/>
                          <a:latin typeface="Arial" panose="020B0604020202020204" pitchFamily="34" charset="0"/>
                        </a:rPr>
                        <a:t>CP-171145</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gn="l" fontAlgn="t"/>
                      <a:r>
                        <a:rPr lang="en-US" sz="1400" b="0" i="0" u="none" strike="noStrike" dirty="0">
                          <a:effectLst/>
                          <a:latin typeface="Arial" panose="020B0604020202020204" pitchFamily="34" charset="0"/>
                        </a:rPr>
                        <a:t>Presentation sheet for 3GPP TS 29.250 v1.0.0 on Nu reference point between SCEF and PFDF for sponsored data connectivity</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gn="l" fontAlgn="t"/>
                      <a:r>
                        <a:rPr lang="en-GB" sz="1400" b="0" i="0" u="none" strike="noStrike" dirty="0">
                          <a:effectLst/>
                          <a:latin typeface="Arial" panose="020B0604020202020204" pitchFamily="34" charset="0"/>
                        </a:rPr>
                        <a:t>CT3</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extLst>
                  <a:ext uri="{0D108BD9-81ED-4DB2-BD59-A6C34878D82A}">
                    <a16:rowId xmlns:a16="http://schemas.microsoft.com/office/drawing/2014/main" xmlns="" val="10010"/>
                  </a:ext>
                </a:extLst>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11</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Rel-14 </a:t>
            </a:r>
            <a:r>
              <a:rPr lang="en-US" sz="3200" spc="-1" dirty="0" smtClean="0">
                <a:solidFill>
                  <a:srgbClr val="FF0000"/>
                </a:solidFill>
                <a:uFill>
                  <a:solidFill>
                    <a:srgbClr val="FFFFFF"/>
                  </a:solidFill>
                </a:uFill>
                <a:latin typeface="Arial"/>
              </a:rPr>
              <a:t>Work Item Summary</a:t>
            </a:r>
            <a:endParaRPr lang="en-US" sz="1000" b="0" strike="noStrike" spc="-1" dirty="0">
              <a:solidFill>
                <a:srgbClr val="00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extLst>
              <p:ext uri="{D42A27DB-BD31-4B8C-83A1-F6EECF244321}">
                <p14:modId xmlns="" xmlns:p14="http://schemas.microsoft.com/office/powerpoint/2010/main" val="2560255799"/>
              </p:ext>
            </p:extLst>
          </p:nvPr>
        </p:nvGraphicFramePr>
        <p:xfrm>
          <a:off x="446670" y="1700808"/>
          <a:ext cx="8301794" cy="2320555"/>
        </p:xfrm>
        <a:graphic>
          <a:graphicData uri="http://schemas.openxmlformats.org/drawingml/2006/table">
            <a:tbl>
              <a:tblPr/>
              <a:tblGrid>
                <a:gridCol w="1173002">
                  <a:extLst>
                    <a:ext uri="{9D8B030D-6E8A-4147-A177-3AD203B41FA5}">
                      <a16:colId xmlns:a16="http://schemas.microsoft.com/office/drawing/2014/main" xmlns="" val="20000"/>
                    </a:ext>
                  </a:extLst>
                </a:gridCol>
                <a:gridCol w="4824536">
                  <a:extLst>
                    <a:ext uri="{9D8B030D-6E8A-4147-A177-3AD203B41FA5}">
                      <a16:colId xmlns:a16="http://schemas.microsoft.com/office/drawing/2014/main" xmlns="" val="20001"/>
                    </a:ext>
                  </a:extLst>
                </a:gridCol>
                <a:gridCol w="1487138"/>
                <a:gridCol w="817118">
                  <a:extLst>
                    <a:ext uri="{9D8B030D-6E8A-4147-A177-3AD203B41FA5}">
                      <a16:colId xmlns:a16="http://schemas.microsoft.com/office/drawing/2014/main" xmlns="" val="20002"/>
                    </a:ext>
                  </a:extLst>
                </a:gridCol>
              </a:tblGrid>
              <a:tr h="117912">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a:solidFill>
                            <a:srgbClr val="FFFFFF"/>
                          </a:solidFill>
                          <a:uFill>
                            <a:solidFill>
                              <a:srgbClr val="FFFFFF"/>
                            </a:solidFill>
                          </a:uFill>
                          <a:latin typeface="Calibri"/>
                          <a:ea typeface="Calibri"/>
                          <a:cs typeface="+mn-cs"/>
                        </a:rPr>
                        <a:t>TITLE</a:t>
                      </a: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smtClean="0">
                          <a:solidFill>
                            <a:srgbClr val="FFFFFF"/>
                          </a:solidFill>
                          <a:uFill>
                            <a:solidFill>
                              <a:srgbClr val="FFFFFF"/>
                            </a:solidFill>
                          </a:uFill>
                          <a:latin typeface="Calibri"/>
                          <a:ea typeface="Calibri"/>
                          <a:cs typeface="+mn-cs"/>
                        </a:rPr>
                        <a:t>WI</a:t>
                      </a:r>
                      <a:endParaRPr lang="en-US" sz="1400" b="1" strike="noStrike" spc="-1" dirty="0">
                        <a:solidFill>
                          <a:srgbClr val="FFFFFF"/>
                        </a:solidFill>
                        <a:uFill>
                          <a:solidFill>
                            <a:srgbClr val="FFFFFF"/>
                          </a:solidFill>
                        </a:uFill>
                        <a:latin typeface="Calibri"/>
                        <a:ea typeface="Calibri"/>
                        <a:cs typeface="+mn-cs"/>
                      </a:endParaRPr>
                    </a:p>
                  </a:txBody>
                  <a:tcPr marL="36720" marR="36720">
                    <a:lnL w="12240" cap="flat" cmpd="sng" algn="ctr">
                      <a:solidFill>
                        <a:srgbClr val="FFFFFF"/>
                      </a:solidFill>
                      <a:prstDash val="solid"/>
                      <a:round/>
                      <a:headEnd type="none" w="med" len="med"/>
                      <a:tailEnd type="none" w="med" len="med"/>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xmlns="" val="10000"/>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CP-171048</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CT Aspects of Determination of Completeness of Charging Information in IMS</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en-GB" sz="1600" b="0" i="0" u="none" strike="noStrike" dirty="0" smtClean="0">
                          <a:solidFill>
                            <a:schemeClr val="tx1"/>
                          </a:solidFill>
                          <a:effectLst/>
                          <a:latin typeface="Arial" panose="020B0604020202020204" pitchFamily="34" charset="0"/>
                          <a:ea typeface="+mn-ea"/>
                          <a:cs typeface="+mn-cs"/>
                        </a:rPr>
                        <a:t>CH14-DCCII-CT</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smtClean="0">
                          <a:effectLst/>
                          <a:latin typeface="Arial" panose="020B0604020202020204" pitchFamily="34" charset="0"/>
                        </a:rPr>
                        <a:t>CT1</a:t>
                      </a:r>
                      <a:endParaRPr lang="en-GB" sz="1600" b="0" i="0" u="none" strike="noStrike" dirty="0">
                        <a:effectLst/>
                        <a:latin typeface="Arial" panose="020B0604020202020204" pitchFamily="34" charset="0"/>
                      </a:endParaRP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1"/>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CP-171049</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Diameter Load Control Mechanism</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en-GB" sz="1600" b="0" i="0" u="none" strike="noStrike" dirty="0" err="1" smtClean="0">
                          <a:solidFill>
                            <a:schemeClr val="tx1"/>
                          </a:solidFill>
                          <a:effectLst/>
                          <a:latin typeface="Arial" panose="020B0604020202020204" pitchFamily="34" charset="0"/>
                          <a:ea typeface="+mn-ea"/>
                          <a:cs typeface="+mn-cs"/>
                        </a:rPr>
                        <a:t>DLoCMe</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2"/>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CP-171050</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Shared Subscription Data Update</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en-US" sz="1600" b="0" i="0" u="none" strike="noStrike" dirty="0" err="1" smtClean="0">
                          <a:solidFill>
                            <a:schemeClr val="tx1"/>
                          </a:solidFill>
                          <a:effectLst/>
                          <a:latin typeface="Arial" panose="020B0604020202020204" pitchFamily="34" charset="0"/>
                          <a:ea typeface="+mn-ea"/>
                          <a:cs typeface="+mn-cs"/>
                        </a:rPr>
                        <a:t>eSDU</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smtClean="0">
                          <a:effectLst/>
                          <a:latin typeface="Arial" panose="020B0604020202020204" pitchFamily="34" charset="0"/>
                        </a:rPr>
                        <a:t>CT4</a:t>
                      </a:r>
                      <a:endParaRPr lang="en-GB" sz="1600" b="0" i="0" u="none" strike="noStrike" dirty="0">
                        <a:effectLst/>
                        <a:latin typeface="Arial" panose="020B0604020202020204" pitchFamily="34" charset="0"/>
                      </a:endParaRP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3"/>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CP-171175</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SIP Reason header extension</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nb-NO" sz="1600" b="0" i="0" u="none" strike="noStrike" dirty="0" smtClean="0">
                          <a:solidFill>
                            <a:schemeClr val="tx1"/>
                          </a:solidFill>
                          <a:effectLst/>
                          <a:latin typeface="Arial" panose="020B0604020202020204" pitchFamily="34" charset="0"/>
                          <a:ea typeface="+mn-ea"/>
                          <a:cs typeface="+mn-cs"/>
                        </a:rPr>
                        <a:t>REAS_EXT</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4"/>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CP-171176</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Improved operator control using new UE configuration parameters</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en-US" sz="1600" b="0" i="0" u="none" strike="noStrike" dirty="0" err="1" smtClean="0">
                          <a:solidFill>
                            <a:schemeClr val="tx1"/>
                          </a:solidFill>
                          <a:effectLst/>
                          <a:latin typeface="Arial" panose="020B0604020202020204" pitchFamily="34" charset="0"/>
                          <a:ea typeface="+mn-ea"/>
                          <a:cs typeface="+mn-cs"/>
                        </a:rPr>
                        <a:t>IOC_UE_conf</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5"/>
                  </a:ext>
                </a:extLst>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12</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 xmlns:p14="http://schemas.microsoft.com/office/powerpoint/2010/main" val="1886996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dirty="0">
                <a:solidFill>
                  <a:srgbClr val="FF0000"/>
                </a:solidFill>
                <a:uFill>
                  <a:solidFill>
                    <a:srgbClr val="FFFFFF"/>
                  </a:solidFill>
                </a:uFill>
                <a:latin typeface="Arial"/>
              </a:rPr>
              <a:t>CRs for conditional approval (CT1) 1/3</a:t>
            </a:r>
            <a:endParaRPr lang="en-US" sz="1800" b="0" strike="noStrike" spc="-1" dirty="0">
              <a:solidFill>
                <a:srgbClr val="000000"/>
              </a:solidFill>
              <a:uFill>
                <a:solidFill>
                  <a:srgbClr val="FFFFFF"/>
                </a:solidFill>
              </a:uFill>
              <a:latin typeface="Arial"/>
            </a:endParaRPr>
          </a:p>
        </p:txBody>
      </p:sp>
      <p:sp>
        <p:nvSpPr>
          <p:cNvPr id="255"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6"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7"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8"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9"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13</a:t>
            </a:fld>
            <a:endParaRPr lang="en-US" sz="1400" b="0" strike="noStrike" spc="-1" dirty="0">
              <a:solidFill>
                <a:srgbClr val="000000"/>
              </a:solidFill>
              <a:uFill>
                <a:solidFill>
                  <a:srgbClr val="FFFFFF"/>
                </a:solidFill>
              </a:uFill>
              <a:latin typeface="Times New Roman"/>
            </a:endParaRPr>
          </a:p>
        </p:txBody>
      </p:sp>
      <p:graphicFrame>
        <p:nvGraphicFramePr>
          <p:cNvPr id="10" name="Table 9"/>
          <p:cNvGraphicFramePr>
            <a:graphicFrameLocks noGrp="1"/>
          </p:cNvGraphicFramePr>
          <p:nvPr>
            <p:extLst>
              <p:ext uri="{D42A27DB-BD31-4B8C-83A1-F6EECF244321}">
                <p14:modId xmlns="" xmlns:p14="http://schemas.microsoft.com/office/powerpoint/2010/main" val="3336458072"/>
              </p:ext>
            </p:extLst>
          </p:nvPr>
        </p:nvGraphicFramePr>
        <p:xfrm>
          <a:off x="488369" y="1115870"/>
          <a:ext cx="8229603" cy="4993984"/>
        </p:xfrm>
        <a:graphic>
          <a:graphicData uri="http://schemas.openxmlformats.org/drawingml/2006/table">
            <a:tbl>
              <a:tblPr/>
              <a:tblGrid>
                <a:gridCol w="831276">
                  <a:extLst>
                    <a:ext uri="{9D8B030D-6E8A-4147-A177-3AD203B41FA5}">
                      <a16:colId xmlns:a16="http://schemas.microsoft.com/office/drawing/2014/main" xmlns="" val="20000"/>
                    </a:ext>
                  </a:extLst>
                </a:gridCol>
                <a:gridCol w="654628">
                  <a:extLst>
                    <a:ext uri="{9D8B030D-6E8A-4147-A177-3AD203B41FA5}">
                      <a16:colId xmlns:a16="http://schemas.microsoft.com/office/drawing/2014/main" xmlns="" val="20001"/>
                    </a:ext>
                  </a:extLst>
                </a:gridCol>
                <a:gridCol w="644236">
                  <a:extLst>
                    <a:ext uri="{9D8B030D-6E8A-4147-A177-3AD203B41FA5}">
                      <a16:colId xmlns:a16="http://schemas.microsoft.com/office/drawing/2014/main" xmlns="" val="20002"/>
                    </a:ext>
                  </a:extLst>
                </a:gridCol>
                <a:gridCol w="550718">
                  <a:extLst>
                    <a:ext uri="{9D8B030D-6E8A-4147-A177-3AD203B41FA5}">
                      <a16:colId xmlns:a16="http://schemas.microsoft.com/office/drawing/2014/main" xmlns="" val="20003"/>
                    </a:ext>
                  </a:extLst>
                </a:gridCol>
                <a:gridCol w="1701285">
                  <a:extLst>
                    <a:ext uri="{9D8B030D-6E8A-4147-A177-3AD203B41FA5}">
                      <a16:colId xmlns:a16="http://schemas.microsoft.com/office/drawing/2014/main" xmlns="" val="20004"/>
                    </a:ext>
                  </a:extLst>
                </a:gridCol>
                <a:gridCol w="1221940">
                  <a:extLst>
                    <a:ext uri="{9D8B030D-6E8A-4147-A177-3AD203B41FA5}">
                      <a16:colId xmlns:a16="http://schemas.microsoft.com/office/drawing/2014/main" xmlns="" val="20005"/>
                    </a:ext>
                  </a:extLst>
                </a:gridCol>
                <a:gridCol w="2625520">
                  <a:extLst>
                    <a:ext uri="{9D8B030D-6E8A-4147-A177-3AD203B41FA5}">
                      <a16:colId xmlns:a16="http://schemas.microsoft.com/office/drawing/2014/main" xmlns="" val="20006"/>
                    </a:ext>
                  </a:extLst>
                </a:gridCol>
              </a:tblGrid>
              <a:tr h="172035">
                <a:tc>
                  <a:txBody>
                    <a:bodyPr/>
                    <a:lstStyle/>
                    <a:p>
                      <a:pPr algn="r" fontAlgn="t"/>
                      <a:endParaRPr lang="en-GB" sz="700" b="0" i="0" u="none" strike="noStrike" dirty="0">
                        <a:solidFill>
                          <a:srgbClr val="000000"/>
                        </a:solidFill>
                        <a:latin typeface="Calibri"/>
                      </a:endParaRP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GB" sz="500" b="1" i="0" u="none" strike="noStrike" dirty="0">
                          <a:solidFill>
                            <a:srgbClr val="000000"/>
                          </a:solidFill>
                          <a:latin typeface="Arial"/>
                        </a:rPr>
                        <a:t>TS</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3F3"/>
                    </a:solidFill>
                  </a:tcPr>
                </a:tc>
                <a:tc>
                  <a:txBody>
                    <a:bodyPr/>
                    <a:lstStyle/>
                    <a:p>
                      <a:pPr algn="ctr" fontAlgn="t"/>
                      <a:r>
                        <a:rPr lang="en-GB" sz="500" b="1" i="0" u="none" strike="noStrike" dirty="0">
                          <a:solidFill>
                            <a:srgbClr val="000000"/>
                          </a:solidFill>
                          <a:latin typeface="Arial"/>
                        </a:rPr>
                        <a:t>CR</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3F3"/>
                    </a:solidFill>
                  </a:tcPr>
                </a:tc>
                <a:tc>
                  <a:txBody>
                    <a:bodyPr/>
                    <a:lstStyle/>
                    <a:p>
                      <a:pPr algn="ctr" fontAlgn="t"/>
                      <a:r>
                        <a:rPr lang="en-GB" sz="500" b="1" i="0" u="none" strike="noStrike" dirty="0" err="1">
                          <a:solidFill>
                            <a:srgbClr val="000000"/>
                          </a:solidFill>
                          <a:latin typeface="Arial"/>
                        </a:rPr>
                        <a:t>Rel</a:t>
                      </a:r>
                      <a:endParaRPr lang="en-GB" sz="500" b="1" i="0" u="none" strike="noStrike" dirty="0">
                        <a:solidFill>
                          <a:srgbClr val="000000"/>
                        </a:solidFill>
                        <a:latin typeface="Arial"/>
                      </a:endParaRP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3F3"/>
                    </a:solidFill>
                  </a:tcPr>
                </a:tc>
                <a:tc>
                  <a:txBody>
                    <a:bodyPr/>
                    <a:lstStyle/>
                    <a:p>
                      <a:pPr algn="ctr" fontAlgn="t"/>
                      <a:r>
                        <a:rPr lang="en-GB" sz="500" b="1" i="0" u="none" strike="noStrike" dirty="0">
                          <a:solidFill>
                            <a:srgbClr val="000000"/>
                          </a:solidFill>
                          <a:latin typeface="Arial"/>
                        </a:rPr>
                        <a:t>Title</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3F3"/>
                    </a:solidFill>
                  </a:tcPr>
                </a:tc>
                <a:tc>
                  <a:txBody>
                    <a:bodyPr/>
                    <a:lstStyle/>
                    <a:p>
                      <a:pPr algn="ctr" fontAlgn="t"/>
                      <a:r>
                        <a:rPr lang="en-GB" sz="500" b="1" i="0" u="none" strike="noStrike" dirty="0">
                          <a:solidFill>
                            <a:srgbClr val="000000"/>
                          </a:solidFill>
                          <a:latin typeface="Arial"/>
                        </a:rPr>
                        <a:t>TD#</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3F3"/>
                    </a:solidFill>
                  </a:tcPr>
                </a:tc>
                <a:tc>
                  <a:txBody>
                    <a:bodyPr/>
                    <a:lstStyle/>
                    <a:p>
                      <a:pPr algn="ctr" fontAlgn="t"/>
                      <a:r>
                        <a:rPr lang="en-GB" sz="500" b="1" i="0" u="none" strike="noStrike" dirty="0">
                          <a:solidFill>
                            <a:srgbClr val="000000"/>
                          </a:solidFill>
                          <a:latin typeface="Arial"/>
                        </a:rPr>
                        <a:t>Other </a:t>
                      </a:r>
                      <a:r>
                        <a:rPr lang="en-GB" sz="500" b="1" i="0" u="none" strike="noStrike" dirty="0" err="1">
                          <a:solidFill>
                            <a:srgbClr val="000000"/>
                          </a:solidFill>
                          <a:latin typeface="Arial"/>
                        </a:rPr>
                        <a:t>Aff</a:t>
                      </a:r>
                      <a:r>
                        <a:rPr lang="en-GB" sz="500" b="1" i="0" u="none" strike="noStrike" dirty="0">
                          <a:solidFill>
                            <a:srgbClr val="000000"/>
                          </a:solidFill>
                          <a:latin typeface="Arial"/>
                        </a:rPr>
                        <a:t> Specs</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3F3"/>
                    </a:solidFill>
                  </a:tcPr>
                </a:tc>
                <a:extLst>
                  <a:ext uri="{0D108BD9-81ED-4DB2-BD59-A6C34878D82A}">
                    <a16:rowId xmlns:a16="http://schemas.microsoft.com/office/drawing/2014/main" xmlns="" val="10000"/>
                  </a:ext>
                </a:extLst>
              </a:tr>
              <a:tr h="477533">
                <a:tc>
                  <a:txBody>
                    <a:bodyPr/>
                    <a:lstStyle/>
                    <a:p>
                      <a:pPr algn="l" fontAlgn="t"/>
                      <a:r>
                        <a:rPr lang="en-GB" sz="1200" b="0" i="0" u="none" strike="noStrike" kern="1200" dirty="0">
                          <a:solidFill>
                            <a:srgbClr val="000000"/>
                          </a:solidFill>
                          <a:latin typeface="Arial" panose="020B0604020202020204" pitchFamily="34" charset="0"/>
                          <a:ea typeface="+mn-ea"/>
                          <a:cs typeface="Arial" panose="020B0604020202020204" pitchFamily="34" charset="0"/>
                        </a:rPr>
                        <a:t>CP-171074</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24.008</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3064</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Rel-14</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Addition of A/Gb mode DCN-ID provisioning</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C1-172447</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fr-FR" sz="1200" b="1" i="0" u="none" strike="noStrike" dirty="0">
                          <a:solidFill>
                            <a:srgbClr val="000000"/>
                          </a:solidFill>
                          <a:latin typeface="Arial"/>
                        </a:rPr>
                        <a:t>TS 44.060 CR 1641 TS 48.018 CR 0438  TS 44.018 CR 1065</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1"/>
                  </a:ext>
                </a:extLst>
              </a:tr>
              <a:tr h="947544">
                <a:tc>
                  <a:txBody>
                    <a:bodyPr/>
                    <a:lstStyle/>
                    <a:p>
                      <a:pPr algn="l" fontAlgn="t"/>
                      <a:r>
                        <a:rPr lang="en-GB" sz="1200" b="0" i="0" u="none" strike="noStrike" kern="1200" dirty="0">
                          <a:solidFill>
                            <a:srgbClr val="000000"/>
                          </a:solidFill>
                          <a:latin typeface="Arial" panose="020B0604020202020204" pitchFamily="34" charset="0"/>
                          <a:ea typeface="+mn-ea"/>
                          <a:cs typeface="Arial" panose="020B0604020202020204" pitchFamily="34" charset="0"/>
                        </a:rPr>
                        <a:t>CP-171079</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24.379</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287</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Ambient listening on-demand client authorisation procedures</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C1-172502</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23.379 CR 0068</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2"/>
                  </a:ext>
                </a:extLst>
              </a:tr>
              <a:tr h="947544">
                <a:tc>
                  <a:txBody>
                    <a:bodyPr/>
                    <a:lstStyle/>
                    <a:p>
                      <a:pPr algn="l" fontAlgn="t"/>
                      <a:r>
                        <a:rPr lang="en-GB" sz="1200" b="0" i="0" u="none" strike="noStrike" kern="1200" dirty="0">
                          <a:solidFill>
                            <a:srgbClr val="000000"/>
                          </a:solidFill>
                          <a:latin typeface="Arial" panose="020B0604020202020204" pitchFamily="34" charset="0"/>
                          <a:ea typeface="+mn-ea"/>
                          <a:cs typeface="Arial" panose="020B0604020202020204" pitchFamily="34" charset="0"/>
                        </a:rPr>
                        <a:t>CP-171079</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24.379</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288</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Ambient listening on-demand PF authorisation procedures</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C1-172503</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24.379 CR 0068</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3"/>
                  </a:ext>
                </a:extLst>
              </a:tr>
              <a:tr h="578931">
                <a:tc>
                  <a:txBody>
                    <a:bodyPr/>
                    <a:lstStyle/>
                    <a:p>
                      <a:pPr algn="l" fontAlgn="t"/>
                      <a:r>
                        <a:rPr lang="en-GB" sz="1200" b="0" i="0" u="none" strike="noStrike" kern="1200" dirty="0">
                          <a:solidFill>
                            <a:srgbClr val="000000"/>
                          </a:solidFill>
                          <a:latin typeface="Arial" panose="020B0604020202020204" pitchFamily="34" charset="0"/>
                          <a:ea typeface="+mn-ea"/>
                          <a:cs typeface="Arial" panose="020B0604020202020204" pitchFamily="34" charset="0"/>
                        </a:rPr>
                        <a:t>CP-171079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24.379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298</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Rel-14</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Update of AL server-initiated release</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C1-172508</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a:rPr>
                        <a:t>TS 23.379 CR 0049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4"/>
                  </a:ext>
                </a:extLst>
              </a:tr>
              <a:tr h="578931">
                <a:tc>
                  <a:txBody>
                    <a:bodyPr/>
                    <a:lstStyle/>
                    <a:p>
                      <a:pPr algn="l" fontAlgn="t"/>
                      <a:r>
                        <a:rPr lang="en-GB" sz="1200" b="0" i="0" u="none" strike="noStrike" kern="1200" dirty="0">
                          <a:solidFill>
                            <a:srgbClr val="000000"/>
                          </a:solidFill>
                          <a:latin typeface="Arial" panose="020B0604020202020204" pitchFamily="34" charset="0"/>
                          <a:ea typeface="+mn-ea"/>
                          <a:cs typeface="Arial" panose="020B0604020202020204" pitchFamily="34" charset="0"/>
                        </a:rPr>
                        <a:t>CP-171079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a:rPr>
                        <a:t>24.379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a:rPr>
                        <a:t>299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a:rPr>
                        <a:t>Rel-14</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a:rPr>
                        <a:t>Addition of authorisation checks for FTAC</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a:rPr>
                        <a:t>C1-172509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a:rPr>
                        <a:t>TS 23,379 CR 0069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5"/>
                  </a:ext>
                </a:extLst>
              </a:tr>
              <a:tr h="578931">
                <a:tc>
                  <a:txBody>
                    <a:bodyPr/>
                    <a:lstStyle/>
                    <a:p>
                      <a:pPr algn="l" fontAlgn="t"/>
                      <a:r>
                        <a:rPr lang="en-GB" sz="1200" b="0" i="0" u="none" strike="noStrike" kern="1200" dirty="0">
                          <a:solidFill>
                            <a:srgbClr val="000000"/>
                          </a:solidFill>
                          <a:latin typeface="Arial" panose="020B0604020202020204" pitchFamily="34" charset="0"/>
                          <a:ea typeface="+mn-ea"/>
                          <a:cs typeface="Arial" panose="020B0604020202020204" pitchFamily="34" charset="0"/>
                        </a:rPr>
                        <a:t>CP-171079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24.379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298</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Rel-14</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Update of AL server-initiated release</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C1-172508</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a:rPr>
                        <a:t>TS 23.379 CR 0049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6"/>
                  </a:ext>
                </a:extLst>
              </a:tr>
              <a:tr h="712535">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0" i="0" u="none" strike="noStrike" kern="1200" dirty="0">
                          <a:solidFill>
                            <a:srgbClr val="000000"/>
                          </a:solidFill>
                          <a:latin typeface="Arial" panose="020B0604020202020204" pitchFamily="34" charset="0"/>
                          <a:ea typeface="+mn-ea"/>
                          <a:cs typeface="Arial" panose="020B0604020202020204" pitchFamily="34" charset="0"/>
                        </a:rPr>
                        <a:t>CP-171114</a:t>
                      </a:r>
                    </a:p>
                    <a:p>
                      <a:pPr algn="l" fontAlgn="t"/>
                      <a:endParaRPr lang="en-GB" sz="1200" b="0" i="0" u="none" strike="noStrike" kern="1200" dirty="0">
                        <a:solidFill>
                          <a:srgbClr val="000000"/>
                        </a:solidFill>
                        <a:latin typeface="Arial" panose="020B0604020202020204" pitchFamily="34" charset="0"/>
                        <a:ea typeface="+mn-ea"/>
                        <a:cs typeface="Arial" panose="020B0604020202020204" pitchFamily="34" charset="0"/>
                      </a:endParaRP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24.481</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8</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Rel-14</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Restructure TS 24.481 for </a:t>
                      </a:r>
                      <a:r>
                        <a:rPr lang="en-GB" sz="1200" b="0" i="0" u="none" strike="noStrike" dirty="0" err="1">
                          <a:solidFill>
                            <a:srgbClr val="000000"/>
                          </a:solidFill>
                          <a:latin typeface="Arial"/>
                        </a:rPr>
                        <a:t>MCVideo</a:t>
                      </a:r>
                      <a:r>
                        <a:rPr lang="en-GB" sz="1200" b="0" i="0" u="none" strike="noStrike" dirty="0">
                          <a:solidFill>
                            <a:srgbClr val="000000"/>
                          </a:solidFill>
                          <a:latin typeface="Arial"/>
                        </a:rPr>
                        <a:t> and </a:t>
                      </a:r>
                      <a:r>
                        <a:rPr lang="en-GB" sz="1200" b="0" i="0" u="none" strike="noStrike" dirty="0" err="1">
                          <a:solidFill>
                            <a:srgbClr val="000000"/>
                          </a:solidFill>
                          <a:latin typeface="Arial"/>
                        </a:rPr>
                        <a:t>MCData</a:t>
                      </a:r>
                      <a:endParaRPr lang="en-GB" sz="1200" b="0" i="0" u="none" strike="noStrike" dirty="0">
                        <a:solidFill>
                          <a:srgbClr val="000000"/>
                        </a:solidFill>
                        <a:latin typeface="Arial"/>
                      </a:endParaRP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latin typeface="Arial"/>
                        </a:rPr>
                        <a:t>C1-171976</a:t>
                      </a:r>
                      <a:endParaRPr lang="en-GB" sz="1200" b="0" i="0" u="none" strike="noStrike" dirty="0">
                        <a:solidFill>
                          <a:srgbClr val="000000"/>
                        </a:solidFill>
                        <a:latin typeface="+mn-lt"/>
                      </a:endParaRP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a:rPr>
                        <a:t>TS 23.282 CR 0062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dirty="0">
                <a:solidFill>
                  <a:srgbClr val="FF0000"/>
                </a:solidFill>
                <a:uFill>
                  <a:solidFill>
                    <a:srgbClr val="FFFFFF"/>
                  </a:solidFill>
                </a:uFill>
                <a:latin typeface="Arial"/>
              </a:rPr>
              <a:t>CRs for conditional approval (CT1) 2/3</a:t>
            </a:r>
            <a:endParaRPr lang="en-US" sz="1800" b="0" strike="noStrike" spc="-1" dirty="0">
              <a:solidFill>
                <a:srgbClr val="000000"/>
              </a:solidFill>
              <a:uFill>
                <a:solidFill>
                  <a:srgbClr val="FFFFFF"/>
                </a:solidFill>
              </a:uFill>
              <a:latin typeface="Arial"/>
            </a:endParaRPr>
          </a:p>
        </p:txBody>
      </p:sp>
      <p:sp>
        <p:nvSpPr>
          <p:cNvPr id="255"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6"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7"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8"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9"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14</a:t>
            </a:fld>
            <a:endParaRPr lang="en-US" sz="1400" b="0" strike="noStrike" spc="-1" dirty="0">
              <a:solidFill>
                <a:srgbClr val="000000"/>
              </a:solidFill>
              <a:uFill>
                <a:solidFill>
                  <a:srgbClr val="FFFFFF"/>
                </a:solidFill>
              </a:uFill>
              <a:latin typeface="Times New Roman"/>
            </a:endParaRPr>
          </a:p>
        </p:txBody>
      </p:sp>
      <p:graphicFrame>
        <p:nvGraphicFramePr>
          <p:cNvPr id="11" name="Table 10"/>
          <p:cNvGraphicFramePr>
            <a:graphicFrameLocks noGrp="1"/>
          </p:cNvGraphicFramePr>
          <p:nvPr>
            <p:extLst>
              <p:ext uri="{D42A27DB-BD31-4B8C-83A1-F6EECF244321}">
                <p14:modId xmlns="" xmlns:p14="http://schemas.microsoft.com/office/powerpoint/2010/main" val="1511644942"/>
              </p:ext>
            </p:extLst>
          </p:nvPr>
        </p:nvGraphicFramePr>
        <p:xfrm>
          <a:off x="596900" y="1174750"/>
          <a:ext cx="8058729" cy="4566588"/>
        </p:xfrm>
        <a:graphic>
          <a:graphicData uri="http://schemas.openxmlformats.org/drawingml/2006/table">
            <a:tbl>
              <a:tblPr/>
              <a:tblGrid>
                <a:gridCol w="639618">
                  <a:extLst>
                    <a:ext uri="{9D8B030D-6E8A-4147-A177-3AD203B41FA5}">
                      <a16:colId xmlns:a16="http://schemas.microsoft.com/office/drawing/2014/main" xmlns="" val="20000"/>
                    </a:ext>
                  </a:extLst>
                </a:gridCol>
                <a:gridCol w="696191">
                  <a:extLst>
                    <a:ext uri="{9D8B030D-6E8A-4147-A177-3AD203B41FA5}">
                      <a16:colId xmlns:a16="http://schemas.microsoft.com/office/drawing/2014/main" xmlns="" val="20001"/>
                    </a:ext>
                  </a:extLst>
                </a:gridCol>
                <a:gridCol w="550718">
                  <a:extLst>
                    <a:ext uri="{9D8B030D-6E8A-4147-A177-3AD203B41FA5}">
                      <a16:colId xmlns:a16="http://schemas.microsoft.com/office/drawing/2014/main" xmlns="" val="20002"/>
                    </a:ext>
                  </a:extLst>
                </a:gridCol>
                <a:gridCol w="529937">
                  <a:extLst>
                    <a:ext uri="{9D8B030D-6E8A-4147-A177-3AD203B41FA5}">
                      <a16:colId xmlns:a16="http://schemas.microsoft.com/office/drawing/2014/main" xmlns="" val="20003"/>
                    </a:ext>
                  </a:extLst>
                </a:gridCol>
                <a:gridCol w="2731564">
                  <a:extLst>
                    <a:ext uri="{9D8B030D-6E8A-4147-A177-3AD203B41FA5}">
                      <a16:colId xmlns:a16="http://schemas.microsoft.com/office/drawing/2014/main" xmlns="" val="20004"/>
                    </a:ext>
                  </a:extLst>
                </a:gridCol>
                <a:gridCol w="1042639">
                  <a:extLst>
                    <a:ext uri="{9D8B030D-6E8A-4147-A177-3AD203B41FA5}">
                      <a16:colId xmlns:a16="http://schemas.microsoft.com/office/drawing/2014/main" xmlns="" val="20005"/>
                    </a:ext>
                  </a:extLst>
                </a:gridCol>
                <a:gridCol w="1868062">
                  <a:extLst>
                    <a:ext uri="{9D8B030D-6E8A-4147-A177-3AD203B41FA5}">
                      <a16:colId xmlns:a16="http://schemas.microsoft.com/office/drawing/2014/main" xmlns="" val="20006"/>
                    </a:ext>
                  </a:extLst>
                </a:gridCol>
              </a:tblGrid>
              <a:tr h="372489">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24.483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7</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Modifications to the Group Configuration MO for </a:t>
                      </a:r>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and </a:t>
                      </a:r>
                      <a:r>
                        <a:rPr lang="en-GB" sz="1200" b="0" i="0" u="none" strike="noStrike" dirty="0" err="1">
                          <a:solidFill>
                            <a:srgbClr val="000000"/>
                          </a:solidFill>
                          <a:latin typeface="Arial" panose="020B0604020202020204" pitchFamily="34" charset="0"/>
                          <a:cs typeface="Arial" panose="020B0604020202020204" pitchFamily="34" charset="0"/>
                        </a:rPr>
                        <a:t>MCVideo</a:t>
                      </a:r>
                      <a:endParaRPr lang="en-GB" sz="1200" b="0" i="0" u="none" strike="noStrike" dirty="0">
                        <a:solidFill>
                          <a:srgbClr val="000000"/>
                        </a:solidFill>
                        <a:latin typeface="Arial" panose="020B0604020202020204" pitchFamily="34" charset="0"/>
                        <a:cs typeface="Arial" panose="020B0604020202020204" pitchFamily="34" charset="0"/>
                      </a:endParaRP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C1-172734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23.282. CR#0062</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0"/>
                  </a:ext>
                </a:extLst>
              </a:tr>
              <a:tr h="327566">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24.483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11</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UE configuration MO</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C1-172708</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a:solidFill>
                            <a:srgbClr val="000000"/>
                          </a:solidFill>
                          <a:latin typeface="Arial" panose="020B0604020202020204" pitchFamily="34" charset="0"/>
                          <a:cs typeface="Arial" panose="020B0604020202020204" pitchFamily="34" charset="0"/>
                        </a:rPr>
                        <a:t>TS 23.282 CR#0062</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1"/>
                  </a:ext>
                </a:extLst>
              </a:tr>
              <a:tr h="327566">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24.483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12</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it-IT" sz="1200" b="0" i="0" u="none" strike="noStrike">
                          <a:solidFill>
                            <a:srgbClr val="000000"/>
                          </a:solidFill>
                          <a:latin typeface="Arial" panose="020B0604020202020204" pitchFamily="34" charset="0"/>
                          <a:cs typeface="Arial" panose="020B0604020202020204" pitchFamily="34" charset="0"/>
                        </a:rPr>
                        <a:t>MCData user profile configuration MO</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C1-172738</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a:solidFill>
                            <a:srgbClr val="000000"/>
                          </a:solidFill>
                          <a:latin typeface="Arial" panose="020B0604020202020204" pitchFamily="34" charset="0"/>
                          <a:cs typeface="Arial" panose="020B0604020202020204" pitchFamily="34" charset="0"/>
                        </a:rPr>
                        <a:t>TS 23.282 CR#0062, CR#0063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2"/>
                  </a:ext>
                </a:extLst>
              </a:tr>
              <a:tr h="327566">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24.483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13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service configuration MO</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C1-172536</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23.282 CR#0062</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3"/>
                  </a:ext>
                </a:extLst>
              </a:tr>
              <a:tr h="327566">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24.484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18</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Service Configuration</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C1-172531</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23.282 CR#0062; CR#0070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4"/>
                  </a:ext>
                </a:extLst>
              </a:tr>
              <a:tr h="327566">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24.484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Updating general parts of TS 24.484 for </a:t>
                      </a:r>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and </a:t>
                      </a:r>
                      <a:r>
                        <a:rPr lang="en-GB" sz="1200" b="0" i="0" u="none" strike="noStrike" dirty="0" err="1">
                          <a:solidFill>
                            <a:srgbClr val="000000"/>
                          </a:solidFill>
                          <a:latin typeface="Arial" panose="020B0604020202020204" pitchFamily="34" charset="0"/>
                          <a:cs typeface="Arial" panose="020B0604020202020204" pitchFamily="34" charset="0"/>
                        </a:rPr>
                        <a:t>MCVideo</a:t>
                      </a:r>
                      <a:endParaRPr lang="en-GB" sz="1200" b="0" i="0" u="none" strike="noStrike" dirty="0">
                        <a:solidFill>
                          <a:srgbClr val="000000"/>
                        </a:solidFill>
                        <a:latin typeface="Arial" panose="020B0604020202020204" pitchFamily="34" charset="0"/>
                        <a:cs typeface="Arial" panose="020B0604020202020204" pitchFamily="34" charset="0"/>
                      </a:endParaRP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C1-171984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 </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5"/>
                  </a:ext>
                </a:extLst>
              </a:tr>
              <a:tr h="397177">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24.484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26</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UE configuration document</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C1-172532</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23.282 CR#0062</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6"/>
                  </a:ext>
                </a:extLst>
              </a:tr>
              <a:tr h="372489">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24.484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27</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user profile configuration document</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C1-172534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23.282 CR#0062, CR#0063, CR#0070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7"/>
                  </a:ext>
                </a:extLst>
              </a:tr>
              <a:tr h="685352">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CP-171081</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24.483</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9</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MCVideo</a:t>
                      </a:r>
                      <a:r>
                        <a:rPr lang="en-GB" sz="1200" b="0" i="0" u="none" strike="noStrike" dirty="0">
                          <a:solidFill>
                            <a:srgbClr val="000000"/>
                          </a:solidFill>
                          <a:latin typeface="Arial" panose="020B0604020202020204" pitchFamily="34" charset="0"/>
                          <a:cs typeface="Arial" panose="020B0604020202020204" pitchFamily="34" charset="0"/>
                        </a:rPr>
                        <a:t> user profile configuration MO</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C1-172733</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23.281 CR#0043</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8"/>
                  </a:ext>
                </a:extLst>
              </a:tr>
              <a:tr h="887876">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CP-171081</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24.484</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25</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MCVideo</a:t>
                      </a:r>
                      <a:r>
                        <a:rPr lang="en-GB" sz="1200" b="0" i="0" u="none" strike="noStrike" dirty="0">
                          <a:solidFill>
                            <a:srgbClr val="000000"/>
                          </a:solidFill>
                          <a:latin typeface="Arial" panose="020B0604020202020204" pitchFamily="34" charset="0"/>
                          <a:cs typeface="Arial" panose="020B0604020202020204" pitchFamily="34" charset="0"/>
                        </a:rPr>
                        <a:t> User Profile</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C1-172517</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23.281 CR#0043</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9"/>
                  </a:ext>
                </a:extLst>
              </a:tr>
            </a:tbl>
          </a:graphicData>
        </a:graphic>
      </p:graphicFrame>
    </p:spTree>
    <p:extLst>
      <p:ext uri="{BB962C8B-B14F-4D97-AF65-F5344CB8AC3E}">
        <p14:creationId xmlns="" xmlns:p14="http://schemas.microsoft.com/office/powerpoint/2010/main" val="4224988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dirty="0">
                <a:solidFill>
                  <a:srgbClr val="FF0000"/>
                </a:solidFill>
                <a:uFill>
                  <a:solidFill>
                    <a:srgbClr val="FFFFFF"/>
                  </a:solidFill>
                </a:uFill>
                <a:latin typeface="Arial"/>
              </a:rPr>
              <a:t>CRs for conditional approval (CT1) 3/3</a:t>
            </a:r>
            <a:endParaRPr lang="en-US" sz="1800" b="0" strike="noStrike" spc="-1" dirty="0">
              <a:solidFill>
                <a:srgbClr val="000000"/>
              </a:solidFill>
              <a:uFill>
                <a:solidFill>
                  <a:srgbClr val="FFFFFF"/>
                </a:solidFill>
              </a:uFill>
              <a:latin typeface="Arial"/>
            </a:endParaRPr>
          </a:p>
        </p:txBody>
      </p:sp>
      <p:sp>
        <p:nvSpPr>
          <p:cNvPr id="255"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6"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7"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8"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9"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15</a:t>
            </a:fld>
            <a:endParaRPr lang="en-US" sz="1400" b="0" strike="noStrike" spc="-1" dirty="0">
              <a:solidFill>
                <a:srgbClr val="000000"/>
              </a:solidFill>
              <a:uFill>
                <a:solidFill>
                  <a:srgbClr val="FFFFFF"/>
                </a:solidFill>
              </a:uFill>
              <a:latin typeface="Times New Roman"/>
            </a:endParaRPr>
          </a:p>
        </p:txBody>
      </p:sp>
      <p:graphicFrame>
        <p:nvGraphicFramePr>
          <p:cNvPr id="12" name="Table 11"/>
          <p:cNvGraphicFramePr>
            <a:graphicFrameLocks noGrp="1"/>
          </p:cNvGraphicFramePr>
          <p:nvPr>
            <p:extLst>
              <p:ext uri="{D42A27DB-BD31-4B8C-83A1-F6EECF244321}">
                <p14:modId xmlns="" xmlns:p14="http://schemas.microsoft.com/office/powerpoint/2010/main" val="3350990072"/>
              </p:ext>
            </p:extLst>
          </p:nvPr>
        </p:nvGraphicFramePr>
        <p:xfrm>
          <a:off x="748146" y="1385888"/>
          <a:ext cx="7865920" cy="4318720"/>
        </p:xfrm>
        <a:graphic>
          <a:graphicData uri="http://schemas.openxmlformats.org/drawingml/2006/table">
            <a:tbl>
              <a:tblPr/>
              <a:tblGrid>
                <a:gridCol w="655493">
                  <a:extLst>
                    <a:ext uri="{9D8B030D-6E8A-4147-A177-3AD203B41FA5}">
                      <a16:colId xmlns:a16="http://schemas.microsoft.com/office/drawing/2014/main" xmlns="" val="20000"/>
                    </a:ext>
                  </a:extLst>
                </a:gridCol>
                <a:gridCol w="749135">
                  <a:extLst>
                    <a:ext uri="{9D8B030D-6E8A-4147-A177-3AD203B41FA5}">
                      <a16:colId xmlns:a16="http://schemas.microsoft.com/office/drawing/2014/main" xmlns="" val="20001"/>
                    </a:ext>
                  </a:extLst>
                </a:gridCol>
                <a:gridCol w="509829">
                  <a:extLst>
                    <a:ext uri="{9D8B030D-6E8A-4147-A177-3AD203B41FA5}">
                      <a16:colId xmlns:a16="http://schemas.microsoft.com/office/drawing/2014/main" xmlns="" val="20002"/>
                    </a:ext>
                  </a:extLst>
                </a:gridCol>
                <a:gridCol w="509828">
                  <a:extLst>
                    <a:ext uri="{9D8B030D-6E8A-4147-A177-3AD203B41FA5}">
                      <a16:colId xmlns:a16="http://schemas.microsoft.com/office/drawing/2014/main" xmlns="" val="20003"/>
                    </a:ext>
                  </a:extLst>
                </a:gridCol>
                <a:gridCol w="2600575">
                  <a:extLst>
                    <a:ext uri="{9D8B030D-6E8A-4147-A177-3AD203B41FA5}">
                      <a16:colId xmlns:a16="http://schemas.microsoft.com/office/drawing/2014/main" xmlns="" val="20004"/>
                    </a:ext>
                  </a:extLst>
                </a:gridCol>
                <a:gridCol w="1017693">
                  <a:extLst>
                    <a:ext uri="{9D8B030D-6E8A-4147-A177-3AD203B41FA5}">
                      <a16:colId xmlns:a16="http://schemas.microsoft.com/office/drawing/2014/main" xmlns="" val="20005"/>
                    </a:ext>
                  </a:extLst>
                </a:gridCol>
                <a:gridCol w="1823367">
                  <a:extLst>
                    <a:ext uri="{9D8B030D-6E8A-4147-A177-3AD203B41FA5}">
                      <a16:colId xmlns:a16="http://schemas.microsoft.com/office/drawing/2014/main" xmlns="" val="20006"/>
                    </a:ext>
                  </a:extLst>
                </a:gridCol>
              </a:tblGrid>
              <a:tr h="907912">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CP-171089</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24.302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612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Handling of emergency call numbers for emergency session over WLAN access</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C1-172619</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TS/TR 23.003 CR 0465</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xmlns="" val="10000"/>
                  </a:ext>
                </a:extLst>
              </a:tr>
              <a:tr h="768863">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CP-171089</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24.302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613</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User identification for emergency session over WLAN access</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C1-171313</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1" i="0" u="none" strike="noStrike">
                          <a:solidFill>
                            <a:srgbClr val="000000"/>
                          </a:solidFill>
                          <a:latin typeface="Arial" panose="020B0604020202020204" pitchFamily="34" charset="0"/>
                          <a:cs typeface="Arial" panose="020B0604020202020204" pitchFamily="34" charset="0"/>
                        </a:rPr>
                        <a:t>TS/TR 23.003 CR 0466</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xmlns="" val="10001"/>
                  </a:ext>
                </a:extLst>
              </a:tr>
              <a:tr h="793401">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CP-171089</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24.302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614</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EAP-3GPP-LimitedService method coding</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C1-172610</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33.402 CR 0138</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xmlns="" val="10002"/>
                  </a:ext>
                </a:extLst>
              </a:tr>
              <a:tr h="924272">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CP-171089</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24.302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618</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Emergency call numbers via IKEv2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C1-172443</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23.167 CR 0316</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xmlns="" val="10003"/>
                  </a:ext>
                </a:extLst>
              </a:tr>
              <a:tr h="924272">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CP-171091</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24.386</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Removal of Editor's note on V2X control function FQDN format</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C1-172065</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23.003 CR 0467</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 xmlns:p14="http://schemas.microsoft.com/office/powerpoint/2010/main" val="230232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a:solidFill>
                  <a:srgbClr val="FF0000"/>
                </a:solidFill>
                <a:uFill>
                  <a:solidFill>
                    <a:srgbClr val="FFFFFF"/>
                  </a:solidFill>
                </a:uFill>
                <a:latin typeface="Arial"/>
              </a:rPr>
              <a:t>CRs for conditional approval (CT3) </a:t>
            </a:r>
            <a:endParaRPr lang="en-US" sz="1800" b="0" strike="noStrike" spc="-1">
              <a:solidFill>
                <a:srgbClr val="000000"/>
              </a:solidFill>
              <a:uFill>
                <a:solidFill>
                  <a:srgbClr val="FFFFFF"/>
                </a:solidFill>
              </a:uFill>
              <a:latin typeface="Arial"/>
            </a:endParaRPr>
          </a:p>
        </p:txBody>
      </p:sp>
      <p:sp>
        <p:nvSpPr>
          <p:cNvPr id="262"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63"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64"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65"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66"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16</a:t>
            </a:fld>
            <a:endParaRPr lang="en-US" sz="1400" b="0" strike="noStrike" spc="-1" dirty="0">
              <a:solidFill>
                <a:srgbClr val="000000"/>
              </a:solidFill>
              <a:uFill>
                <a:solidFill>
                  <a:srgbClr val="FFFFFF"/>
                </a:solidFill>
              </a:uFill>
              <a:latin typeface="Times New Roman"/>
            </a:endParaRPr>
          </a:p>
        </p:txBody>
      </p:sp>
      <p:graphicFrame>
        <p:nvGraphicFramePr>
          <p:cNvPr id="10" name="Table 9"/>
          <p:cNvGraphicFramePr>
            <a:graphicFrameLocks noGrp="1"/>
          </p:cNvGraphicFramePr>
          <p:nvPr>
            <p:extLst>
              <p:ext uri="{D42A27DB-BD31-4B8C-83A1-F6EECF244321}">
                <p14:modId xmlns="" xmlns:p14="http://schemas.microsoft.com/office/powerpoint/2010/main" val="204315570"/>
              </p:ext>
            </p:extLst>
          </p:nvPr>
        </p:nvGraphicFramePr>
        <p:xfrm>
          <a:off x="395535" y="1619250"/>
          <a:ext cx="8280920" cy="1089670"/>
        </p:xfrm>
        <a:graphic>
          <a:graphicData uri="http://schemas.openxmlformats.org/drawingml/2006/table">
            <a:tbl>
              <a:tblPr/>
              <a:tblGrid>
                <a:gridCol w="504057">
                  <a:extLst>
                    <a:ext uri="{9D8B030D-6E8A-4147-A177-3AD203B41FA5}">
                      <a16:colId xmlns:a16="http://schemas.microsoft.com/office/drawing/2014/main" xmlns="" val="20000"/>
                    </a:ext>
                  </a:extLst>
                </a:gridCol>
                <a:gridCol w="360040">
                  <a:extLst>
                    <a:ext uri="{9D8B030D-6E8A-4147-A177-3AD203B41FA5}">
                      <a16:colId xmlns:a16="http://schemas.microsoft.com/office/drawing/2014/main" xmlns="" val="20001"/>
                    </a:ext>
                  </a:extLst>
                </a:gridCol>
                <a:gridCol w="216024">
                  <a:extLst>
                    <a:ext uri="{9D8B030D-6E8A-4147-A177-3AD203B41FA5}">
                      <a16:colId xmlns:a16="http://schemas.microsoft.com/office/drawing/2014/main" xmlns="" val="20002"/>
                    </a:ext>
                  </a:extLst>
                </a:gridCol>
                <a:gridCol w="288032">
                  <a:extLst>
                    <a:ext uri="{9D8B030D-6E8A-4147-A177-3AD203B41FA5}">
                      <a16:colId xmlns:a16="http://schemas.microsoft.com/office/drawing/2014/main" xmlns="" val="20003"/>
                    </a:ext>
                  </a:extLst>
                </a:gridCol>
                <a:gridCol w="2088232">
                  <a:extLst>
                    <a:ext uri="{9D8B030D-6E8A-4147-A177-3AD203B41FA5}">
                      <a16:colId xmlns:a16="http://schemas.microsoft.com/office/drawing/2014/main" xmlns="" val="20004"/>
                    </a:ext>
                  </a:extLst>
                </a:gridCol>
                <a:gridCol w="504056">
                  <a:extLst>
                    <a:ext uri="{9D8B030D-6E8A-4147-A177-3AD203B41FA5}">
                      <a16:colId xmlns:a16="http://schemas.microsoft.com/office/drawing/2014/main" xmlns="" val="20005"/>
                    </a:ext>
                  </a:extLst>
                </a:gridCol>
                <a:gridCol w="504056">
                  <a:extLst>
                    <a:ext uri="{9D8B030D-6E8A-4147-A177-3AD203B41FA5}">
                      <a16:colId xmlns:a16="http://schemas.microsoft.com/office/drawing/2014/main" xmlns="" val="20006"/>
                    </a:ext>
                  </a:extLst>
                </a:gridCol>
                <a:gridCol w="720080">
                  <a:extLst>
                    <a:ext uri="{9D8B030D-6E8A-4147-A177-3AD203B41FA5}">
                      <a16:colId xmlns:a16="http://schemas.microsoft.com/office/drawing/2014/main" xmlns="" val="20007"/>
                    </a:ext>
                  </a:extLst>
                </a:gridCol>
                <a:gridCol w="1296144">
                  <a:extLst>
                    <a:ext uri="{9D8B030D-6E8A-4147-A177-3AD203B41FA5}">
                      <a16:colId xmlns:a16="http://schemas.microsoft.com/office/drawing/2014/main" xmlns="" val="20008"/>
                    </a:ext>
                  </a:extLst>
                </a:gridCol>
                <a:gridCol w="1800199">
                  <a:extLst>
                    <a:ext uri="{9D8B030D-6E8A-4147-A177-3AD203B41FA5}">
                      <a16:colId xmlns:a16="http://schemas.microsoft.com/office/drawing/2014/main" xmlns="" val="20009"/>
                    </a:ext>
                  </a:extLst>
                </a:gridCol>
              </a:tblGrid>
              <a:tr h="513606">
                <a:tc>
                  <a:txBody>
                    <a:bodyPr/>
                    <a:lstStyle/>
                    <a:p>
                      <a:pPr algn="l" fontAlgn="ctr"/>
                      <a:r>
                        <a:rPr lang="en-US" sz="1000" b="0" i="0" u="none" strike="noStrike" dirty="0">
                          <a:solidFill>
                            <a:srgbClr val="000000"/>
                          </a:solidFill>
                          <a:latin typeface="Arial" panose="020B0604020202020204" pitchFamily="34" charset="0"/>
                          <a:cs typeface="Arial" panose="020B0604020202020204" pitchFamily="34" charset="0"/>
                        </a:rPr>
                        <a:t>29.212</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1568</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3</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F</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Corrections to PS Data Off Support</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Rel-14</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14.3.0</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C3-173314</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00" b="0" i="0" u="none" strike="noStrike" kern="1200" dirty="0">
                          <a:solidFill>
                            <a:srgbClr val="000000"/>
                          </a:solidFill>
                          <a:latin typeface="Arial" panose="020B0604020202020204" pitchFamily="34" charset="0"/>
                          <a:ea typeface="+mn-ea"/>
                          <a:cs typeface="Arial" panose="020B0604020202020204" pitchFamily="34" charset="0"/>
                        </a:rPr>
                        <a:t>PS_DATA_OFF-CT</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fr-FR" sz="1000" b="1" i="0" u="none" strike="noStrike" dirty="0">
                          <a:solidFill>
                            <a:srgbClr val="000000"/>
                          </a:solidFill>
                          <a:latin typeface="Arial" panose="020B0604020202020204" pitchFamily="34" charset="0"/>
                          <a:cs typeface="Arial" panose="020B0604020202020204" pitchFamily="34" charset="0"/>
                        </a:rPr>
                        <a:t>TS 23.203 CR 1082 (3GPPSA2)</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CDDD"/>
                    </a:solidFill>
                  </a:tcPr>
                </a:tc>
                <a:extLst>
                  <a:ext uri="{0D108BD9-81ED-4DB2-BD59-A6C34878D82A}">
                    <a16:rowId xmlns:a16="http://schemas.microsoft.com/office/drawing/2014/main" xmlns="" val="10000"/>
                  </a:ext>
                </a:extLst>
              </a:tr>
              <a:tr h="576064">
                <a:tc>
                  <a:txBody>
                    <a:bodyPr/>
                    <a:lstStyle/>
                    <a:p>
                      <a:pPr algn="l" fontAlgn="ctr"/>
                      <a:r>
                        <a:rPr lang="en-US" sz="1000" b="0" i="0" u="none" strike="noStrike" dirty="0">
                          <a:solidFill>
                            <a:srgbClr val="000000"/>
                          </a:solidFill>
                          <a:latin typeface="Arial" panose="020B0604020202020204" pitchFamily="34" charset="0"/>
                          <a:cs typeface="Arial" panose="020B0604020202020204" pitchFamily="34" charset="0"/>
                        </a:rPr>
                        <a:t>29.116</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0011</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2</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F</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Security in </a:t>
                      </a:r>
                      <a:r>
                        <a:rPr lang="en-US" sz="1000" b="0" i="0" u="none" strike="noStrike" kern="1200" dirty="0" err="1">
                          <a:solidFill>
                            <a:srgbClr val="000000"/>
                          </a:solidFill>
                          <a:latin typeface="Arial" panose="020B0604020202020204" pitchFamily="34" charset="0"/>
                          <a:ea typeface="+mn-ea"/>
                          <a:cs typeface="Arial" panose="020B0604020202020204" pitchFamily="34" charset="0"/>
                        </a:rPr>
                        <a:t>xMB</a:t>
                      </a:r>
                      <a:endParaRPr lang="en-US" sz="1000" b="0" i="0" u="none" strike="noStrike" kern="1200" dirty="0">
                        <a:solidFill>
                          <a:srgbClr val="000000"/>
                        </a:solidFill>
                        <a:latin typeface="Arial" panose="020B0604020202020204" pitchFamily="34" charset="0"/>
                        <a:ea typeface="+mn-ea"/>
                        <a:cs typeface="Arial" panose="020B0604020202020204" pitchFamily="34" charset="0"/>
                      </a:endParaRP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Rel-14</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14.0.0</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C3-173298</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00" b="0" i="0" u="none" strike="noStrike" kern="1200" dirty="0">
                          <a:solidFill>
                            <a:srgbClr val="000000"/>
                          </a:solidFill>
                          <a:latin typeface="Arial" panose="020B0604020202020204" pitchFamily="34" charset="0"/>
                          <a:ea typeface="+mn-ea"/>
                          <a:cs typeface="Arial" panose="020B0604020202020204" pitchFamily="34" charset="0"/>
                        </a:rPr>
                        <a:t>AE_enTV-CT</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fr-FR" sz="1000" b="1" i="0" u="none" strike="noStrike" dirty="0">
                          <a:solidFill>
                            <a:srgbClr val="000000"/>
                          </a:solidFill>
                          <a:latin typeface="Arial" panose="020B0604020202020204" pitchFamily="34" charset="0"/>
                          <a:cs typeface="Arial" panose="020B0604020202020204" pitchFamily="34" charset="0"/>
                        </a:rPr>
                        <a:t>TS 33.246 CR#0191 (3GPP SA3)</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CDDD"/>
                    </a:solidFill>
                  </a:tcPr>
                </a:tc>
                <a:extLst>
                  <a:ext uri="{0D108BD9-81ED-4DB2-BD59-A6C34878D82A}">
                    <a16:rowId xmlns:a16="http://schemas.microsoft.com/office/drawing/2014/main" xmlns=""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a:solidFill>
                  <a:srgbClr val="FF0000"/>
                </a:solidFill>
                <a:uFill>
                  <a:solidFill>
                    <a:srgbClr val="FFFFFF"/>
                  </a:solidFill>
                </a:uFill>
                <a:latin typeface="Arial"/>
              </a:rPr>
              <a:t>CRs for conditional approval (CT4) </a:t>
            </a:r>
            <a:endParaRPr lang="en-US" sz="1800" b="0" strike="noStrike" spc="-1">
              <a:solidFill>
                <a:srgbClr val="000000"/>
              </a:solidFill>
              <a:uFill>
                <a:solidFill>
                  <a:srgbClr val="FFFFFF"/>
                </a:solidFill>
              </a:uFill>
              <a:latin typeface="Arial"/>
            </a:endParaRPr>
          </a:p>
        </p:txBody>
      </p:sp>
      <p:sp>
        <p:nvSpPr>
          <p:cNvPr id="269"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0"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71"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2"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73"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17</a:t>
            </a:fld>
            <a:endParaRPr lang="en-US" sz="1400" b="0" strike="noStrike" spc="-1" dirty="0">
              <a:solidFill>
                <a:srgbClr val="000000"/>
              </a:solidFill>
              <a:uFill>
                <a:solidFill>
                  <a:srgbClr val="FFFFFF"/>
                </a:solidFill>
              </a:uFill>
              <a:latin typeface="Times New Roman"/>
            </a:endParaRPr>
          </a:p>
        </p:txBody>
      </p:sp>
      <p:graphicFrame>
        <p:nvGraphicFramePr>
          <p:cNvPr id="10" name="Table 9"/>
          <p:cNvGraphicFramePr>
            <a:graphicFrameLocks noGrp="1"/>
          </p:cNvGraphicFramePr>
          <p:nvPr>
            <p:extLst>
              <p:ext uri="{D42A27DB-BD31-4B8C-83A1-F6EECF244321}">
                <p14:modId xmlns="" xmlns:p14="http://schemas.microsoft.com/office/powerpoint/2010/main" val="3795163037"/>
              </p:ext>
            </p:extLst>
          </p:nvPr>
        </p:nvGraphicFramePr>
        <p:xfrm>
          <a:off x="350695" y="1558636"/>
          <a:ext cx="8388348" cy="1565656"/>
        </p:xfrm>
        <a:graphic>
          <a:graphicData uri="http://schemas.openxmlformats.org/drawingml/2006/table">
            <a:tbl>
              <a:tblPr firstRow="1" firstCol="1" bandRow="1">
                <a:tableStyleId>{5C22544A-7EE6-4342-B048-85BDC9FD1C3A}</a:tableStyleId>
              </a:tblPr>
              <a:tblGrid>
                <a:gridCol w="639107">
                  <a:extLst>
                    <a:ext uri="{9D8B030D-6E8A-4147-A177-3AD203B41FA5}">
                      <a16:colId xmlns:a16="http://schemas.microsoft.com/office/drawing/2014/main" xmlns="" val="20000"/>
                    </a:ext>
                  </a:extLst>
                </a:gridCol>
                <a:gridCol w="641571">
                  <a:extLst>
                    <a:ext uri="{9D8B030D-6E8A-4147-A177-3AD203B41FA5}">
                      <a16:colId xmlns:a16="http://schemas.microsoft.com/office/drawing/2014/main" xmlns="" val="20001"/>
                    </a:ext>
                  </a:extLst>
                </a:gridCol>
                <a:gridCol w="457200">
                  <a:extLst>
                    <a:ext uri="{9D8B030D-6E8A-4147-A177-3AD203B41FA5}">
                      <a16:colId xmlns:a16="http://schemas.microsoft.com/office/drawing/2014/main" xmlns="" val="20002"/>
                    </a:ext>
                  </a:extLst>
                </a:gridCol>
                <a:gridCol w="529936">
                  <a:extLst>
                    <a:ext uri="{9D8B030D-6E8A-4147-A177-3AD203B41FA5}">
                      <a16:colId xmlns:a16="http://schemas.microsoft.com/office/drawing/2014/main" xmlns="" val="20003"/>
                    </a:ext>
                  </a:extLst>
                </a:gridCol>
                <a:gridCol w="3240330">
                  <a:extLst>
                    <a:ext uri="{9D8B030D-6E8A-4147-A177-3AD203B41FA5}">
                      <a16:colId xmlns:a16="http://schemas.microsoft.com/office/drawing/2014/main" xmlns="" val="20004"/>
                    </a:ext>
                  </a:extLst>
                </a:gridCol>
                <a:gridCol w="641922">
                  <a:extLst>
                    <a:ext uri="{9D8B030D-6E8A-4147-A177-3AD203B41FA5}">
                      <a16:colId xmlns:a16="http://schemas.microsoft.com/office/drawing/2014/main" xmlns="" val="20005"/>
                    </a:ext>
                  </a:extLst>
                </a:gridCol>
                <a:gridCol w="717939">
                  <a:extLst>
                    <a:ext uri="{9D8B030D-6E8A-4147-A177-3AD203B41FA5}">
                      <a16:colId xmlns:a16="http://schemas.microsoft.com/office/drawing/2014/main" xmlns="" val="20006"/>
                    </a:ext>
                  </a:extLst>
                </a:gridCol>
                <a:gridCol w="878421">
                  <a:extLst>
                    <a:ext uri="{9D8B030D-6E8A-4147-A177-3AD203B41FA5}">
                      <a16:colId xmlns:a16="http://schemas.microsoft.com/office/drawing/2014/main" xmlns="" val="20007"/>
                    </a:ext>
                  </a:extLst>
                </a:gridCol>
                <a:gridCol w="641922">
                  <a:extLst>
                    <a:ext uri="{9D8B030D-6E8A-4147-A177-3AD203B41FA5}">
                      <a16:colId xmlns:a16="http://schemas.microsoft.com/office/drawing/2014/main" xmlns="" val="20008"/>
                    </a:ext>
                  </a:extLst>
                </a:gridCol>
              </a:tblGrid>
              <a:tr h="376213">
                <a:tc>
                  <a:txBody>
                    <a:bodyPr/>
                    <a:lstStyle/>
                    <a:p>
                      <a:pPr algn="ctr">
                        <a:lnSpc>
                          <a:spcPct val="107000"/>
                        </a:lnSpc>
                        <a:spcAft>
                          <a:spcPts val="0"/>
                        </a:spcAft>
                      </a:pPr>
                      <a:r>
                        <a:rPr lang="en-GB" sz="1200">
                          <a:effectLst/>
                        </a:rPr>
                        <a:t>CP#</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TS</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CR</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Rel</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Title</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TD#</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Work Item</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Other Aff Specs</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WG Resp</a:t>
                      </a:r>
                      <a:endParaRPr lang="en-GB" sz="1200">
                        <a:effectLst/>
                        <a:latin typeface="Times New Roman" panose="02020603050405020304" pitchFamily="18" charset="0"/>
                        <a:ea typeface="Times New Roman" panose="02020603050405020304" pitchFamily="18" charset="0"/>
                      </a:endParaRPr>
                    </a:p>
                  </a:txBody>
                  <a:tcPr marL="60883" marR="60883" marT="0" marB="0"/>
                </a:tc>
                <a:extLst>
                  <a:ext uri="{0D108BD9-81ED-4DB2-BD59-A6C34878D82A}">
                    <a16:rowId xmlns:a16="http://schemas.microsoft.com/office/drawing/2014/main" xmlns="" val="10000"/>
                  </a:ext>
                </a:extLst>
              </a:tr>
              <a:tr h="231582">
                <a:tc>
                  <a:txBody>
                    <a:bodyPr/>
                    <a:lstStyle/>
                    <a:p>
                      <a:pPr>
                        <a:lnSpc>
                          <a:spcPct val="107000"/>
                        </a:lnSpc>
                        <a:spcAft>
                          <a:spcPts val="0"/>
                        </a:spcAft>
                      </a:pPr>
                      <a:r>
                        <a:rPr lang="en-GB" sz="1200">
                          <a:effectLst/>
                        </a:rPr>
                        <a:t>CP-171030</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29.336</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0089</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Rel-14</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NIDD Authorization update per APN</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C4-172208</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CIoT_Ext-CT</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23.682-0293</a:t>
                      </a:r>
                    </a:p>
                    <a:p>
                      <a:pPr>
                        <a:lnSpc>
                          <a:spcPct val="107000"/>
                        </a:lnSpc>
                        <a:spcAft>
                          <a:spcPts val="0"/>
                        </a:spcAft>
                      </a:pPr>
                      <a:r>
                        <a:rPr lang="en-GB" sz="1200">
                          <a:effectLst/>
                        </a:rPr>
                        <a:t> </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SA2</a:t>
                      </a:r>
                      <a:endParaRPr lang="en-GB" sz="1200">
                        <a:effectLst/>
                        <a:latin typeface="Times New Roman" panose="02020603050405020304" pitchFamily="18" charset="0"/>
                        <a:ea typeface="Times New Roman" panose="02020603050405020304" pitchFamily="18" charset="0"/>
                      </a:endParaRPr>
                    </a:p>
                  </a:txBody>
                  <a:tcPr marL="60883" marR="60883" marT="0" marB="0"/>
                </a:tc>
                <a:extLst>
                  <a:ext uri="{0D108BD9-81ED-4DB2-BD59-A6C34878D82A}">
                    <a16:rowId xmlns:a16="http://schemas.microsoft.com/office/drawing/2014/main" xmlns="" val="10001"/>
                  </a:ext>
                </a:extLst>
              </a:tr>
              <a:tr h="231582">
                <a:tc>
                  <a:txBody>
                    <a:bodyPr/>
                    <a:lstStyle/>
                    <a:p>
                      <a:pPr>
                        <a:lnSpc>
                          <a:spcPct val="107000"/>
                        </a:lnSpc>
                        <a:spcAft>
                          <a:spcPts val="0"/>
                        </a:spcAft>
                      </a:pPr>
                      <a:r>
                        <a:rPr lang="en-GB" sz="1200">
                          <a:effectLst/>
                        </a:rPr>
                        <a:t>CP-171035</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29.273</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0505</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Rel-14</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Only ERP Implicit Bootstrapping mode is supported in Rel-14</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C4-173242</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ERP-CT</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33.402-0141</a:t>
                      </a:r>
                    </a:p>
                    <a:p>
                      <a:pPr>
                        <a:lnSpc>
                          <a:spcPct val="107000"/>
                        </a:lnSpc>
                        <a:spcAft>
                          <a:spcPts val="0"/>
                        </a:spcAft>
                      </a:pPr>
                      <a:r>
                        <a:rPr lang="en-GB" sz="1200">
                          <a:effectLst/>
                        </a:rPr>
                        <a:t> </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dirty="0">
                          <a:effectLst/>
                        </a:rPr>
                        <a:t>SA3</a:t>
                      </a:r>
                      <a:endParaRPr lang="en-GB" sz="1200" dirty="0">
                        <a:effectLst/>
                        <a:latin typeface="Times New Roman" panose="02020603050405020304" pitchFamily="18" charset="0"/>
                        <a:ea typeface="Times New Roman" panose="02020603050405020304" pitchFamily="18" charset="0"/>
                      </a:endParaRPr>
                    </a:p>
                  </a:txBody>
                  <a:tcPr marL="60883" marR="60883" marT="0" marB="0"/>
                </a:tc>
                <a:extLst>
                  <a:ext uri="{0D108BD9-81ED-4DB2-BD59-A6C34878D82A}">
                    <a16:rowId xmlns:a16="http://schemas.microsoft.com/office/drawing/2014/main" xmlns="" val="10002"/>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CRs for conditional approval (CT6)</a:t>
            </a:r>
            <a:endParaRPr lang="en-US" sz="1000" b="0" strike="noStrike" spc="-1">
              <a:solidFill>
                <a:srgbClr val="000000"/>
              </a:solidFill>
              <a:uFill>
                <a:solidFill>
                  <a:srgbClr val="FFFFFF"/>
                </a:solidFill>
              </a:uFill>
              <a:latin typeface="Arial"/>
            </a:endParaRPr>
          </a:p>
        </p:txBody>
      </p:sp>
      <p:sp>
        <p:nvSpPr>
          <p:cNvPr id="276"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7"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78"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9"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80"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81" name="CustomShape 7"/>
          <p:cNvSpPr/>
          <p:nvPr/>
        </p:nvSpPr>
        <p:spPr>
          <a:xfrm>
            <a:off x="1295280" y="1895400"/>
            <a:ext cx="6757560" cy="395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2000" b="1" strike="noStrike" spc="-1">
                <a:solidFill>
                  <a:srgbClr val="000000"/>
                </a:solidFill>
                <a:uFill>
                  <a:solidFill>
                    <a:srgbClr val="FFFFFF"/>
                  </a:solidFill>
                </a:uFill>
                <a:latin typeface="Arial"/>
                <a:ea typeface="바탕"/>
              </a:rPr>
              <a:t>No CRs are dependent on SA / RAN working Groups</a:t>
            </a:r>
            <a:endParaRPr lang="en-US" sz="1800" b="0" strike="noStrike" spc="-1">
              <a:solidFill>
                <a:srgbClr val="000000"/>
              </a:solidFill>
              <a:uFill>
                <a:solidFill>
                  <a:srgbClr val="FFFFFF"/>
                </a:solidFill>
              </a:uFill>
              <a:latin typeface="Arial"/>
            </a:endParaRPr>
          </a:p>
        </p:txBody>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18</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p:txBody>
          <a:bodyPr/>
          <a:lstStyle/>
          <a:p>
            <a:pPr algn="ctr" rtl="0"/>
            <a:r>
              <a:rPr lang="en-US" sz="3200" kern="1200" spc="-1" dirty="0">
                <a:solidFill>
                  <a:srgbClr val="FF0000"/>
                </a:solidFill>
                <a:uFill>
                  <a:solidFill>
                    <a:srgbClr val="FFFFFF"/>
                  </a:solidFill>
                </a:uFill>
                <a:latin typeface="Arial"/>
                <a:ea typeface="+mn-ea"/>
                <a:cs typeface="+mn-cs"/>
              </a:rPr>
              <a:t>For Information / Action to SA</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19</a:t>
            </a:fld>
            <a:endParaRPr lang="en-US" sz="1400" b="0" strike="noStrike" spc="-1" dirty="0">
              <a:solidFill>
                <a:srgbClr val="000000"/>
              </a:solidFill>
              <a:uFill>
                <a:solidFill>
                  <a:srgbClr val="FFFFFF"/>
                </a:solidFill>
              </a:uFill>
              <a:latin typeface="Times New Roman"/>
            </a:endParaRPr>
          </a:p>
        </p:txBody>
      </p:sp>
      <p:sp>
        <p:nvSpPr>
          <p:cNvPr id="5" name="Rectangle 3"/>
          <p:cNvSpPr txBox="1">
            <a:spLocks noChangeArrowheads="1"/>
          </p:cNvSpPr>
          <p:nvPr/>
        </p:nvSpPr>
        <p:spPr bwMode="auto">
          <a:xfrm>
            <a:off x="303213" y="1169988"/>
            <a:ext cx="8609012" cy="5473700"/>
          </a:xfrm>
          <a:prstGeom prst="rect">
            <a:avLst/>
          </a:prstGeom>
          <a:noFill/>
          <a:ln w="12700">
            <a:noFill/>
            <a:miter lim="800000"/>
            <a:headEnd/>
            <a:tailEnd/>
          </a:ln>
          <a:effectLst/>
        </p:spPr>
        <p:txBody>
          <a:bodyPr lIns="90488" tIns="44450" rIns="90488" bIns="44450"/>
          <a:lstStyle/>
          <a:p>
            <a:pPr marL="800280" lvl="1" indent="-342720">
              <a:lnSpc>
                <a:spcPct val="90000"/>
              </a:lnSpc>
              <a:spcBef>
                <a:spcPct val="20000"/>
              </a:spcBef>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Besides for Mission Critical related work items (see next slides) and for Light Connection (shifted to Rel-15), all issues on the exception sheets granted at last plenary were completed. This means that all 3GPP Rel-14 work items (besides MC, Light Connection and open IETF dependencies) are now 100%.</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5G study phase has started in CT, related TRs are worked on in all CT WGs. Normative work </a:t>
            </a:r>
            <a:r>
              <a:rPr lang="en-GB" altLang="ja-JP" sz="1600" spc="-1" dirty="0" smtClean="0">
                <a:solidFill>
                  <a:srgbClr val="000000"/>
                </a:solidFill>
                <a:uFill>
                  <a:solidFill>
                    <a:srgbClr val="FFFFFF"/>
                  </a:solidFill>
                </a:uFill>
                <a:latin typeface="Arial"/>
              </a:rPr>
              <a:t>starts in </a:t>
            </a:r>
            <a:r>
              <a:rPr lang="en-GB" altLang="ja-JP" sz="1600" spc="-1" dirty="0" smtClean="0">
                <a:solidFill>
                  <a:srgbClr val="000000"/>
                </a:solidFill>
                <a:uFill>
                  <a:solidFill>
                    <a:srgbClr val="FFFFFF"/>
                  </a:solidFill>
                </a:uFill>
                <a:latin typeface="Arial"/>
              </a:rPr>
              <a:t>the 3</a:t>
            </a:r>
            <a:r>
              <a:rPr lang="en-GB" altLang="ja-JP" sz="1600" spc="-1" baseline="30000" dirty="0" smtClean="0">
                <a:solidFill>
                  <a:srgbClr val="000000"/>
                </a:solidFill>
                <a:uFill>
                  <a:solidFill>
                    <a:srgbClr val="FFFFFF"/>
                  </a:solidFill>
                </a:uFill>
                <a:latin typeface="Arial"/>
              </a:rPr>
              <a:t>rd</a:t>
            </a:r>
            <a:r>
              <a:rPr lang="en-GB" altLang="ja-JP" sz="1600" spc="-1" dirty="0" smtClean="0">
                <a:solidFill>
                  <a:srgbClr val="000000"/>
                </a:solidFill>
                <a:uFill>
                  <a:solidFill>
                    <a:srgbClr val="FFFFFF"/>
                  </a:solidFill>
                </a:uFill>
                <a:latin typeface="Arial"/>
              </a:rPr>
              <a:t> quarter of 2017.</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SA5 started a Rel-14 study on charging impacts of CUPS. The outcome of this study might still lead to normative stage 2 and stage 3 work in Rel-14. Though CT sees the need for the related work it is requested that </a:t>
            </a:r>
            <a:r>
              <a:rPr lang="en-GB" altLang="ja-JP" sz="1600" b="1" spc="-1" dirty="0" smtClean="0">
                <a:solidFill>
                  <a:srgbClr val="000000"/>
                </a:solidFill>
                <a:uFill>
                  <a:solidFill>
                    <a:srgbClr val="FFFFFF"/>
                  </a:solidFill>
                </a:uFill>
                <a:latin typeface="Arial"/>
              </a:rPr>
              <a:t>SA takes care that SA groups stick to the committed release timelines in order not to endanger the completion of Rel-15 and Rel-16.</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All missing CT related Work Item Summaries for TR 21.914 were endorsed. </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rPr>
              <a:t>The following slides include information and action to SA on </a:t>
            </a: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rPr>
              <a:t>Incoming LS from ETSI NGP</a:t>
            </a: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rPr>
              <a:t>Rel-14 Status of Mission Critical Work in CT</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TextShape 1"/>
          <p:cNvSpPr txBox="1"/>
          <p:nvPr/>
        </p:nvSpPr>
        <p:spPr>
          <a:xfrm>
            <a:off x="0" y="28404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ea typeface="MS PGothic"/>
              </a:rPr>
              <a:t>TSG CT Organisation </a:t>
            </a:r>
            <a:endParaRPr lang="en-US" sz="1000" b="0" strike="noStrike" spc="-1">
              <a:solidFill>
                <a:srgbClr val="000000"/>
              </a:solidFill>
              <a:uFill>
                <a:solidFill>
                  <a:srgbClr val="FFFFFF"/>
                </a:solidFill>
              </a:uFill>
              <a:latin typeface="Arial"/>
            </a:endParaRPr>
          </a:p>
        </p:txBody>
      </p:sp>
      <p:sp>
        <p:nvSpPr>
          <p:cNvPr id="158" name="CustomShape 2"/>
          <p:cNvSpPr/>
          <p:nvPr/>
        </p:nvSpPr>
        <p:spPr>
          <a:xfrm>
            <a:off x="3286116" y="1386000"/>
            <a:ext cx="5857524" cy="5293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100000"/>
              </a:lnSpc>
              <a:buBlip>
                <a:blip r:embed="rId3"/>
              </a:buBlip>
            </a:pPr>
            <a:r>
              <a:rPr lang="en-US" sz="1600" b="0" strike="noStrike" spc="-1" dirty="0">
                <a:solidFill>
                  <a:srgbClr val="000000"/>
                </a:solidFill>
                <a:uFill>
                  <a:solidFill>
                    <a:srgbClr val="FFFFFF"/>
                  </a:solidFill>
                </a:uFill>
                <a:latin typeface="Arial"/>
                <a:ea typeface="MS PGothic"/>
              </a:rPr>
              <a:t>TSG CT WG officials are:</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400" b="0" strike="noStrike" spc="-1" dirty="0">
                <a:solidFill>
                  <a:srgbClr val="000000"/>
                </a:solidFill>
                <a:uFill>
                  <a:solidFill>
                    <a:srgbClr val="FFFFFF"/>
                  </a:solidFill>
                </a:uFill>
                <a:latin typeface="Arial"/>
                <a:ea typeface="MS PGothic"/>
              </a:rPr>
              <a:t>TSG CT WG1:</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a:t>
            </a:r>
            <a:r>
              <a:rPr lang="en-US" sz="1200" spc="-1" dirty="0" err="1">
                <a:solidFill>
                  <a:srgbClr val="3399FF"/>
                </a:solidFill>
                <a:uFill>
                  <a:solidFill>
                    <a:srgbClr val="FFFFFF"/>
                  </a:solidFill>
                </a:uFill>
                <a:latin typeface="Arial"/>
                <a:ea typeface="MS PGothic"/>
              </a:rPr>
              <a:t>Atle</a:t>
            </a:r>
            <a:r>
              <a:rPr lang="en-US" sz="1200" spc="-1" dirty="0">
                <a:solidFill>
                  <a:srgbClr val="3399FF"/>
                </a:solidFill>
                <a:uFill>
                  <a:solidFill>
                    <a:srgbClr val="FFFFFF"/>
                  </a:solidFill>
                </a:uFill>
                <a:latin typeface="Arial"/>
                <a:ea typeface="MS PGothic"/>
              </a:rPr>
              <a:t> </a:t>
            </a:r>
            <a:r>
              <a:rPr lang="en-US" sz="1200" spc="-1" dirty="0" err="1">
                <a:solidFill>
                  <a:srgbClr val="3399FF"/>
                </a:solidFill>
                <a:uFill>
                  <a:solidFill>
                    <a:srgbClr val="FFFFFF"/>
                  </a:solidFill>
                </a:uFill>
                <a:latin typeface="Arial"/>
                <a:ea typeface="MS PGothic"/>
              </a:rPr>
              <a:t>Monrad</a:t>
            </a:r>
            <a:r>
              <a:rPr lang="en-US" sz="1200" spc="-1" dirty="0">
                <a:solidFill>
                  <a:srgbClr val="3399FF"/>
                </a:solidFill>
                <a:uFill>
                  <a:solidFill>
                    <a:srgbClr val="FFFFFF"/>
                  </a:solidFill>
                </a:uFill>
                <a:latin typeface="Arial"/>
                <a:ea typeface="MS PGothic"/>
              </a:rPr>
              <a:t> (</a:t>
            </a:r>
            <a:r>
              <a:rPr lang="en-US" sz="1200" spc="-1" dirty="0" err="1">
                <a:solidFill>
                  <a:srgbClr val="3399FF"/>
                </a:solidFill>
                <a:uFill>
                  <a:solidFill>
                    <a:srgbClr val="FFFFFF"/>
                  </a:solidFill>
                </a:uFill>
                <a:latin typeface="Arial"/>
                <a:ea typeface="MS PGothic"/>
              </a:rPr>
              <a:t>Ericcson</a:t>
            </a:r>
            <a:r>
              <a:rPr lang="en-US" sz="1200" spc="-1" dirty="0">
                <a:solidFill>
                  <a:srgbClr val="3399FF"/>
                </a:solidFill>
                <a:uFill>
                  <a:solidFill>
                    <a:srgbClr val="FFFFFF"/>
                  </a:solidFill>
                </a:uFill>
                <a:latin typeface="Arial"/>
                <a:ea typeface="MS PGothic"/>
              </a:rPr>
              <a:t>/ETSI)</a:t>
            </a:r>
            <a:endParaRPr lang="en-US" sz="1000" spc="-1" dirty="0">
              <a:solidFill>
                <a:srgbClr val="3399FF"/>
              </a:solidFill>
              <a:uFill>
                <a:solidFill>
                  <a:srgbClr val="FFFFFF"/>
                </a:solidFill>
              </a:uFill>
              <a:latin typeface="Arial"/>
              <a:ea typeface="MS PGothic"/>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a:t>
            </a:r>
            <a:r>
              <a:rPr lang="en-US" sz="1200" spc="-1" dirty="0">
                <a:solidFill>
                  <a:srgbClr val="FF3300"/>
                </a:solidFill>
                <a:uFill>
                  <a:solidFill>
                    <a:srgbClr val="FFFFFF"/>
                  </a:solidFill>
                </a:uFill>
                <a:latin typeface="Arial"/>
                <a:ea typeface="MS PGothic"/>
              </a:rPr>
              <a:t>Peter Leis (Nokia Networks / ETSI) 
                 	</a:t>
            </a:r>
            <a:r>
              <a:rPr lang="en-US" sz="1200" spc="-1" dirty="0" smtClean="0">
                <a:solidFill>
                  <a:srgbClr val="FF3300"/>
                </a:solidFill>
                <a:uFill>
                  <a:solidFill>
                    <a:srgbClr val="FFFFFF"/>
                  </a:solidFill>
                </a:uFill>
                <a:latin typeface="Arial"/>
                <a:ea typeface="MS PGothic"/>
              </a:rPr>
              <a:t>Chen-Ho </a:t>
            </a:r>
            <a:r>
              <a:rPr lang="en-US" sz="1200" spc="-1" dirty="0">
                <a:solidFill>
                  <a:srgbClr val="FF3300"/>
                </a:solidFill>
                <a:uFill>
                  <a:solidFill>
                    <a:srgbClr val="FFFFFF"/>
                  </a:solidFill>
                </a:uFill>
                <a:latin typeface="Arial"/>
                <a:ea typeface="MS PGothic"/>
              </a:rPr>
              <a:t>Chin (Intel / ETSI)</a:t>
            </a:r>
            <a:endParaRPr lang="en-US" sz="1000" spc="-1" dirty="0">
              <a:solidFill>
                <a:srgbClr val="FF3300"/>
              </a:solidFill>
              <a:uFill>
                <a:solidFill>
                  <a:srgbClr val="FFFFFF"/>
                </a:solidFill>
              </a:uFill>
              <a:latin typeface="Arial"/>
              <a:ea typeface="MS PGothic"/>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MCC support: 	Frederic </a:t>
            </a:r>
            <a:r>
              <a:rPr lang="en-US" sz="1200" b="0" strike="noStrike" spc="-1" dirty="0" err="1">
                <a:solidFill>
                  <a:srgbClr val="000000"/>
                </a:solidFill>
                <a:uFill>
                  <a:solidFill>
                    <a:srgbClr val="FFFFFF"/>
                  </a:solidFill>
                </a:uFill>
                <a:latin typeface="Arial"/>
                <a:ea typeface="MS PGothic"/>
              </a:rPr>
              <a:t>Firmin</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400" b="0" strike="noStrike" spc="-1" dirty="0">
                <a:solidFill>
                  <a:srgbClr val="000000"/>
                </a:solidFill>
                <a:uFill>
                  <a:solidFill>
                    <a:srgbClr val="FFFFFF"/>
                  </a:solidFill>
                </a:uFill>
                <a:latin typeface="Arial"/>
                <a:ea typeface="MS PGothic"/>
              </a:rPr>
              <a:t>TSG CT WG3:</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a:t>
            </a:r>
            <a:r>
              <a:rPr lang="en-US" sz="1200" b="0" strike="noStrike" spc="-1" dirty="0" err="1">
                <a:solidFill>
                  <a:srgbClr val="FF0000"/>
                </a:solidFill>
                <a:uFill>
                  <a:solidFill>
                    <a:srgbClr val="FFFFFF"/>
                  </a:solidFill>
                </a:uFill>
                <a:latin typeface="Arial"/>
                <a:ea typeface="MS PGothic"/>
              </a:rPr>
              <a:t>Weihua</a:t>
            </a:r>
            <a:r>
              <a:rPr lang="en-US" sz="1200" b="0" strike="noStrike" spc="-1" dirty="0">
                <a:solidFill>
                  <a:srgbClr val="FF0000"/>
                </a:solidFill>
                <a:uFill>
                  <a:solidFill>
                    <a:srgbClr val="FFFFFF"/>
                  </a:solidFill>
                </a:uFill>
                <a:latin typeface="Arial"/>
                <a:ea typeface="MS PGothic"/>
              </a:rPr>
              <a:t> </a:t>
            </a:r>
            <a:r>
              <a:rPr lang="en-US" sz="1200" b="0" strike="noStrike" spc="-1" dirty="0" err="1">
                <a:solidFill>
                  <a:srgbClr val="FF0000"/>
                </a:solidFill>
                <a:uFill>
                  <a:solidFill>
                    <a:srgbClr val="FFFFFF"/>
                  </a:solidFill>
                </a:uFill>
                <a:latin typeface="Arial"/>
                <a:ea typeface="MS PGothic"/>
              </a:rPr>
              <a:t>Qiao</a:t>
            </a:r>
            <a:r>
              <a:rPr lang="en-US" sz="1200" b="0" strike="noStrike" spc="-1" dirty="0">
                <a:solidFill>
                  <a:srgbClr val="FF0000"/>
                </a:solidFill>
                <a:uFill>
                  <a:solidFill>
                    <a:srgbClr val="FFFFFF"/>
                  </a:solidFill>
                </a:uFill>
                <a:latin typeface="Arial"/>
                <a:ea typeface="MS PGothic"/>
              </a:rPr>
              <a:t> (</a:t>
            </a:r>
            <a:r>
              <a:rPr lang="en-US" sz="1200" b="0" strike="noStrike" spc="-1" dirty="0" err="1">
                <a:solidFill>
                  <a:srgbClr val="FF0000"/>
                </a:solidFill>
                <a:uFill>
                  <a:solidFill>
                    <a:srgbClr val="FFFFFF"/>
                  </a:solidFill>
                </a:uFill>
                <a:latin typeface="Arial"/>
                <a:ea typeface="MS PGothic"/>
              </a:rPr>
              <a:t>Huawei</a:t>
            </a:r>
            <a:r>
              <a:rPr lang="en-US" sz="1200" b="0" strike="noStrike" spc="-1" dirty="0">
                <a:solidFill>
                  <a:srgbClr val="FF0000"/>
                </a:solidFill>
                <a:uFill>
                  <a:solidFill>
                    <a:srgbClr val="FFFFFF"/>
                  </a:solidFill>
                </a:uFill>
                <a:latin typeface="Arial"/>
                <a:ea typeface="MS PGothic"/>
              </a:rPr>
              <a:t> / CCSA)</a:t>
            </a:r>
            <a:endParaRPr lang="en-US" sz="1800" b="0" strike="noStrike" spc="-1" dirty="0">
              <a:solidFill>
                <a:srgbClr val="FF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a:t>
            </a:r>
            <a:r>
              <a:rPr lang="en-US" sz="1200" spc="-1" dirty="0" err="1">
                <a:solidFill>
                  <a:srgbClr val="FF0000"/>
                </a:solidFill>
                <a:uFill>
                  <a:solidFill>
                    <a:srgbClr val="FFFFFF"/>
                  </a:solidFill>
                </a:uFill>
                <a:latin typeface="Arial"/>
                <a:ea typeface="MS PGothic"/>
              </a:rPr>
              <a:t>Kenjiro</a:t>
            </a:r>
            <a:r>
              <a:rPr lang="en-US" sz="1200" spc="-1" dirty="0">
                <a:solidFill>
                  <a:srgbClr val="FF0000"/>
                </a:solidFill>
                <a:uFill>
                  <a:solidFill>
                    <a:srgbClr val="FFFFFF"/>
                  </a:solidFill>
                </a:uFill>
                <a:latin typeface="Arial"/>
                <a:ea typeface="MS PGothic"/>
              </a:rPr>
              <a:t> Arai (NTT / TTC)</a:t>
            </a:r>
          </a:p>
          <a:p>
            <a:pPr marL="1143000" indent="-228240">
              <a:lnSpc>
                <a:spcPct val="100000"/>
              </a:lnSpc>
            </a:pPr>
            <a:r>
              <a:rPr lang="en-US" sz="1200" spc="-1" dirty="0">
                <a:solidFill>
                  <a:srgbClr val="FF0000"/>
                </a:solidFill>
                <a:uFill>
                  <a:solidFill>
                    <a:srgbClr val="FFFFFF"/>
                  </a:solidFill>
                </a:uFill>
                <a:latin typeface="Arial"/>
                <a:ea typeface="MS PGothic"/>
              </a:rPr>
              <a:t>	                   	Susana Fernandez (Ericsson / ETSI)</a:t>
            </a: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MCC support: 	</a:t>
            </a:r>
            <a:r>
              <a:rPr lang="en-US" sz="1200" b="0" strike="noStrike" spc="-1" dirty="0" err="1">
                <a:solidFill>
                  <a:srgbClr val="000000"/>
                </a:solidFill>
                <a:uFill>
                  <a:solidFill>
                    <a:srgbClr val="FFFFFF"/>
                  </a:solidFill>
                </a:uFill>
                <a:latin typeface="Arial"/>
                <a:ea typeface="MS PGothic"/>
              </a:rPr>
              <a:t>Saurav</a:t>
            </a:r>
            <a:r>
              <a:rPr lang="en-US" sz="1200" b="0" strike="noStrike" spc="-1" dirty="0">
                <a:solidFill>
                  <a:srgbClr val="000000"/>
                </a:solidFill>
                <a:uFill>
                  <a:solidFill>
                    <a:srgbClr val="FFFFFF"/>
                  </a:solidFill>
                </a:uFill>
                <a:latin typeface="Arial"/>
                <a:ea typeface="MS PGothic"/>
              </a:rPr>
              <a:t> Aurora</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FF3300"/>
              </a:buClr>
              <a:buFont typeface="Arial"/>
              <a:buChar char="•"/>
            </a:pPr>
            <a:r>
              <a:rPr lang="en-US" sz="1400" b="0" strike="noStrike" spc="-1" dirty="0">
                <a:solidFill>
                  <a:srgbClr val="000000"/>
                </a:solidFill>
                <a:uFill>
                  <a:solidFill>
                    <a:srgbClr val="FFFFFF"/>
                  </a:solidFill>
                </a:uFill>
                <a:latin typeface="Arial"/>
                <a:ea typeface="MS PGothic"/>
              </a:rPr>
              <a:t>TSG CT WG4:</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Lionel </a:t>
            </a:r>
            <a:r>
              <a:rPr lang="en-US" sz="1200" b="0" strike="noStrike" spc="-1" dirty="0" err="1">
                <a:solidFill>
                  <a:srgbClr val="000000"/>
                </a:solidFill>
                <a:uFill>
                  <a:solidFill>
                    <a:srgbClr val="FFFFFF"/>
                  </a:solidFill>
                </a:uFill>
                <a:latin typeface="Arial"/>
                <a:ea typeface="MS PGothic"/>
              </a:rPr>
              <a:t>Morand</a:t>
            </a:r>
            <a:r>
              <a:rPr lang="en-US" sz="1200" b="0" strike="noStrike" spc="-1" dirty="0">
                <a:solidFill>
                  <a:srgbClr val="000000"/>
                </a:solidFill>
                <a:uFill>
                  <a:solidFill>
                    <a:srgbClr val="FFFFFF"/>
                  </a:solidFill>
                </a:uFill>
                <a:latin typeface="Arial"/>
                <a:ea typeface="MS PGothic"/>
              </a:rPr>
              <a:t> (Orange / ETSI) </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Peter Schmitt (</a:t>
            </a:r>
            <a:r>
              <a:rPr lang="en-US" sz="1200" b="0" strike="noStrike" spc="-1" dirty="0" err="1">
                <a:solidFill>
                  <a:srgbClr val="000000"/>
                </a:solidFill>
                <a:uFill>
                  <a:solidFill>
                    <a:srgbClr val="FFFFFF"/>
                  </a:solidFill>
                </a:uFill>
                <a:latin typeface="Arial"/>
                <a:ea typeface="MS PGothic"/>
              </a:rPr>
              <a:t>Huawei</a:t>
            </a:r>
            <a:r>
              <a:rPr lang="en-US" sz="1200" b="0" strike="noStrike" spc="-1" dirty="0">
                <a:solidFill>
                  <a:srgbClr val="000000"/>
                </a:solidFill>
                <a:uFill>
                  <a:solidFill>
                    <a:srgbClr val="FFFFFF"/>
                  </a:solidFill>
                </a:uFill>
                <a:latin typeface="Arial"/>
                <a:ea typeface="MS PGothic"/>
              </a:rPr>
              <a:t> / CCSA)
                    	Yvette </a:t>
            </a:r>
            <a:r>
              <a:rPr lang="en-US" sz="1200" b="0" strike="noStrike" spc="-1" dirty="0" err="1">
                <a:solidFill>
                  <a:srgbClr val="000000"/>
                </a:solidFill>
                <a:uFill>
                  <a:solidFill>
                    <a:srgbClr val="FFFFFF"/>
                  </a:solidFill>
                </a:uFill>
                <a:latin typeface="Arial"/>
                <a:ea typeface="MS PGothic"/>
              </a:rPr>
              <a:t>Koza</a:t>
            </a:r>
            <a:r>
              <a:rPr lang="en-US" sz="1200" b="0" strike="noStrike" spc="-1" dirty="0">
                <a:solidFill>
                  <a:srgbClr val="000000"/>
                </a:solidFill>
                <a:uFill>
                  <a:solidFill>
                    <a:srgbClr val="FFFFFF"/>
                  </a:solidFill>
                </a:uFill>
                <a:latin typeface="Arial"/>
                <a:ea typeface="MS PGothic"/>
              </a:rPr>
              <a:t> (Deutsche Telekom / ETSI)</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MCC support: 	</a:t>
            </a:r>
            <a:r>
              <a:rPr lang="en-US" sz="1200" b="0" strike="noStrike" spc="-1" dirty="0" err="1">
                <a:solidFill>
                  <a:srgbClr val="000000"/>
                </a:solidFill>
                <a:uFill>
                  <a:solidFill>
                    <a:srgbClr val="FFFFFF"/>
                  </a:solidFill>
                </a:uFill>
                <a:latin typeface="Arial"/>
                <a:ea typeface="MS PGothic"/>
              </a:rPr>
              <a:t>Kimmo</a:t>
            </a:r>
            <a:r>
              <a:rPr lang="en-US" sz="1200" b="0" strike="noStrike" spc="-1" dirty="0">
                <a:solidFill>
                  <a:srgbClr val="000000"/>
                </a:solidFill>
                <a:uFill>
                  <a:solidFill>
                    <a:srgbClr val="FFFFFF"/>
                  </a:solidFill>
                </a:uFill>
                <a:latin typeface="Arial"/>
                <a:ea typeface="MS PGothic"/>
              </a:rPr>
              <a:t> </a:t>
            </a:r>
            <a:r>
              <a:rPr lang="en-US" sz="1200" b="0" strike="noStrike" spc="-1" dirty="0" err="1">
                <a:solidFill>
                  <a:srgbClr val="000000"/>
                </a:solidFill>
                <a:uFill>
                  <a:solidFill>
                    <a:srgbClr val="FFFFFF"/>
                  </a:solidFill>
                </a:uFill>
                <a:latin typeface="Arial"/>
                <a:ea typeface="MS PGothic"/>
              </a:rPr>
              <a:t>Kymalainen</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400" b="0" strike="noStrike" spc="-1" dirty="0">
                <a:solidFill>
                  <a:srgbClr val="000000"/>
                </a:solidFill>
                <a:uFill>
                  <a:solidFill>
                    <a:srgbClr val="FFFFFF"/>
                  </a:solidFill>
                </a:uFill>
                <a:latin typeface="Arial"/>
                <a:ea typeface="MS PGothic"/>
              </a:rPr>
              <a:t>TSG CT WG6:</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a:t>
            </a:r>
            <a:r>
              <a:rPr lang="en-US" sz="1200" b="0" strike="noStrike" spc="-1" dirty="0">
                <a:solidFill>
                  <a:srgbClr val="FF0000"/>
                </a:solidFill>
                <a:uFill>
                  <a:solidFill>
                    <a:srgbClr val="FFFFFF"/>
                  </a:solidFill>
                </a:uFill>
                <a:latin typeface="Arial"/>
                <a:ea typeface="MS PGothic"/>
              </a:rPr>
              <a:t>Paul </a:t>
            </a:r>
            <a:r>
              <a:rPr lang="en-US" sz="1200" b="0" strike="noStrike" spc="-1" dirty="0" err="1">
                <a:solidFill>
                  <a:srgbClr val="FF0000"/>
                </a:solidFill>
                <a:uFill>
                  <a:solidFill>
                    <a:srgbClr val="FFFFFF"/>
                  </a:solidFill>
                </a:uFill>
                <a:latin typeface="Arial"/>
                <a:ea typeface="MS PGothic"/>
              </a:rPr>
              <a:t>Jolivet</a:t>
            </a:r>
            <a:r>
              <a:rPr lang="en-US" sz="1200" b="0" strike="noStrike" spc="-1" dirty="0">
                <a:solidFill>
                  <a:srgbClr val="FF0000"/>
                </a:solidFill>
                <a:uFill>
                  <a:solidFill>
                    <a:srgbClr val="FFFFFF"/>
                  </a:solidFill>
                </a:uFill>
                <a:latin typeface="Arial"/>
                <a:ea typeface="MS PGothic"/>
              </a:rPr>
              <a:t> (LG Electronics / TTA)</a:t>
            </a:r>
            <a:endParaRPr lang="en-US" sz="1800" b="0" strike="noStrike" spc="-1" dirty="0">
              <a:solidFill>
                <a:srgbClr val="FF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a:t>
            </a:r>
            <a:r>
              <a:rPr lang="en-US" sz="1200" b="0" strike="noStrike" spc="-1" dirty="0" err="1">
                <a:solidFill>
                  <a:srgbClr val="000000"/>
                </a:solidFill>
                <a:uFill>
                  <a:solidFill>
                    <a:srgbClr val="FFFFFF"/>
                  </a:solidFill>
                </a:uFill>
                <a:latin typeface="Arial"/>
                <a:ea typeface="MS PGothic"/>
              </a:rPr>
              <a:t>Heiko</a:t>
            </a:r>
            <a:r>
              <a:rPr lang="en-US" sz="1200" b="0" strike="noStrike" spc="-1" dirty="0">
                <a:solidFill>
                  <a:srgbClr val="000000"/>
                </a:solidFill>
                <a:uFill>
                  <a:solidFill>
                    <a:srgbClr val="FFFFFF"/>
                  </a:solidFill>
                </a:uFill>
                <a:latin typeface="Arial"/>
                <a:ea typeface="MS PGothic"/>
              </a:rPr>
              <a:t> Kruse (</a:t>
            </a:r>
            <a:r>
              <a:rPr lang="en-US" sz="1200" b="0" strike="noStrike" spc="-1" dirty="0" err="1">
                <a:solidFill>
                  <a:srgbClr val="000000"/>
                </a:solidFill>
                <a:uFill>
                  <a:solidFill>
                    <a:srgbClr val="FFFFFF"/>
                  </a:solidFill>
                </a:uFill>
                <a:latin typeface="Arial"/>
                <a:ea typeface="MS PGothic"/>
              </a:rPr>
              <a:t>Morpho</a:t>
            </a:r>
            <a:r>
              <a:rPr lang="en-US" sz="1200" b="0" strike="noStrike" spc="-1" dirty="0">
                <a:solidFill>
                  <a:srgbClr val="000000"/>
                </a:solidFill>
                <a:uFill>
                  <a:solidFill>
                    <a:srgbClr val="FFFFFF"/>
                  </a:solidFill>
                </a:uFill>
                <a:latin typeface="Arial"/>
                <a:ea typeface="MS PGothic"/>
              </a:rPr>
              <a:t> Cards GmbH / ETSI)</a:t>
            </a:r>
            <a:endParaRPr lang="en-US" sz="1800" b="0" strike="noStrike" spc="-1" dirty="0">
              <a:solidFill>
                <a:srgbClr val="000000"/>
              </a:solidFill>
              <a:uFill>
                <a:solidFill>
                  <a:srgbClr val="FFFFFF"/>
                </a:solidFill>
              </a:uFill>
              <a:latin typeface="Arial"/>
            </a:endParaRPr>
          </a:p>
          <a:p>
            <a:pPr marL="914400">
              <a:lnSpc>
                <a:spcPct val="100000"/>
              </a:lnSpc>
            </a:pPr>
            <a:r>
              <a:rPr lang="en-US" sz="1200" b="0" strike="noStrike" spc="-1" dirty="0">
                <a:solidFill>
                  <a:srgbClr val="000000"/>
                </a:solidFill>
                <a:uFill>
                  <a:solidFill>
                    <a:srgbClr val="FFFFFF"/>
                  </a:solidFill>
                </a:uFill>
                <a:latin typeface="Arial"/>
                <a:ea typeface="MS PGothic"/>
              </a:rPr>
              <a:t>      		Michele </a:t>
            </a:r>
            <a:r>
              <a:rPr lang="en-US" sz="1200" b="0" strike="noStrike" spc="-1" dirty="0" err="1">
                <a:solidFill>
                  <a:srgbClr val="000000"/>
                </a:solidFill>
                <a:uFill>
                  <a:solidFill>
                    <a:srgbClr val="FFFFFF"/>
                  </a:solidFill>
                </a:uFill>
                <a:latin typeface="Arial"/>
                <a:ea typeface="MS PGothic"/>
              </a:rPr>
              <a:t>Berionne</a:t>
            </a:r>
            <a:r>
              <a:rPr lang="en-US" sz="1200" b="0" strike="noStrike" spc="-1" dirty="0">
                <a:solidFill>
                  <a:srgbClr val="000000"/>
                </a:solidFill>
                <a:uFill>
                  <a:solidFill>
                    <a:srgbClr val="FFFFFF"/>
                  </a:solidFill>
                </a:uFill>
                <a:latin typeface="Arial"/>
                <a:ea typeface="MS PGothic"/>
              </a:rPr>
              <a:t> (Qualcomm Inc. / ATIS)</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MCC support: 	</a:t>
            </a:r>
            <a:r>
              <a:rPr lang="en-US" sz="1200" b="0" strike="noStrike" spc="-1" dirty="0">
                <a:uFill>
                  <a:solidFill>
                    <a:srgbClr val="FFFFFF"/>
                  </a:solidFill>
                </a:uFill>
                <a:latin typeface="Arial"/>
                <a:ea typeface="MS PGothic"/>
              </a:rPr>
              <a:t>Hakim </a:t>
            </a:r>
            <a:r>
              <a:rPr lang="en-US" sz="1200" b="0" strike="noStrike" spc="-1" dirty="0" err="1">
                <a:uFill>
                  <a:solidFill>
                    <a:srgbClr val="FFFFFF"/>
                  </a:solidFill>
                </a:uFill>
                <a:latin typeface="Arial"/>
                <a:ea typeface="MS PGothic"/>
              </a:rPr>
              <a:t>Mkinsi</a:t>
            </a:r>
            <a:endParaRPr lang="en-US" sz="1800" b="0" strike="noStrike" spc="-1" dirty="0">
              <a:uFill>
                <a:solidFill>
                  <a:srgbClr val="FFFFFF"/>
                </a:solidFill>
              </a:uFill>
              <a:latin typeface="Arial"/>
            </a:endParaRPr>
          </a:p>
        </p:txBody>
      </p:sp>
      <p:sp>
        <p:nvSpPr>
          <p:cNvPr id="159" name="CustomShape 3"/>
          <p:cNvSpPr/>
          <p:nvPr/>
        </p:nvSpPr>
        <p:spPr>
          <a:xfrm>
            <a:off x="171360" y="1393920"/>
            <a:ext cx="4103280" cy="410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100000"/>
              </a:lnSpc>
            </a:pPr>
            <a:r>
              <a:rPr lang="en-US" sz="1800" b="0" strike="noStrike" spc="-1" dirty="0">
                <a:uFill>
                  <a:solidFill>
                    <a:srgbClr val="FFFFFF"/>
                  </a:solidFill>
                </a:uFill>
                <a:latin typeface="Arial"/>
                <a:ea typeface="MS PGothic"/>
              </a:rPr>
              <a:t>TSG CT officials are:</a:t>
            </a:r>
            <a:endParaRPr lang="en-US" sz="1800" b="0" strike="noStrike" spc="-1" dirty="0">
              <a:uFill>
                <a:solidFill>
                  <a:srgbClr val="FFFFFF"/>
                </a:solidFill>
              </a:uFill>
              <a:latin typeface="Arial"/>
            </a:endParaRPr>
          </a:p>
          <a:p>
            <a:pPr marL="92075" lvl="1">
              <a:lnSpc>
                <a:spcPct val="100000"/>
              </a:lnSpc>
              <a:buClr>
                <a:srgbClr val="C00000"/>
              </a:buClr>
            </a:pPr>
            <a:r>
              <a:rPr lang="en-US" sz="1800" b="0" strike="noStrike" spc="-1" dirty="0">
                <a:uFill>
                  <a:solidFill>
                    <a:srgbClr val="FFFFFF"/>
                  </a:solidFill>
                </a:uFill>
                <a:latin typeface="+mj-lt"/>
                <a:ea typeface="Arial Unicode MS"/>
              </a:rPr>
              <a:t>Chairman:</a:t>
            </a:r>
            <a:endParaRPr lang="en-US" sz="1800" b="0" strike="noStrike" spc="-1" dirty="0">
              <a:uFill>
                <a:solidFill>
                  <a:srgbClr val="FFFFFF"/>
                </a:solidFill>
              </a:uFill>
              <a:latin typeface="+mj-lt"/>
            </a:endParaRPr>
          </a:p>
          <a:p>
            <a:pPr marL="806450" lvl="3" indent="-265113">
              <a:buClr>
                <a:srgbClr val="3399FF"/>
              </a:buClr>
              <a:buFont typeface="Arial" pitchFamily="34" charset="0"/>
              <a:buChar char="•"/>
            </a:pPr>
            <a:r>
              <a:rPr lang="en-US" b="0" strike="noStrike" spc="-1" dirty="0">
                <a:uFill>
                  <a:solidFill>
                    <a:srgbClr val="FFFFFF"/>
                  </a:solidFill>
                </a:uFill>
                <a:latin typeface="+mj-lt"/>
                <a:ea typeface="Arial Unicode MS"/>
              </a:rPr>
              <a:t>Georg Mayer</a:t>
            </a:r>
            <a:br>
              <a:rPr lang="en-US" b="0" strike="noStrike"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a:t>
            </a:r>
            <a:r>
              <a:rPr lang="en-US" sz="1400" b="0" strike="noStrike" spc="-1" dirty="0" err="1">
                <a:uFill>
                  <a:solidFill>
                    <a:srgbClr val="FFFFFF"/>
                  </a:solidFill>
                </a:uFill>
                <a:latin typeface="+mj-lt"/>
                <a:ea typeface="Arial Unicode MS"/>
              </a:rPr>
              <a:t>Huawei</a:t>
            </a:r>
            <a:r>
              <a:rPr lang="en-US" sz="1400" b="0" strike="noStrike" spc="-1" dirty="0">
                <a:uFill>
                  <a:solidFill>
                    <a:srgbClr val="FFFFFF"/>
                  </a:solidFill>
                </a:uFill>
                <a:latin typeface="+mj-lt"/>
                <a:ea typeface="Arial Unicode MS"/>
              </a:rPr>
              <a:t> / CCSA)</a:t>
            </a:r>
            <a:br>
              <a:rPr lang="en-US" sz="1400" b="0" strike="noStrike" spc="-1" dirty="0">
                <a:uFill>
                  <a:solidFill>
                    <a:srgbClr val="FFFFFF"/>
                  </a:solidFill>
                </a:uFill>
                <a:latin typeface="+mj-lt"/>
                <a:ea typeface="Arial Unicode MS"/>
              </a:rPr>
            </a:br>
            <a:endParaRPr lang="en-US" b="0" strike="noStrike" spc="-1" dirty="0">
              <a:uFill>
                <a:solidFill>
                  <a:srgbClr val="FFFFFF"/>
                </a:solidFill>
              </a:uFill>
              <a:latin typeface="+mj-lt"/>
            </a:endParaRPr>
          </a:p>
          <a:p>
            <a:pPr marL="92075" lvl="1">
              <a:lnSpc>
                <a:spcPct val="100000"/>
              </a:lnSpc>
              <a:buClr>
                <a:srgbClr val="C00000"/>
              </a:buClr>
            </a:pPr>
            <a:r>
              <a:rPr lang="en-US" sz="1800" b="0" strike="noStrike" spc="-1" dirty="0">
                <a:uFill>
                  <a:solidFill>
                    <a:srgbClr val="FFFFFF"/>
                  </a:solidFill>
                </a:uFill>
                <a:latin typeface="+mj-lt"/>
                <a:ea typeface="Arial Unicode MS"/>
              </a:rPr>
              <a:t>Vice chairs:</a:t>
            </a:r>
            <a:endParaRPr lang="en-US" sz="1800" b="0" strike="noStrike" spc="-1" dirty="0">
              <a:uFill>
                <a:solidFill>
                  <a:srgbClr val="FFFFFF"/>
                </a:solidFill>
              </a:uFill>
              <a:latin typeface="+mj-lt"/>
            </a:endParaRPr>
          </a:p>
          <a:p>
            <a:pPr marL="806450" lvl="2" indent="-268288">
              <a:lnSpc>
                <a:spcPct val="100000"/>
              </a:lnSpc>
              <a:buClr>
                <a:srgbClr val="0000FF"/>
              </a:buClr>
              <a:buFont typeface="Arial" pitchFamily="34" charset="0"/>
              <a:buChar char="•"/>
            </a:pPr>
            <a:r>
              <a:rPr lang="en-US" sz="1800" b="0" strike="noStrike" spc="-1" dirty="0" err="1">
                <a:uFill>
                  <a:solidFill>
                    <a:srgbClr val="FFFFFF"/>
                  </a:solidFill>
                </a:uFill>
                <a:latin typeface="+mj-lt"/>
                <a:ea typeface="Arial Unicode MS"/>
              </a:rPr>
              <a:t>Behrouz</a:t>
            </a:r>
            <a:r>
              <a:rPr lang="en-US" sz="1800" b="0" strike="noStrike" spc="-1" dirty="0">
                <a:uFill>
                  <a:solidFill>
                    <a:srgbClr val="FFFFFF"/>
                  </a:solidFill>
                </a:uFill>
                <a:latin typeface="+mj-lt"/>
                <a:ea typeface="Arial Unicode MS"/>
              </a:rPr>
              <a:t> </a:t>
            </a:r>
            <a:r>
              <a:rPr lang="en-US" sz="1800" b="0" strike="noStrike" spc="-1" dirty="0" err="1">
                <a:uFill>
                  <a:solidFill>
                    <a:srgbClr val="FFFFFF"/>
                  </a:solidFill>
                </a:uFill>
                <a:latin typeface="+mj-lt"/>
                <a:ea typeface="Arial Unicode MS"/>
              </a:rPr>
              <a:t>Aghili</a:t>
            </a:r>
            <a:r>
              <a:rPr lang="en-US" sz="1800" b="0" strike="noStrike" spc="-1" dirty="0">
                <a:uFill>
                  <a:solidFill>
                    <a:srgbClr val="FFFFFF"/>
                  </a:solidFill>
                </a:uFill>
                <a:latin typeface="+mj-lt"/>
                <a:ea typeface="Arial Unicode MS"/>
              </a:rPr>
              <a:t> </a:t>
            </a:r>
            <a:r>
              <a:rPr lang="en-US" spc="-1" dirty="0">
                <a:uFill>
                  <a:solidFill>
                    <a:srgbClr val="FFFFFF"/>
                  </a:solidFill>
                </a:uFill>
                <a:latin typeface="+mj-lt"/>
                <a:ea typeface="Arial Unicode MS"/>
              </a:rPr>
              <a:t/>
            </a:r>
            <a:br>
              <a:rPr lang="en-US"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a:t>
            </a:r>
            <a:r>
              <a:rPr lang="en-US" sz="1400" b="0" strike="noStrike" spc="-1" dirty="0" err="1">
                <a:uFill>
                  <a:solidFill>
                    <a:srgbClr val="FFFFFF"/>
                  </a:solidFill>
                </a:uFill>
                <a:latin typeface="+mj-lt"/>
                <a:ea typeface="Arial Unicode MS"/>
              </a:rPr>
              <a:t>InterDigital</a:t>
            </a:r>
            <a:r>
              <a:rPr lang="en-US" sz="1400" b="0" strike="noStrike" spc="-1" dirty="0">
                <a:uFill>
                  <a:solidFill>
                    <a:srgbClr val="FFFFFF"/>
                  </a:solidFill>
                </a:uFill>
                <a:latin typeface="+mj-lt"/>
                <a:ea typeface="Arial Unicode MS"/>
              </a:rPr>
              <a:t> Comm./ ATIS)</a:t>
            </a:r>
            <a:endParaRPr lang="en-US" spc="-1" dirty="0">
              <a:uFill>
                <a:solidFill>
                  <a:srgbClr val="FFFFFF"/>
                </a:solidFill>
              </a:uFill>
              <a:latin typeface="+mj-lt"/>
              <a:ea typeface="Arial Unicode MS"/>
            </a:endParaRPr>
          </a:p>
          <a:p>
            <a:pPr marL="806450" lvl="2" indent="-268288">
              <a:lnSpc>
                <a:spcPct val="100000"/>
              </a:lnSpc>
              <a:buClr>
                <a:srgbClr val="0000FF"/>
              </a:buClr>
              <a:buFont typeface="Arial" pitchFamily="34" charset="0"/>
              <a:buChar char="•"/>
            </a:pPr>
            <a:r>
              <a:rPr lang="en-US" sz="1800" b="0" strike="noStrike" spc="-1" dirty="0">
                <a:uFill>
                  <a:solidFill>
                    <a:srgbClr val="FFFFFF"/>
                  </a:solidFill>
                </a:uFill>
                <a:latin typeface="+mj-lt"/>
                <a:ea typeface="Arial Unicode MS"/>
              </a:rPr>
              <a:t>Johannes </a:t>
            </a:r>
            <a:r>
              <a:rPr lang="en-US" sz="1800" b="0" strike="noStrike" spc="-1" dirty="0" err="1">
                <a:uFill>
                  <a:solidFill>
                    <a:srgbClr val="FFFFFF"/>
                  </a:solidFill>
                </a:uFill>
                <a:latin typeface="+mj-lt"/>
                <a:ea typeface="Arial Unicode MS"/>
              </a:rPr>
              <a:t>Achter</a:t>
            </a:r>
            <a:r>
              <a:rPr lang="en-US" spc="-1" dirty="0">
                <a:uFill>
                  <a:solidFill>
                    <a:srgbClr val="FFFFFF"/>
                  </a:solidFill>
                </a:uFill>
                <a:latin typeface="+mj-lt"/>
                <a:ea typeface="Arial Unicode MS"/>
              </a:rPr>
              <a:t/>
            </a:r>
            <a:br>
              <a:rPr lang="en-US"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(Deutsche Telekom / ETSI)</a:t>
            </a:r>
            <a:endParaRPr lang="en-US" sz="1400" spc="-1" dirty="0">
              <a:uFill>
                <a:solidFill>
                  <a:srgbClr val="FFFFFF"/>
                </a:solidFill>
              </a:uFill>
              <a:latin typeface="+mj-lt"/>
              <a:ea typeface="Arial Unicode MS"/>
            </a:endParaRPr>
          </a:p>
          <a:p>
            <a:pPr marL="806450" lvl="2" indent="-268288">
              <a:lnSpc>
                <a:spcPct val="100000"/>
              </a:lnSpc>
              <a:buClr>
                <a:srgbClr val="0000FF"/>
              </a:buClr>
              <a:buFont typeface="Arial" pitchFamily="34" charset="0"/>
              <a:buChar char="•"/>
            </a:pPr>
            <a:r>
              <a:rPr lang="en-US" spc="-1" dirty="0">
                <a:uFill>
                  <a:solidFill>
                    <a:srgbClr val="FFFFFF"/>
                  </a:solidFill>
                </a:uFill>
                <a:latin typeface="+mj-lt"/>
                <a:ea typeface="Arial Unicode MS"/>
              </a:rPr>
              <a:t>Atsushi </a:t>
            </a:r>
            <a:r>
              <a:rPr lang="en-US" spc="-1" dirty="0" err="1">
                <a:uFill>
                  <a:solidFill>
                    <a:srgbClr val="FFFFFF"/>
                  </a:solidFill>
                </a:uFill>
                <a:latin typeface="+mj-lt"/>
                <a:ea typeface="Arial Unicode MS"/>
              </a:rPr>
              <a:t>Minokuchi</a:t>
            </a:r>
            <a:r>
              <a:rPr lang="en-US" spc="-1" dirty="0">
                <a:uFill>
                  <a:solidFill>
                    <a:srgbClr val="FFFFFF"/>
                  </a:solidFill>
                </a:uFill>
                <a:latin typeface="+mj-lt"/>
                <a:ea typeface="Arial Unicode MS"/>
              </a:rPr>
              <a:t> </a:t>
            </a:r>
            <a:br>
              <a:rPr lang="en-US" spc="-1" dirty="0">
                <a:uFill>
                  <a:solidFill>
                    <a:srgbClr val="FFFFFF"/>
                  </a:solidFill>
                </a:uFill>
                <a:latin typeface="+mj-lt"/>
                <a:ea typeface="Arial Unicode MS"/>
              </a:rPr>
            </a:br>
            <a:r>
              <a:rPr lang="en-US" sz="1400" spc="-1" dirty="0">
                <a:uFill>
                  <a:solidFill>
                    <a:srgbClr val="FFFFFF"/>
                  </a:solidFill>
                </a:uFill>
                <a:latin typeface="+mj-lt"/>
                <a:ea typeface="Arial Unicode MS"/>
              </a:rPr>
              <a:t>(NTT DOCOMO INC. / TTC)</a:t>
            </a:r>
          </a:p>
          <a:p>
            <a:pPr marL="92075" lvl="1">
              <a:lnSpc>
                <a:spcPct val="100000"/>
              </a:lnSpc>
              <a:buClr>
                <a:srgbClr val="C00000"/>
              </a:buClr>
            </a:pPr>
            <a:endParaRPr lang="en-US" sz="1800" b="0" strike="noStrike" spc="-1" dirty="0">
              <a:uFill>
                <a:solidFill>
                  <a:srgbClr val="FFFFFF"/>
                </a:solidFill>
              </a:uFill>
              <a:latin typeface="+mj-lt"/>
              <a:ea typeface="Arial Unicode MS"/>
            </a:endParaRPr>
          </a:p>
          <a:p>
            <a:pPr marL="92075" lvl="1">
              <a:lnSpc>
                <a:spcPct val="100000"/>
              </a:lnSpc>
              <a:buClr>
                <a:srgbClr val="C00000"/>
              </a:buClr>
            </a:pPr>
            <a:r>
              <a:rPr lang="en-US" sz="1800" b="0" strike="noStrike" spc="-1" dirty="0">
                <a:uFill>
                  <a:solidFill>
                    <a:srgbClr val="FFFFFF"/>
                  </a:solidFill>
                </a:uFill>
                <a:latin typeface="+mj-lt"/>
                <a:ea typeface="Arial Unicode MS"/>
              </a:rPr>
              <a:t>MCC support:</a:t>
            </a:r>
            <a:endParaRPr lang="en-US" sz="1800" b="0" strike="noStrike" spc="-1" dirty="0">
              <a:uFill>
                <a:solidFill>
                  <a:srgbClr val="FFFFFF"/>
                </a:solidFill>
              </a:uFill>
              <a:latin typeface="+mj-lt"/>
            </a:endParaRPr>
          </a:p>
          <a:p>
            <a:pPr marL="538163" lvl="2" indent="268288">
              <a:lnSpc>
                <a:spcPct val="100000"/>
              </a:lnSpc>
              <a:buClr>
                <a:srgbClr val="000000"/>
              </a:buClr>
              <a:buFont typeface="Arial" pitchFamily="34" charset="0"/>
              <a:buChar char="•"/>
            </a:pPr>
            <a:r>
              <a:rPr lang="en-US" sz="1600" b="0" strike="noStrike" spc="-1" dirty="0" err="1">
                <a:uFill>
                  <a:solidFill>
                    <a:srgbClr val="FFFFFF"/>
                  </a:solidFill>
                </a:uFill>
                <a:latin typeface="+mj-lt"/>
                <a:ea typeface="Arial Unicode MS"/>
              </a:rPr>
              <a:t>Kimmo</a:t>
            </a:r>
            <a:r>
              <a:rPr lang="en-US" sz="1600" b="0" strike="noStrike" spc="-1" dirty="0">
                <a:uFill>
                  <a:solidFill>
                    <a:srgbClr val="FFFFFF"/>
                  </a:solidFill>
                </a:uFill>
                <a:latin typeface="+mj-lt"/>
                <a:ea typeface="Arial Unicode MS"/>
              </a:rPr>
              <a:t> </a:t>
            </a:r>
            <a:r>
              <a:rPr lang="en-US" sz="1600" b="0" strike="noStrike" spc="-1" dirty="0" err="1">
                <a:uFill>
                  <a:solidFill>
                    <a:srgbClr val="FFFFFF"/>
                  </a:solidFill>
                </a:uFill>
                <a:latin typeface="+mj-lt"/>
                <a:ea typeface="Arial Unicode MS"/>
              </a:rPr>
              <a:t>Kymalainen</a:t>
            </a:r>
            <a:endParaRPr lang="en-US" sz="1800" b="0" strike="noStrike" spc="-1" dirty="0">
              <a:uFill>
                <a:solidFill>
                  <a:srgbClr val="FFFFFF"/>
                </a:solidFill>
              </a:uFill>
              <a:latin typeface="+mj-lt"/>
            </a:endParaRPr>
          </a:p>
        </p:txBody>
      </p:sp>
      <p:sp>
        <p:nvSpPr>
          <p:cNvPr id="160" name="CustomShape 4"/>
          <p:cNvSpPr/>
          <p:nvPr/>
        </p:nvSpPr>
        <p:spPr>
          <a:xfrm>
            <a:off x="117360" y="5707080"/>
            <a:ext cx="4528800" cy="985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90000"/>
              </a:lnSpc>
            </a:pPr>
            <a:r>
              <a:rPr lang="en-US" sz="1000" b="0" strike="noStrike" spc="-1" dirty="0">
                <a:solidFill>
                  <a:srgbClr val="000000"/>
                </a:solidFill>
                <a:uFill>
                  <a:solidFill>
                    <a:srgbClr val="FFFFFF"/>
                  </a:solidFill>
                </a:uFill>
                <a:latin typeface="Arial"/>
                <a:ea typeface="MS PGothic"/>
              </a:rPr>
              <a:t>Legend
</a:t>
            </a:r>
            <a:r>
              <a:rPr lang="en-US" sz="1000" b="0" strike="noStrike" spc="-1" dirty="0">
                <a:solidFill>
                  <a:srgbClr val="0000FF"/>
                </a:solidFill>
                <a:uFill>
                  <a:solidFill>
                    <a:srgbClr val="FFFFFF"/>
                  </a:solidFill>
                </a:uFill>
                <a:latin typeface="Arial"/>
                <a:ea typeface="MS PGothic"/>
              </a:rPr>
              <a:t>Blue</a:t>
            </a:r>
            <a:r>
              <a:rPr lang="en-US" sz="1000" b="0" strike="noStrike" spc="-1" dirty="0">
                <a:solidFill>
                  <a:srgbClr val="000000"/>
                </a:solidFill>
                <a:uFill>
                  <a:solidFill>
                    <a:srgbClr val="FFFFFF"/>
                  </a:solidFill>
                </a:uFill>
                <a:latin typeface="Arial"/>
                <a:ea typeface="MS PGothic"/>
              </a:rPr>
              <a:t> –  elected since previous plenary</a:t>
            </a:r>
            <a:endParaRPr lang="en-US" sz="1800" b="0" strike="noStrike" spc="-1" dirty="0">
              <a:solidFill>
                <a:srgbClr val="000000"/>
              </a:solidFill>
              <a:uFill>
                <a:solidFill>
                  <a:srgbClr val="FFFFFF"/>
                </a:solidFill>
              </a:uFill>
              <a:latin typeface="Arial"/>
            </a:endParaRPr>
          </a:p>
          <a:p>
            <a:pPr marL="343080" indent="-342720">
              <a:lnSpc>
                <a:spcPct val="90000"/>
              </a:lnSpc>
            </a:pPr>
            <a:r>
              <a:rPr lang="en-US" sz="1000" b="0" strike="noStrike" spc="-1" dirty="0">
                <a:solidFill>
                  <a:srgbClr val="3399FF"/>
                </a:solidFill>
                <a:uFill>
                  <a:solidFill>
                    <a:srgbClr val="FFFFFF"/>
                  </a:solidFill>
                </a:uFill>
                <a:latin typeface="Arial"/>
                <a:ea typeface="MS PGothic"/>
              </a:rPr>
              <a:t>Blue</a:t>
            </a:r>
            <a:r>
              <a:rPr lang="en-US" sz="1000" b="0" strike="noStrike" spc="-1" dirty="0">
                <a:solidFill>
                  <a:srgbClr val="000000"/>
                </a:solidFill>
                <a:uFill>
                  <a:solidFill>
                    <a:srgbClr val="FFFFFF"/>
                  </a:solidFill>
                </a:uFill>
                <a:latin typeface="Arial"/>
                <a:ea typeface="MS PGothic"/>
              </a:rPr>
              <a:t> –  re-elected since previous plenary 
</a:t>
            </a:r>
            <a:r>
              <a:rPr lang="en-US" sz="1000" b="0" strike="noStrike" spc="-1" dirty="0">
                <a:solidFill>
                  <a:srgbClr val="FF3300"/>
                </a:solidFill>
                <a:uFill>
                  <a:solidFill>
                    <a:srgbClr val="FFFFFF"/>
                  </a:solidFill>
                </a:uFill>
                <a:latin typeface="Arial"/>
                <a:ea typeface="MS PGothic"/>
              </a:rPr>
              <a:t>Red</a:t>
            </a:r>
            <a:r>
              <a:rPr lang="en-US" sz="1000" b="0" strike="noStrike" spc="-1" dirty="0">
                <a:solidFill>
                  <a:srgbClr val="000000"/>
                </a:solidFill>
                <a:uFill>
                  <a:solidFill>
                    <a:srgbClr val="FFFFFF"/>
                  </a:solidFill>
                </a:uFill>
                <a:latin typeface="Arial"/>
                <a:ea typeface="MS PGothic"/>
              </a:rPr>
              <a:t> –   for election in coming plenary period</a:t>
            </a: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p:txBody>
          <a:bodyPr/>
          <a:lstStyle/>
          <a:p>
            <a:pPr algn="ctr" rtl="0"/>
            <a:r>
              <a:rPr lang="en-US" sz="3200" kern="1200" spc="-1" dirty="0" smtClean="0">
                <a:solidFill>
                  <a:srgbClr val="FF0000"/>
                </a:solidFill>
                <a:uFill>
                  <a:solidFill>
                    <a:srgbClr val="FFFFFF"/>
                  </a:solidFill>
                </a:uFill>
                <a:latin typeface="Arial"/>
                <a:ea typeface="+mn-ea"/>
                <a:cs typeface="+mn-cs"/>
              </a:rPr>
              <a:t>Incoming LS from ETSI ISG NGP</a:t>
            </a:r>
            <a:endParaRPr lang="en-US" sz="3200" kern="1200" spc="-1" dirty="0">
              <a:solidFill>
                <a:srgbClr val="FF0000"/>
              </a:solidFill>
              <a:uFill>
                <a:solidFill>
                  <a:srgbClr val="FFFFFF"/>
                </a:solidFill>
              </a:uFill>
              <a:latin typeface="Arial"/>
              <a:ea typeface="+mn-ea"/>
              <a:cs typeface="+mn-cs"/>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20</a:t>
            </a:fld>
            <a:endParaRPr lang="en-US" sz="1400" b="0" strike="noStrike" spc="-1" dirty="0">
              <a:solidFill>
                <a:srgbClr val="000000"/>
              </a:solidFill>
              <a:uFill>
                <a:solidFill>
                  <a:srgbClr val="FFFFFF"/>
                </a:solidFill>
              </a:uFill>
              <a:latin typeface="Times New Roman"/>
            </a:endParaRPr>
          </a:p>
        </p:txBody>
      </p:sp>
      <p:sp>
        <p:nvSpPr>
          <p:cNvPr id="5" name="Rectangle 3"/>
          <p:cNvSpPr txBox="1">
            <a:spLocks noChangeArrowheads="1"/>
          </p:cNvSpPr>
          <p:nvPr/>
        </p:nvSpPr>
        <p:spPr bwMode="auto">
          <a:xfrm>
            <a:off x="303213" y="1169988"/>
            <a:ext cx="8609012" cy="5473700"/>
          </a:xfrm>
          <a:prstGeom prst="rect">
            <a:avLst/>
          </a:prstGeom>
          <a:noFill/>
          <a:ln w="12700">
            <a:noFill/>
            <a:miter lim="800000"/>
            <a:headEnd/>
            <a:tailEnd/>
          </a:ln>
          <a:effectLst/>
        </p:spPr>
        <p:txBody>
          <a:bodyPr lIns="90488" tIns="44450" rIns="90488" bIns="44450"/>
          <a:lstStyle/>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CT has discussed the incoming </a:t>
            </a:r>
            <a:r>
              <a:rPr lang="en-GB" altLang="ja-JP" sz="1600" spc="-1" smtClean="0">
                <a:solidFill>
                  <a:srgbClr val="000000"/>
                </a:solidFill>
                <a:uFill>
                  <a:solidFill>
                    <a:srgbClr val="FFFFFF"/>
                  </a:solidFill>
                </a:uFill>
                <a:latin typeface="Arial"/>
              </a:rPr>
              <a:t>LS from ETSI </a:t>
            </a:r>
            <a:r>
              <a:rPr lang="en-GB" altLang="ja-JP" sz="1600" spc="-1" dirty="0" smtClean="0">
                <a:solidFill>
                  <a:srgbClr val="000000"/>
                </a:solidFill>
                <a:uFill>
                  <a:solidFill>
                    <a:srgbClr val="FFFFFF"/>
                  </a:solidFill>
                </a:uFill>
                <a:latin typeface="Arial"/>
              </a:rPr>
              <a:t>ISG NGP (CP-171148), which is also received by RAN and SA. CT did not respond to the LS, but suggests that SA coordinates a common reply from 3GPP.</a:t>
            </a:r>
          </a:p>
          <a:p>
            <a:pPr marL="343080" indent="-342720">
              <a:lnSpc>
                <a:spcPct val="90000"/>
              </a:lnSpc>
              <a:spcBef>
                <a:spcPct val="20000"/>
              </a:spcBef>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Outcome of CT discussion of the LS</a:t>
            </a: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Due to short time-frame for 5G (i.e. Rel-16 and Rel-16) it seems not feasible that 3GPP CT takes over protocol requirements or related solutions directly from ETSI ISG NGP.</a:t>
            </a:r>
          </a:p>
          <a:p>
            <a:pPr marL="800280" lvl="1"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Within CT WGs protocol requirements for 5G are currently studied. ETSI ISG NGP member companies are invited to bring their input by means of company contributions during the next few months to the 3GPP CT WGs directly, if these requirements are directly related to the ongoing Rel-15/Rel-16 work.</a:t>
            </a:r>
          </a:p>
          <a:p>
            <a:pPr marL="800280" lvl="1"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3GPP would not like to initiate or coordinate communication between ETSI ISG NGP and IETF.</a:t>
            </a:r>
          </a:p>
          <a:p>
            <a:pPr marL="800280" lvl="1"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Many issues raised by the LS are already covered by the existing 3GPP (CT) processes and the related ongoing work.</a:t>
            </a:r>
          </a:p>
          <a:p>
            <a:pPr marL="800280" lvl="1"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Long term collaboration on the finding of ETSI ISG NGP is desirable.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nb-NO" altLang="nb-NO" sz="3200" kern="1200" spc="-1" dirty="0">
                <a:solidFill>
                  <a:srgbClr val="FF0000"/>
                </a:solidFill>
                <a:uFill>
                  <a:solidFill>
                    <a:srgbClr val="FFFFFF"/>
                  </a:solidFill>
                </a:uFill>
                <a:latin typeface="Arial"/>
                <a:ea typeface="+mn-ea"/>
                <a:cs typeface="+mn-cs"/>
              </a:rPr>
              <a:t>CT1-work</a:t>
            </a:r>
            <a:r>
              <a:rPr lang="nb-NO" altLang="nb-NO" dirty="0" smtClean="0"/>
              <a:t> </a:t>
            </a:r>
            <a:r>
              <a:rPr lang="nb-NO" altLang="nb-NO" sz="3200" kern="1200" spc="-1" dirty="0">
                <a:solidFill>
                  <a:srgbClr val="FF0000"/>
                </a:solidFill>
                <a:uFill>
                  <a:solidFill>
                    <a:srgbClr val="FFFFFF"/>
                  </a:solidFill>
                </a:uFill>
                <a:latin typeface="Arial"/>
                <a:ea typeface="+mn-ea"/>
                <a:cs typeface="+mn-cs"/>
              </a:rPr>
              <a:t>on mission critical WIs</a:t>
            </a:r>
          </a:p>
        </p:txBody>
      </p:sp>
      <p:sp>
        <p:nvSpPr>
          <p:cNvPr id="20483" name="Rectangle 3"/>
          <p:cNvSpPr txBox="1">
            <a:spLocks noChangeArrowheads="1"/>
          </p:cNvSpPr>
          <p:nvPr/>
        </p:nvSpPr>
        <p:spPr bwMode="auto">
          <a:xfrm>
            <a:off x="303213" y="1169988"/>
            <a:ext cx="8609012" cy="5473700"/>
          </a:xfrm>
          <a:prstGeom prst="rect">
            <a:avLst/>
          </a:prstGeom>
          <a:noFill/>
          <a:ln w="12700">
            <a:noFill/>
            <a:miter lim="800000"/>
            <a:headEnd/>
            <a:tailEnd/>
          </a:ln>
          <a:effectLst/>
        </p:spPr>
        <p:txBody>
          <a:bodyPr lIns="90488" tIns="44450" rIns="90488" bIns="44450"/>
          <a:lstStyle/>
          <a:p>
            <a:pPr marL="343080" indent="-342720">
              <a:lnSpc>
                <a:spcPct val="90000"/>
              </a:lnSpc>
              <a:spcBef>
                <a:spcPct val="20000"/>
              </a:spcBef>
              <a:buBlip>
                <a:blip r:embed="rId2"/>
              </a:buBlip>
            </a:pPr>
            <a:r>
              <a:rPr lang="en-GB" altLang="ja-JP" sz="1600" spc="-1" dirty="0">
                <a:solidFill>
                  <a:srgbClr val="000000"/>
                </a:solidFill>
                <a:uFill>
                  <a:solidFill>
                    <a:srgbClr val="FFFFFF"/>
                  </a:solidFill>
                </a:uFill>
                <a:latin typeface="Arial"/>
              </a:rPr>
              <a:t>On the Rel-14 work for mission critical services, CT1 has focused the work on certain aspects, which are fairly complete. </a:t>
            </a: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The following slides detail:</a:t>
            </a: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On the left side those items of the WIs for which CT decided that no further work should be done in Rel-14. For these items CT assumes that the existing Rel-14 requirements will be the same for Rel-15 and therefore CT WGs can continue working in Rel-15 on these items without waiting for related input from SA/SA6.</a:t>
            </a:r>
          </a:p>
          <a:p>
            <a:pPr marL="800280" lvl="1" indent="-342720">
              <a:lnSpc>
                <a:spcPct val="90000"/>
              </a:lnSpc>
              <a:spcBef>
                <a:spcPct val="20000"/>
              </a:spcBef>
            </a:pPr>
            <a:endParaRPr lang="en-GB" altLang="ja-JP" sz="1600" spc="-1" dirty="0" smtClean="0">
              <a:solidFill>
                <a:srgbClr val="000000"/>
              </a:solidFill>
              <a:uFill>
                <a:solidFill>
                  <a:srgbClr val="FFFFFF"/>
                </a:solidFill>
              </a:uFill>
              <a:latin typeface="Arial"/>
            </a:endParaRP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On the right side those item of the WIs for which CT granted CT1 one more plenary cycle to complete the related work.</a:t>
            </a:r>
            <a:endParaRPr lang="en-GB" altLang="ja-JP" sz="1600" spc="-1" dirty="0">
              <a:solidFill>
                <a:srgbClr val="000000"/>
              </a:solidFill>
              <a:uFill>
                <a:solidFill>
                  <a:srgbClr val="FFFFFF"/>
                </a:solidFill>
              </a:uFill>
              <a:latin typeface="Arial"/>
            </a:endParaRPr>
          </a:p>
          <a:p>
            <a:pPr marL="343080" indent="-342720">
              <a:lnSpc>
                <a:spcPct val="90000"/>
              </a:lnSpc>
              <a:spcBef>
                <a:spcPct val="20000"/>
              </a:spcBef>
              <a:buBlip>
                <a:blip r:embed="rId2"/>
              </a:buBlip>
            </a:pPr>
            <a:endParaRPr lang="en-GB" altLang="ja-JP" sz="1600" spc="-1" dirty="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SA / SA6 need to decide how to handle the requirements of those items which were not done in CT in Rel-14. </a:t>
            </a:r>
            <a:endParaRPr lang="en-GB" altLang="ja-JP" sz="1600"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5"/>
          <p:cNvSpPr>
            <a:spLocks noGrp="1"/>
          </p:cNvSpPr>
          <p:nvPr>
            <p:ph type="title"/>
          </p:nvPr>
        </p:nvSpPr>
        <p:spPr/>
        <p:txBody>
          <a:bodyPr/>
          <a:lstStyle/>
          <a:p>
            <a:pPr algn="l" rtl="0"/>
            <a:r>
              <a:rPr lang="en-US" altLang="nb-NO" sz="3200" kern="1200" spc="-1" dirty="0" err="1" smtClean="0">
                <a:solidFill>
                  <a:srgbClr val="FF0000"/>
                </a:solidFill>
                <a:uFill>
                  <a:solidFill>
                    <a:srgbClr val="FFFFFF"/>
                  </a:solidFill>
                </a:uFill>
                <a:latin typeface="Arial"/>
                <a:ea typeface="+mn-ea"/>
                <a:cs typeface="+mn-cs"/>
              </a:rPr>
              <a:t>MCImp</a:t>
            </a:r>
            <a:r>
              <a:rPr lang="en-US" altLang="nb-NO" sz="3200" kern="1200" spc="-1" dirty="0" smtClean="0">
                <a:solidFill>
                  <a:srgbClr val="FF0000"/>
                </a:solidFill>
                <a:uFill>
                  <a:solidFill>
                    <a:srgbClr val="FFFFFF"/>
                  </a:solidFill>
                </a:uFill>
                <a:latin typeface="Arial"/>
                <a:ea typeface="+mn-ea"/>
                <a:cs typeface="+mn-cs"/>
              </a:rPr>
              <a:t>-</a:t>
            </a:r>
            <a:r>
              <a:rPr lang="en-US" altLang="nb-NO" sz="3200" kern="1200" spc="-1" dirty="0" err="1" smtClean="0">
                <a:solidFill>
                  <a:srgbClr val="FF0000"/>
                </a:solidFill>
                <a:uFill>
                  <a:solidFill>
                    <a:srgbClr val="FFFFFF"/>
                  </a:solidFill>
                </a:uFill>
                <a:latin typeface="Arial"/>
                <a:ea typeface="+mn-ea"/>
                <a:cs typeface="+mn-cs"/>
              </a:rPr>
              <a:t>eMCPTT</a:t>
            </a:r>
            <a:r>
              <a:rPr lang="en-US" altLang="nb-NO" sz="3200" kern="1200" spc="-1" dirty="0" smtClean="0">
                <a:solidFill>
                  <a:srgbClr val="FF0000"/>
                </a:solidFill>
                <a:uFill>
                  <a:solidFill>
                    <a:srgbClr val="FFFFFF"/>
                  </a:solidFill>
                </a:uFill>
                <a:latin typeface="Arial"/>
                <a:ea typeface="+mn-ea"/>
                <a:cs typeface="+mn-cs"/>
              </a:rPr>
              <a:t>-CT Status</a:t>
            </a:r>
            <a:endParaRPr lang="en-US" altLang="nb-NO" sz="3200" kern="1200" spc="-1" dirty="0">
              <a:solidFill>
                <a:srgbClr val="FF0000"/>
              </a:solidFill>
              <a:uFill>
                <a:solidFill>
                  <a:srgbClr val="FFFFFF"/>
                </a:solidFill>
              </a:uFill>
              <a:latin typeface="Arial"/>
              <a:ea typeface="+mn-ea"/>
              <a:cs typeface="+mn-cs"/>
            </a:endParaRPr>
          </a:p>
        </p:txBody>
      </p:sp>
      <p:sp>
        <p:nvSpPr>
          <p:cNvPr id="7" name="Content Placeholder 6"/>
          <p:cNvSpPr>
            <a:spLocks noGrp="1"/>
          </p:cNvSpPr>
          <p:nvPr>
            <p:ph sz="half" idx="4294967295"/>
          </p:nvPr>
        </p:nvSpPr>
        <p:spPr>
          <a:xfrm>
            <a:off x="457200" y="1600200"/>
            <a:ext cx="4038600" cy="3916363"/>
          </a:xfrm>
          <a:prstGeom prst="rect">
            <a:avLst/>
          </a:prstGeom>
        </p:spPr>
        <p:txBody>
          <a:bodyPr rtlCol="1">
            <a:normAutofit fontScale="32500" lnSpcReduction="20000"/>
          </a:bodyPr>
          <a:lstStyle/>
          <a:p>
            <a:pPr eaLnBrk="1" fontAlgn="auto" hangingPunct="1">
              <a:spcAft>
                <a:spcPts val="0"/>
              </a:spcAft>
              <a:defRPr/>
            </a:pPr>
            <a:r>
              <a:rPr lang="en-GB" sz="5500" b="1" dirty="0" smtClean="0"/>
              <a:t>Not done in Rel-14 (0% completion)</a:t>
            </a:r>
            <a:endParaRPr lang="en-GB" sz="5500" b="1" dirty="0"/>
          </a:p>
          <a:p>
            <a:pPr lvl="1" indent="90488" eaLnBrk="1" fontAlgn="auto" hangingPunct="1">
              <a:spcAft>
                <a:spcPts val="0"/>
              </a:spcAft>
              <a:buFont typeface="Arial" panose="020B0604020202020204" pitchFamily="34" charset="0"/>
              <a:buChar char="•"/>
              <a:defRPr/>
            </a:pPr>
            <a:endParaRPr lang="en-US" sz="2600" dirty="0" smtClean="0"/>
          </a:p>
          <a:p>
            <a:pPr marL="180975" lvl="1" indent="-180975" eaLnBrk="1" fontAlgn="auto" hangingPunct="1">
              <a:lnSpc>
                <a:spcPct val="170000"/>
              </a:lnSpc>
              <a:spcAft>
                <a:spcPts val="0"/>
              </a:spcAft>
              <a:buFont typeface="Arial" panose="020B0604020202020204" pitchFamily="34" charset="0"/>
              <a:buChar char="•"/>
              <a:defRPr/>
            </a:pPr>
            <a:r>
              <a:rPr lang="en-US" sz="4000" dirty="0" smtClean="0">
                <a:latin typeface="+mj-lt"/>
              </a:rPr>
              <a:t>Entering </a:t>
            </a:r>
            <a:r>
              <a:rPr lang="en-US" sz="4000" dirty="0">
                <a:latin typeface="+mj-lt"/>
              </a:rPr>
              <a:t>MCPTT emergency alert area</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Remotely initiated MCPTT call</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Updating the pre-selected MC service user profile</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Temporary group call - user regroup</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Geographically triggered affiliation/de-affiliation</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Location of current talker</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Broadcast group call (updated procedures for set-up of group-broadcast group calls and user-broadcast group calls)</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Location management (new procedures)</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Enhanced MCPTT group call setup</a:t>
            </a:r>
          </a:p>
          <a:p>
            <a:pPr lvl="1" indent="90488" eaLnBrk="1" fontAlgn="auto" hangingPunct="1">
              <a:spcAft>
                <a:spcPts val="0"/>
              </a:spcAft>
              <a:buFont typeface="Arial" panose="020B0604020202020204" pitchFamily="34" charset="0"/>
              <a:buChar char="•"/>
              <a:defRPr/>
            </a:pPr>
            <a:endParaRPr lang="en-US" dirty="0"/>
          </a:p>
        </p:txBody>
      </p:sp>
      <p:sp>
        <p:nvSpPr>
          <p:cNvPr id="8" name="Content Placeholder 7"/>
          <p:cNvSpPr>
            <a:spLocks noGrp="1"/>
          </p:cNvSpPr>
          <p:nvPr>
            <p:ph sz="half" idx="4294967295"/>
          </p:nvPr>
        </p:nvSpPr>
        <p:spPr>
          <a:xfrm>
            <a:off x="4648200" y="1600200"/>
            <a:ext cx="4038600" cy="4525963"/>
          </a:xfrm>
          <a:prstGeom prst="rect">
            <a:avLst/>
          </a:prstGeom>
        </p:spPr>
        <p:txBody>
          <a:bodyPr rtlCol="1">
            <a:normAutofit/>
          </a:bodyPr>
          <a:lstStyle/>
          <a:p>
            <a:pPr>
              <a:lnSpc>
                <a:spcPct val="80000"/>
              </a:lnSpc>
              <a:defRPr/>
            </a:pPr>
            <a:r>
              <a:rPr lang="en-GB" b="1" dirty="0"/>
              <a:t>Completion in 9/17</a:t>
            </a:r>
          </a:p>
          <a:p>
            <a:pPr marL="180975" lvl="1" indent="-180975">
              <a:lnSpc>
                <a:spcPct val="170000"/>
              </a:lnSpc>
              <a:buFont typeface="Arial" panose="020B0604020202020204" pitchFamily="34" charset="0"/>
              <a:buChar char="•"/>
              <a:defRPr/>
            </a:pPr>
            <a:r>
              <a:rPr lang="en-US" sz="1400" dirty="0">
                <a:latin typeface="+mj-lt"/>
              </a:rPr>
              <a:t>First-to-answer call setup (with and without floor control)</a:t>
            </a:r>
            <a:r>
              <a:rPr lang="en-GB" sz="1400" dirty="0">
                <a:latin typeface="+mj-lt"/>
              </a:rPr>
              <a:t> (95% complete)</a:t>
            </a:r>
            <a:endParaRPr lang="en-US" sz="1400" dirty="0">
              <a:latin typeface="+mj-lt"/>
            </a:endParaRPr>
          </a:p>
          <a:p>
            <a:pPr marL="180975" lvl="1" indent="-180975">
              <a:lnSpc>
                <a:spcPct val="170000"/>
              </a:lnSpc>
              <a:buFont typeface="Arial" panose="020B0604020202020204" pitchFamily="34" charset="0"/>
              <a:buChar char="•"/>
              <a:defRPr/>
            </a:pPr>
            <a:r>
              <a:rPr lang="en-US" sz="1400" dirty="0">
                <a:latin typeface="+mj-lt"/>
              </a:rPr>
              <a:t>Security context establishment per first-to-answer call targeted client requires specification</a:t>
            </a:r>
          </a:p>
          <a:p>
            <a:pPr marL="180975" lvl="1" indent="-180975">
              <a:lnSpc>
                <a:spcPct val="170000"/>
              </a:lnSpc>
              <a:buFont typeface="Arial" panose="020B0604020202020204" pitchFamily="34" charset="0"/>
              <a:buChar char="•"/>
              <a:defRPr/>
            </a:pPr>
            <a:r>
              <a:rPr lang="en-US" sz="1400" dirty="0">
                <a:latin typeface="+mj-lt"/>
              </a:rPr>
              <a:t>KMS-URI (50% complete, configuration aspects needed)</a:t>
            </a:r>
          </a:p>
          <a:p>
            <a:pPr marL="180975" lvl="1" indent="-180975">
              <a:lnSpc>
                <a:spcPct val="170000"/>
              </a:lnSpc>
              <a:buFont typeface="Arial" panose="020B0604020202020204" pitchFamily="34" charset="0"/>
              <a:buChar char="•"/>
              <a:defRPr/>
            </a:pPr>
            <a:r>
              <a:rPr lang="en-US" sz="1400" dirty="0">
                <a:latin typeface="+mj-lt"/>
              </a:rPr>
              <a:t>MKFC replacement for MBMS bearer usage (50% complete)</a:t>
            </a:r>
          </a:p>
          <a:p>
            <a:pPr lvl="1" eaLnBrk="1" fontAlgn="auto" hangingPunct="1">
              <a:spcAft>
                <a:spcPts val="0"/>
              </a:spcAft>
              <a:buFont typeface="Arial" panose="020B0604020202020204" pitchFamily="34" charset="0"/>
              <a:buChar char="•"/>
              <a:defRPr/>
            </a:pPr>
            <a:endParaRPr lang="en-US" dirty="0"/>
          </a:p>
          <a:p>
            <a:pPr eaLnBrk="1" fontAlgn="auto" hangingPunct="1">
              <a:spcAft>
                <a:spcPts val="0"/>
              </a:spcAft>
              <a:buFont typeface="Arial" charset="0"/>
              <a:buNone/>
              <a:defRPr/>
            </a:pP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p:txBody>
          <a:bodyPr/>
          <a:lstStyle/>
          <a:p>
            <a:pPr algn="l" rtl="0"/>
            <a:r>
              <a:rPr lang="en-US" altLang="nb-NO" sz="3200" kern="1200" spc="-1" dirty="0" err="1" smtClean="0">
                <a:solidFill>
                  <a:srgbClr val="FF0000"/>
                </a:solidFill>
                <a:uFill>
                  <a:solidFill>
                    <a:srgbClr val="FFFFFF"/>
                  </a:solidFill>
                </a:uFill>
                <a:latin typeface="Arial"/>
                <a:ea typeface="+mn-ea"/>
                <a:cs typeface="+mn-cs"/>
              </a:rPr>
              <a:t>MCImp</a:t>
            </a:r>
            <a:r>
              <a:rPr lang="en-US" altLang="nb-NO" sz="3200" kern="1200" spc="-1" dirty="0" smtClean="0">
                <a:solidFill>
                  <a:srgbClr val="FF0000"/>
                </a:solidFill>
                <a:uFill>
                  <a:solidFill>
                    <a:srgbClr val="FFFFFF"/>
                  </a:solidFill>
                </a:uFill>
                <a:latin typeface="Arial"/>
                <a:ea typeface="+mn-ea"/>
                <a:cs typeface="+mn-cs"/>
              </a:rPr>
              <a:t>-</a:t>
            </a:r>
            <a:r>
              <a:rPr lang="en-US" altLang="nb-NO" sz="3200" kern="1200" spc="-1" dirty="0" err="1" smtClean="0">
                <a:solidFill>
                  <a:srgbClr val="FF0000"/>
                </a:solidFill>
                <a:uFill>
                  <a:solidFill>
                    <a:srgbClr val="FFFFFF"/>
                  </a:solidFill>
                </a:uFill>
                <a:latin typeface="Arial"/>
                <a:ea typeface="+mn-ea"/>
                <a:cs typeface="+mn-cs"/>
              </a:rPr>
              <a:t>MCData</a:t>
            </a:r>
            <a:r>
              <a:rPr lang="en-US" altLang="nb-NO" sz="3200" kern="1200" spc="-1" dirty="0" smtClean="0">
                <a:solidFill>
                  <a:srgbClr val="FF0000"/>
                </a:solidFill>
                <a:uFill>
                  <a:solidFill>
                    <a:srgbClr val="FFFFFF"/>
                  </a:solidFill>
                </a:uFill>
                <a:latin typeface="Arial"/>
                <a:ea typeface="+mn-ea"/>
                <a:cs typeface="+mn-cs"/>
              </a:rPr>
              <a:t>-CT Status</a:t>
            </a:r>
            <a:endParaRPr lang="en-US" altLang="nb-NO" sz="3200" kern="1200" spc="-1" dirty="0">
              <a:solidFill>
                <a:srgbClr val="FF0000"/>
              </a:solidFill>
              <a:uFill>
                <a:solidFill>
                  <a:srgbClr val="FFFFFF"/>
                </a:solidFill>
              </a:uFill>
              <a:latin typeface="Arial"/>
              <a:ea typeface="+mn-ea"/>
              <a:cs typeface="+mn-cs"/>
            </a:endParaRPr>
          </a:p>
        </p:txBody>
      </p:sp>
      <p:sp>
        <p:nvSpPr>
          <p:cNvPr id="7" name="Content Placeholder 6"/>
          <p:cNvSpPr>
            <a:spLocks noGrp="1"/>
          </p:cNvSpPr>
          <p:nvPr>
            <p:ph sz="half" idx="4294967295"/>
          </p:nvPr>
        </p:nvSpPr>
        <p:spPr>
          <a:xfrm>
            <a:off x="457200" y="1600200"/>
            <a:ext cx="4038600" cy="4525963"/>
          </a:xfrm>
          <a:prstGeom prst="rect">
            <a:avLst/>
          </a:prstGeom>
        </p:spPr>
        <p:txBody>
          <a:bodyPr>
            <a:normAutofit lnSpcReduction="10000"/>
          </a:bodyPr>
          <a:lstStyle/>
          <a:p>
            <a:pPr eaLnBrk="1" fontAlgn="auto" hangingPunct="1">
              <a:spcAft>
                <a:spcPts val="0"/>
              </a:spcAft>
              <a:defRPr/>
            </a:pPr>
            <a:r>
              <a:rPr lang="en-GB" b="1" dirty="0"/>
              <a:t>Not done in Rel-14 (0% completion)</a:t>
            </a:r>
          </a:p>
          <a:p>
            <a:pPr lvl="1">
              <a:buFont typeface="Arial" panose="020B0604020202020204" pitchFamily="34" charset="0"/>
              <a:buChar char="•"/>
              <a:defRPr/>
            </a:pPr>
            <a:endParaRPr lang="en-GB" sz="1900" dirty="0" smtClean="0"/>
          </a:p>
          <a:p>
            <a:pPr marL="180975" lvl="1" indent="-180975">
              <a:lnSpc>
                <a:spcPct val="160000"/>
              </a:lnSpc>
              <a:buFont typeface="Arial" panose="020B0604020202020204" pitchFamily="34" charset="0"/>
              <a:buChar char="•"/>
              <a:defRPr/>
            </a:pPr>
            <a:r>
              <a:rPr lang="en-GB" sz="1300" dirty="0">
                <a:latin typeface="+mj-lt"/>
              </a:rPr>
              <a:t>Temporary Group Calls</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The use of MBMS (part of FD)</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Enhanced Status</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Emergency Alert</a:t>
            </a:r>
          </a:p>
          <a:p>
            <a:pPr marL="180975" lvl="1" indent="-180975">
              <a:lnSpc>
                <a:spcPct val="160000"/>
              </a:lnSpc>
              <a:buFont typeface="Arial" panose="020B0604020202020204" pitchFamily="34" charset="0"/>
              <a:buChar char="•"/>
              <a:defRPr/>
            </a:pPr>
            <a:r>
              <a:rPr lang="en-GB" sz="1300" dirty="0">
                <a:latin typeface="+mj-lt"/>
              </a:rPr>
              <a:t>Location</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Accessing list of deferred communications (part of FD)</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Periodic timer for notification of list of deferred group communications (part of FD)</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Authorised </a:t>
            </a:r>
            <a:r>
              <a:rPr lang="en-GB" sz="1300" dirty="0" err="1">
                <a:latin typeface="+mj-lt"/>
              </a:rPr>
              <a:t>MCData</a:t>
            </a:r>
            <a:r>
              <a:rPr lang="en-GB" sz="1300" dirty="0">
                <a:latin typeface="+mj-lt"/>
              </a:rPr>
              <a:t> user initiated communication release</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Pre-established session (not mentioned in 23.282 but in 23.280)</a:t>
            </a:r>
            <a:endParaRPr lang="en-US" sz="1300" dirty="0">
              <a:latin typeface="+mj-lt"/>
            </a:endParaRPr>
          </a:p>
        </p:txBody>
      </p:sp>
      <p:sp>
        <p:nvSpPr>
          <p:cNvPr id="8" name="Content Placeholder 7"/>
          <p:cNvSpPr>
            <a:spLocks noGrp="1"/>
          </p:cNvSpPr>
          <p:nvPr>
            <p:ph sz="half" idx="4294967295"/>
          </p:nvPr>
        </p:nvSpPr>
        <p:spPr>
          <a:xfrm>
            <a:off x="4648200" y="1600200"/>
            <a:ext cx="4038600" cy="4525963"/>
          </a:xfrm>
          <a:prstGeom prst="rect">
            <a:avLst/>
          </a:prstGeom>
        </p:spPr>
        <p:txBody>
          <a:bodyPr>
            <a:normAutofit/>
          </a:bodyPr>
          <a:lstStyle/>
          <a:p>
            <a:pPr>
              <a:lnSpc>
                <a:spcPct val="80000"/>
              </a:lnSpc>
              <a:defRPr/>
            </a:pPr>
            <a:r>
              <a:rPr lang="en-GB" b="1" dirty="0"/>
              <a:t>Completion in 9/17</a:t>
            </a:r>
          </a:p>
          <a:p>
            <a:pPr marL="180975" lvl="1" indent="-180975">
              <a:lnSpc>
                <a:spcPct val="150000"/>
              </a:lnSpc>
              <a:buFont typeface="Arial" panose="020B0604020202020204" pitchFamily="34" charset="0"/>
              <a:buChar char="•"/>
              <a:defRPr/>
            </a:pPr>
            <a:endParaRPr lang="en-GB" sz="1300" dirty="0" smtClean="0">
              <a:latin typeface="+mj-lt"/>
            </a:endParaRPr>
          </a:p>
          <a:p>
            <a:pPr marL="180975" lvl="1" indent="-180975">
              <a:lnSpc>
                <a:spcPct val="150000"/>
              </a:lnSpc>
              <a:buFont typeface="Arial" panose="020B0604020202020204" pitchFamily="34" charset="0"/>
              <a:buChar char="•"/>
              <a:defRPr/>
            </a:pPr>
            <a:r>
              <a:rPr lang="en-GB" sz="1300" dirty="0" smtClean="0">
                <a:latin typeface="+mj-lt"/>
              </a:rPr>
              <a:t>General </a:t>
            </a:r>
            <a:r>
              <a:rPr lang="en-GB" sz="1300" dirty="0">
                <a:latin typeface="+mj-lt"/>
              </a:rPr>
              <a:t>sections, i.e. clauses 3, 4, editor's notes, etc. (40%)</a:t>
            </a:r>
            <a:endParaRPr lang="en-US" sz="1300" dirty="0">
              <a:latin typeface="+mj-lt"/>
            </a:endParaRPr>
          </a:p>
          <a:p>
            <a:pPr marL="180975" lvl="1" indent="-180975">
              <a:lnSpc>
                <a:spcPct val="150000"/>
              </a:lnSpc>
              <a:buFont typeface="Arial" panose="020B0604020202020204" pitchFamily="34" charset="0"/>
              <a:buChar char="•"/>
              <a:defRPr/>
            </a:pPr>
            <a:r>
              <a:rPr lang="en-GB" sz="1300" dirty="0">
                <a:latin typeface="+mj-lt"/>
              </a:rPr>
              <a:t>Security (30%)</a:t>
            </a:r>
            <a:endParaRPr lang="en-US" sz="1300" dirty="0">
              <a:latin typeface="+mj-lt"/>
            </a:endParaRPr>
          </a:p>
          <a:p>
            <a:pPr marL="180975" lvl="1" indent="-180975">
              <a:lnSpc>
                <a:spcPct val="150000"/>
              </a:lnSpc>
              <a:buFont typeface="Arial" panose="020B0604020202020204" pitchFamily="34" charset="0"/>
              <a:buChar char="•"/>
              <a:defRPr/>
            </a:pPr>
            <a:r>
              <a:rPr lang="en-GB" sz="1300" dirty="0">
                <a:latin typeface="+mj-lt"/>
              </a:rPr>
              <a:t>MC security is done, but </a:t>
            </a:r>
            <a:r>
              <a:rPr lang="en-GB" sz="1300" dirty="0" err="1">
                <a:latin typeface="+mj-lt"/>
              </a:rPr>
              <a:t>MCData</a:t>
            </a:r>
            <a:r>
              <a:rPr lang="en-GB" sz="1300" dirty="0">
                <a:latin typeface="+mj-lt"/>
              </a:rPr>
              <a:t> signalling and media security still remains.</a:t>
            </a:r>
            <a:endParaRPr lang="en-US" sz="1300" dirty="0">
              <a:latin typeface="+mj-lt"/>
            </a:endParaRPr>
          </a:p>
          <a:p>
            <a:pPr marL="180975" lvl="1" indent="-180975">
              <a:lnSpc>
                <a:spcPct val="150000"/>
              </a:lnSpc>
              <a:buFont typeface="Arial" panose="020B0604020202020204" pitchFamily="34" charset="0"/>
              <a:buChar char="•"/>
              <a:defRPr/>
            </a:pPr>
            <a:r>
              <a:rPr lang="en-GB" sz="1300" dirty="0">
                <a:latin typeface="+mj-lt"/>
              </a:rPr>
              <a:t>Configuration TSs (90%)</a:t>
            </a:r>
            <a:endParaRPr lang="en-US" sz="1300" dirty="0">
              <a:latin typeface="+mj-lt"/>
            </a:endParaRPr>
          </a:p>
          <a:p>
            <a:pPr marL="180975" lvl="1" indent="-180975">
              <a:lnSpc>
                <a:spcPct val="150000"/>
              </a:lnSpc>
              <a:buFont typeface="Arial" panose="020B0604020202020204" pitchFamily="34" charset="0"/>
              <a:buChar char="•"/>
              <a:defRPr/>
            </a:pPr>
            <a:r>
              <a:rPr lang="en-US" sz="1300" dirty="0">
                <a:latin typeface="+mj-lt"/>
              </a:rPr>
              <a:t>As detailed in the cover sheet for 24.282</a:t>
            </a:r>
          </a:p>
          <a:p>
            <a:pPr marL="180975" lvl="1" indent="-180975">
              <a:lnSpc>
                <a:spcPct val="150000"/>
              </a:lnSpc>
              <a:buFont typeface="Arial" panose="020B0604020202020204" pitchFamily="34" charset="0"/>
              <a:buChar char="•"/>
              <a:defRPr/>
            </a:pPr>
            <a:r>
              <a:rPr lang="en-GB" sz="1300" dirty="0">
                <a:latin typeface="+mj-lt"/>
              </a:rPr>
              <a:t>SDS (90%) and FD (90%)</a:t>
            </a:r>
            <a:endParaRPr lang="en-US" sz="1300" dirty="0">
              <a:latin typeface="+mj-lt"/>
            </a:endParaRPr>
          </a:p>
          <a:p>
            <a:pPr marL="180975" lvl="1" indent="-180975">
              <a:lnSpc>
                <a:spcPct val="150000"/>
              </a:lnSpc>
              <a:buFont typeface="Arial" panose="020B0604020202020204" pitchFamily="34" charset="0"/>
              <a:buChar char="•"/>
              <a:defRPr/>
            </a:pPr>
            <a:r>
              <a:rPr lang="en-US" sz="1300" dirty="0">
                <a:latin typeface="+mj-lt"/>
              </a:rPr>
              <a:t>As detailed in the cover sheets for 24.282 and 24.582</a:t>
            </a:r>
          </a:p>
          <a:p>
            <a:pPr lvl="1">
              <a:buFont typeface="Arial" panose="020B0604020202020204" pitchFamily="34" charset="0"/>
              <a:buChar char="•"/>
              <a:defRPr/>
            </a:pPr>
            <a:endParaRPr lang="en-US" dirty="0"/>
          </a:p>
          <a:p>
            <a:pPr>
              <a:defRPr/>
            </a:pP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p:txBody>
          <a:bodyPr/>
          <a:lstStyle/>
          <a:p>
            <a:pPr algn="l" rtl="0"/>
            <a:r>
              <a:rPr lang="en-GB" altLang="nb-NO" sz="3200" kern="1200" spc="-1" dirty="0" err="1" smtClean="0">
                <a:solidFill>
                  <a:srgbClr val="FF0000"/>
                </a:solidFill>
                <a:uFill>
                  <a:solidFill>
                    <a:srgbClr val="FFFFFF"/>
                  </a:solidFill>
                </a:uFill>
                <a:latin typeface="Arial"/>
                <a:ea typeface="+mn-ea"/>
                <a:cs typeface="+mn-cs"/>
              </a:rPr>
              <a:t>MCImp</a:t>
            </a:r>
            <a:r>
              <a:rPr lang="en-GB" altLang="nb-NO" sz="3200" kern="1200" spc="-1" dirty="0" smtClean="0">
                <a:solidFill>
                  <a:srgbClr val="FF0000"/>
                </a:solidFill>
                <a:uFill>
                  <a:solidFill>
                    <a:srgbClr val="FFFFFF"/>
                  </a:solidFill>
                </a:uFill>
                <a:latin typeface="Arial"/>
                <a:ea typeface="+mn-ea"/>
                <a:cs typeface="+mn-cs"/>
              </a:rPr>
              <a:t>-MCVIDEO-CT Status</a:t>
            </a:r>
            <a:endParaRPr lang="en-US" altLang="nb-NO" sz="3200" kern="1200" spc="-1" dirty="0">
              <a:solidFill>
                <a:srgbClr val="FF0000"/>
              </a:solidFill>
              <a:uFill>
                <a:solidFill>
                  <a:srgbClr val="FFFFFF"/>
                </a:solidFill>
              </a:uFill>
              <a:latin typeface="Arial"/>
              <a:ea typeface="+mn-ea"/>
              <a:cs typeface="+mn-cs"/>
            </a:endParaRPr>
          </a:p>
        </p:txBody>
      </p:sp>
      <p:sp>
        <p:nvSpPr>
          <p:cNvPr id="7" name="Content Placeholder 6"/>
          <p:cNvSpPr>
            <a:spLocks noGrp="1"/>
          </p:cNvSpPr>
          <p:nvPr>
            <p:ph sz="half" idx="4294967295"/>
          </p:nvPr>
        </p:nvSpPr>
        <p:spPr>
          <a:xfrm>
            <a:off x="4748242" y="2571744"/>
            <a:ext cx="4038600" cy="3660775"/>
          </a:xfrm>
          <a:prstGeom prst="rect">
            <a:avLst/>
          </a:prstGeom>
        </p:spPr>
        <p:txBody>
          <a:bodyPr rtlCol="1">
            <a:normAutofit fontScale="47500" lnSpcReduction="20000"/>
          </a:bodyPr>
          <a:lstStyle/>
          <a:p>
            <a:pPr>
              <a:defRPr/>
            </a:pPr>
            <a:r>
              <a:rPr lang="en-GB" sz="3400" b="1" dirty="0"/>
              <a:t>Completion in 9/17</a:t>
            </a:r>
          </a:p>
          <a:p>
            <a:pPr marL="180975" lvl="1" indent="-180975">
              <a:lnSpc>
                <a:spcPct val="170000"/>
              </a:lnSpc>
              <a:buFont typeface="Arial" panose="020B0604020202020204" pitchFamily="34" charset="0"/>
              <a:buChar char="•"/>
              <a:defRPr/>
            </a:pPr>
            <a:endParaRPr lang="en-GB" sz="2400" dirty="0" smtClean="0">
              <a:latin typeface="+mj-lt"/>
            </a:endParaRPr>
          </a:p>
          <a:p>
            <a:pPr marL="180975" lvl="1" indent="-180975">
              <a:lnSpc>
                <a:spcPct val="170000"/>
              </a:lnSpc>
              <a:buFont typeface="Arial" panose="020B0604020202020204" pitchFamily="34" charset="0"/>
              <a:buChar char="•"/>
              <a:defRPr/>
            </a:pPr>
            <a:r>
              <a:rPr lang="en-GB" sz="2400" dirty="0" smtClean="0">
                <a:latin typeface="+mj-lt"/>
              </a:rPr>
              <a:t>On-network </a:t>
            </a:r>
            <a:r>
              <a:rPr lang="en-GB" sz="2400" dirty="0">
                <a:latin typeface="+mj-lt"/>
              </a:rPr>
              <a:t>pre-arranged group call and chat group call</a:t>
            </a:r>
          </a:p>
          <a:p>
            <a:pPr marL="180975" lvl="1" indent="-180975">
              <a:lnSpc>
                <a:spcPct val="170000"/>
              </a:lnSpc>
              <a:buFont typeface="Arial" panose="020B0604020202020204" pitchFamily="34" charset="0"/>
              <a:buChar char="•"/>
              <a:defRPr/>
            </a:pPr>
            <a:r>
              <a:rPr lang="en-GB" sz="2400" dirty="0">
                <a:latin typeface="+mj-lt"/>
              </a:rPr>
              <a:t>Off-network group communications</a:t>
            </a:r>
          </a:p>
          <a:p>
            <a:pPr marL="180975" lvl="1" indent="-180975">
              <a:lnSpc>
                <a:spcPct val="170000"/>
              </a:lnSpc>
              <a:buFont typeface="Arial" panose="020B0604020202020204" pitchFamily="34" charset="0"/>
              <a:buChar char="•"/>
              <a:defRPr/>
            </a:pPr>
            <a:r>
              <a:rPr lang="en-GB" sz="2400" dirty="0">
                <a:latin typeface="+mj-lt"/>
              </a:rPr>
              <a:t>Off-network private communications</a:t>
            </a:r>
          </a:p>
          <a:p>
            <a:pPr marL="180975" lvl="1" indent="-180975">
              <a:lnSpc>
                <a:spcPct val="170000"/>
              </a:lnSpc>
              <a:buFont typeface="Arial" panose="020B0604020202020204" pitchFamily="34" charset="0"/>
              <a:buChar char="•"/>
              <a:defRPr/>
            </a:pPr>
            <a:r>
              <a:rPr lang="en-GB" sz="2400" dirty="0">
                <a:latin typeface="+mj-lt"/>
              </a:rPr>
              <a:t>Emergency and imminent peril procedures for on-network and off-network</a:t>
            </a:r>
          </a:p>
          <a:p>
            <a:pPr marL="180975" lvl="1" indent="-180975">
              <a:lnSpc>
                <a:spcPct val="170000"/>
              </a:lnSpc>
              <a:buFont typeface="Arial" panose="020B0604020202020204" pitchFamily="34" charset="0"/>
              <a:buChar char="•"/>
              <a:defRPr/>
            </a:pPr>
            <a:r>
              <a:rPr lang="en-GB" sz="2400" dirty="0" err="1">
                <a:latin typeface="+mj-lt"/>
              </a:rPr>
              <a:t>MCVideo</a:t>
            </a:r>
            <a:r>
              <a:rPr lang="en-GB" sz="2400" dirty="0">
                <a:latin typeface="+mj-lt"/>
              </a:rPr>
              <a:t> emergency alert for on-network and off-network</a:t>
            </a:r>
          </a:p>
          <a:p>
            <a:pPr marL="180975" lvl="1" indent="-180975">
              <a:lnSpc>
                <a:spcPct val="170000"/>
              </a:lnSpc>
              <a:buFont typeface="Arial" panose="020B0604020202020204" pitchFamily="34" charset="0"/>
              <a:buChar char="•"/>
              <a:defRPr/>
            </a:pPr>
            <a:r>
              <a:rPr lang="en-GB" sz="2400" dirty="0">
                <a:latin typeface="+mj-lt"/>
              </a:rPr>
              <a:t>Affiliation and de-affiliation from </a:t>
            </a:r>
            <a:r>
              <a:rPr lang="en-GB" sz="2400" dirty="0" err="1">
                <a:latin typeface="+mj-lt"/>
              </a:rPr>
              <a:t>MCVideo</a:t>
            </a:r>
            <a:r>
              <a:rPr lang="en-GB" sz="2400" dirty="0">
                <a:latin typeface="+mj-lt"/>
              </a:rPr>
              <a:t> groups</a:t>
            </a:r>
          </a:p>
          <a:p>
            <a:pPr marL="180975" lvl="1" indent="-180975">
              <a:lnSpc>
                <a:spcPct val="170000"/>
              </a:lnSpc>
              <a:buFont typeface="Arial" panose="020B0604020202020204" pitchFamily="34" charset="0"/>
              <a:buChar char="•"/>
              <a:defRPr/>
            </a:pPr>
            <a:r>
              <a:rPr lang="en-GB" sz="2400" dirty="0">
                <a:latin typeface="+mj-lt"/>
              </a:rPr>
              <a:t>User authentication and authorization</a:t>
            </a:r>
          </a:p>
          <a:p>
            <a:pPr marL="180975" lvl="1" indent="-180975">
              <a:lnSpc>
                <a:spcPct val="170000"/>
              </a:lnSpc>
              <a:buFont typeface="Arial" panose="020B0604020202020204" pitchFamily="34" charset="0"/>
              <a:buChar char="•"/>
              <a:defRPr/>
            </a:pPr>
            <a:r>
              <a:rPr lang="en-GB" sz="2400" dirty="0">
                <a:latin typeface="+mj-lt"/>
              </a:rPr>
              <a:t>Configuration and group management aspects</a:t>
            </a:r>
          </a:p>
          <a:p>
            <a:pPr marL="180975" lvl="1" indent="-180975">
              <a:lnSpc>
                <a:spcPct val="170000"/>
              </a:lnSpc>
              <a:buFont typeface="Arial" panose="020B0604020202020204" pitchFamily="34" charset="0"/>
              <a:buChar char="•"/>
              <a:defRPr/>
            </a:pPr>
            <a:r>
              <a:rPr lang="en-GB" sz="2400" dirty="0">
                <a:latin typeface="+mj-lt"/>
              </a:rPr>
              <a:t>Security aspects</a:t>
            </a:r>
          </a:p>
          <a:p>
            <a:pPr eaLnBrk="1" fontAlgn="auto" hangingPunct="1">
              <a:spcAft>
                <a:spcPts val="0"/>
              </a:spcAft>
              <a:buFont typeface="Arial" charset="0"/>
              <a:buNone/>
              <a:defRPr/>
            </a:pPr>
            <a:endParaRPr lang="en-US" dirty="0"/>
          </a:p>
          <a:p>
            <a:pPr eaLnBrk="1" fontAlgn="auto" hangingPunct="1">
              <a:spcAft>
                <a:spcPts val="0"/>
              </a:spcAft>
              <a:buFont typeface="Arial" panose="020B0604020202020204" pitchFamily="34" charset="0"/>
              <a:buChar char="–"/>
              <a:defRPr/>
            </a:pPr>
            <a:endParaRPr lang="en-US" dirty="0"/>
          </a:p>
        </p:txBody>
      </p:sp>
      <p:sp>
        <p:nvSpPr>
          <p:cNvPr id="8" name="Content Placeholder 7"/>
          <p:cNvSpPr>
            <a:spLocks noGrp="1"/>
          </p:cNvSpPr>
          <p:nvPr>
            <p:ph sz="half" idx="4294967295"/>
          </p:nvPr>
        </p:nvSpPr>
        <p:spPr>
          <a:xfrm>
            <a:off x="642910" y="2571744"/>
            <a:ext cx="4230688" cy="3517900"/>
          </a:xfrm>
          <a:prstGeom prst="rect">
            <a:avLst/>
          </a:prstGeom>
        </p:spPr>
        <p:txBody>
          <a:bodyPr rtlCol="1">
            <a:normAutofit fontScale="47500" lnSpcReduction="20000"/>
          </a:bodyPr>
          <a:lstStyle/>
          <a:p>
            <a:pPr eaLnBrk="1" fontAlgn="auto" hangingPunct="1">
              <a:spcAft>
                <a:spcPts val="0"/>
              </a:spcAft>
              <a:defRPr/>
            </a:pPr>
            <a:r>
              <a:rPr lang="en-GB" sz="3800" b="1" dirty="0"/>
              <a:t>Not done in Rel-14 (0% completion)</a:t>
            </a:r>
          </a:p>
          <a:p>
            <a:pPr marL="180975" lvl="1" indent="-180975">
              <a:lnSpc>
                <a:spcPct val="170000"/>
              </a:lnSpc>
              <a:buFont typeface="Arial" panose="020B0604020202020204" pitchFamily="34" charset="0"/>
              <a:buChar char="•"/>
              <a:defRPr/>
            </a:pPr>
            <a:endParaRPr lang="en-GB" sz="2100" dirty="0" smtClean="0">
              <a:latin typeface="+mj-lt"/>
            </a:endParaRPr>
          </a:p>
          <a:p>
            <a:pPr marL="180975" lvl="1" indent="-180975">
              <a:lnSpc>
                <a:spcPct val="170000"/>
              </a:lnSpc>
              <a:buFont typeface="Arial" panose="020B0604020202020204" pitchFamily="34" charset="0"/>
              <a:buChar char="•"/>
              <a:defRPr/>
            </a:pPr>
            <a:r>
              <a:rPr lang="en-GB" sz="2100" dirty="0" smtClean="0">
                <a:latin typeface="+mj-lt"/>
              </a:rPr>
              <a:t>Broadcast </a:t>
            </a:r>
            <a:r>
              <a:rPr lang="en-GB" sz="2100" dirty="0">
                <a:latin typeface="+mj-lt"/>
              </a:rPr>
              <a:t>group call</a:t>
            </a:r>
          </a:p>
          <a:p>
            <a:pPr marL="180975" lvl="1" indent="-180975">
              <a:lnSpc>
                <a:spcPct val="170000"/>
              </a:lnSpc>
              <a:buFont typeface="Arial" panose="020B0604020202020204" pitchFamily="34" charset="0"/>
              <a:buChar char="•"/>
              <a:defRPr/>
            </a:pPr>
            <a:r>
              <a:rPr lang="en-GB" sz="2100" dirty="0">
                <a:latin typeface="+mj-lt"/>
              </a:rPr>
              <a:t>Private call in on-network</a:t>
            </a:r>
          </a:p>
          <a:p>
            <a:pPr marL="180975" lvl="1" indent="-180975">
              <a:lnSpc>
                <a:spcPct val="170000"/>
              </a:lnSpc>
              <a:buFont typeface="Arial" panose="020B0604020202020204" pitchFamily="34" charset="0"/>
              <a:buChar char="•"/>
              <a:defRPr/>
            </a:pPr>
            <a:r>
              <a:rPr lang="en-GB" sz="2100" dirty="0">
                <a:latin typeface="+mj-lt"/>
              </a:rPr>
              <a:t>On-network video pull and video push</a:t>
            </a:r>
          </a:p>
          <a:p>
            <a:pPr marL="180975" lvl="1" indent="-180975">
              <a:lnSpc>
                <a:spcPct val="170000"/>
              </a:lnSpc>
              <a:buFont typeface="Arial" panose="020B0604020202020204" pitchFamily="34" charset="0"/>
              <a:buChar char="•"/>
              <a:defRPr/>
            </a:pPr>
            <a:r>
              <a:rPr lang="en-GB" sz="2100" dirty="0">
                <a:latin typeface="+mj-lt"/>
              </a:rPr>
              <a:t>Off-network video push</a:t>
            </a:r>
          </a:p>
          <a:p>
            <a:pPr marL="180975" lvl="1" indent="-180975">
              <a:lnSpc>
                <a:spcPct val="170000"/>
              </a:lnSpc>
              <a:buFont typeface="Arial" panose="020B0604020202020204" pitchFamily="34" charset="0"/>
              <a:buChar char="•"/>
              <a:defRPr/>
            </a:pPr>
            <a:r>
              <a:rPr lang="en-GB" sz="2100" dirty="0">
                <a:latin typeface="+mj-lt"/>
              </a:rPr>
              <a:t>Capability information sharing</a:t>
            </a:r>
          </a:p>
          <a:p>
            <a:pPr marL="180975" lvl="1" indent="-180975">
              <a:lnSpc>
                <a:spcPct val="170000"/>
              </a:lnSpc>
              <a:buFont typeface="Arial" panose="020B0604020202020204" pitchFamily="34" charset="0"/>
              <a:buChar char="•"/>
              <a:defRPr/>
            </a:pPr>
            <a:r>
              <a:rPr lang="en-GB" sz="2100" dirty="0">
                <a:latin typeface="+mj-lt"/>
              </a:rPr>
              <a:t>Ambient viewing call</a:t>
            </a:r>
          </a:p>
          <a:p>
            <a:pPr marL="180975" lvl="1" indent="-180975">
              <a:lnSpc>
                <a:spcPct val="170000"/>
              </a:lnSpc>
              <a:buFont typeface="Arial" panose="020B0604020202020204" pitchFamily="34" charset="0"/>
              <a:buChar char="•"/>
              <a:defRPr/>
            </a:pPr>
            <a:r>
              <a:rPr lang="en-GB" sz="2100" dirty="0">
                <a:latin typeface="+mj-lt"/>
              </a:rPr>
              <a:t>Use of MBMS transmission</a:t>
            </a:r>
          </a:p>
          <a:p>
            <a:pPr marL="180975" lvl="1" indent="-180975">
              <a:lnSpc>
                <a:spcPct val="170000"/>
              </a:lnSpc>
              <a:buFont typeface="Arial" panose="020B0604020202020204" pitchFamily="34" charset="0"/>
              <a:buChar char="•"/>
              <a:defRPr/>
            </a:pPr>
            <a:r>
              <a:rPr lang="en-GB" sz="2100" dirty="0">
                <a:latin typeface="+mj-lt"/>
              </a:rPr>
              <a:t>Simultaneous session for </a:t>
            </a:r>
            <a:r>
              <a:rPr lang="en-GB" sz="2100" dirty="0" err="1">
                <a:latin typeface="+mj-lt"/>
              </a:rPr>
              <a:t>MCVideo</a:t>
            </a:r>
            <a:r>
              <a:rPr lang="en-GB" sz="2100" dirty="0">
                <a:latin typeface="+mj-lt"/>
              </a:rPr>
              <a:t> calls</a:t>
            </a:r>
          </a:p>
          <a:p>
            <a:pPr marL="180975" lvl="1" indent="-180975">
              <a:lnSpc>
                <a:spcPct val="170000"/>
              </a:lnSpc>
              <a:buFont typeface="Arial" panose="020B0604020202020204" pitchFamily="34" charset="0"/>
              <a:buChar char="•"/>
              <a:defRPr/>
            </a:pPr>
            <a:r>
              <a:rPr lang="en-GB" sz="2100" dirty="0">
                <a:latin typeface="+mj-lt"/>
              </a:rPr>
              <a:t>Support for multiple devices</a:t>
            </a:r>
          </a:p>
          <a:p>
            <a:pPr marL="180975" lvl="1" indent="-180975">
              <a:lnSpc>
                <a:spcPct val="170000"/>
              </a:lnSpc>
              <a:buFont typeface="Arial" panose="020B0604020202020204" pitchFamily="34" charset="0"/>
              <a:buChar char="•"/>
              <a:defRPr/>
            </a:pPr>
            <a:r>
              <a:rPr lang="en-GB" sz="2100" dirty="0">
                <a:latin typeface="+mj-lt"/>
              </a:rPr>
              <a:t>Simultaneous session (on-network)</a:t>
            </a:r>
          </a:p>
          <a:p>
            <a:pPr marL="180975" lvl="1" indent="-180975">
              <a:lnSpc>
                <a:spcPct val="170000"/>
              </a:lnSpc>
              <a:buFont typeface="Arial" panose="020B0604020202020204" pitchFamily="34" charset="0"/>
              <a:buChar char="•"/>
              <a:defRPr/>
            </a:pPr>
            <a:r>
              <a:rPr lang="en-GB" sz="2100" dirty="0">
                <a:latin typeface="+mj-lt"/>
              </a:rPr>
              <a:t>Use of UE-to-network relay</a:t>
            </a:r>
          </a:p>
        </p:txBody>
      </p:sp>
      <p:sp>
        <p:nvSpPr>
          <p:cNvPr id="5" name="Content Placeholder 6"/>
          <p:cNvSpPr txBox="1">
            <a:spLocks/>
          </p:cNvSpPr>
          <p:nvPr/>
        </p:nvSpPr>
        <p:spPr bwMode="auto">
          <a:xfrm>
            <a:off x="609600" y="1557338"/>
            <a:ext cx="7994650" cy="1008062"/>
          </a:xfrm>
          <a:prstGeom prst="rect">
            <a:avLst/>
          </a:prstGeom>
          <a:noFill/>
          <a:ln w="9525">
            <a:noFill/>
            <a:miter lim="800000"/>
            <a:headEnd/>
            <a:tailEnd/>
          </a:ln>
        </p:spPr>
        <p:txBody>
          <a:bodyPr rtlCol="1">
            <a:normAutofit/>
          </a:bodyPr>
          <a:lstStyle/>
          <a:p>
            <a:pPr fontAlgn="auto">
              <a:spcBef>
                <a:spcPct val="20000"/>
              </a:spcBef>
              <a:spcAft>
                <a:spcPts val="0"/>
              </a:spcAft>
              <a:defRPr/>
            </a:pPr>
            <a:r>
              <a:rPr lang="en-GB" sz="1600" dirty="0">
                <a:latin typeface="+mn-lt"/>
              </a:rPr>
              <a:t>In Release-14, 60% of the stage 1 and stage 2 requirements have been addressed by stage 3 in CT WGs. Further work is necessary to make 24.281 and 24.581 as complete as possible to support the subset of </a:t>
            </a:r>
            <a:r>
              <a:rPr lang="en-GB" sz="1600" dirty="0" err="1">
                <a:latin typeface="+mn-lt"/>
              </a:rPr>
              <a:t>MCVideo</a:t>
            </a:r>
            <a:r>
              <a:rPr lang="en-GB" sz="1600" dirty="0">
                <a:latin typeface="+mn-lt"/>
              </a:rPr>
              <a:t> features listed below. </a:t>
            </a:r>
            <a:endParaRPr lang="en-US" sz="1600" dirty="0">
              <a:latin typeface="+mn-l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smtClean="0">
                <a:solidFill>
                  <a:srgbClr val="FF0000"/>
                </a:solidFill>
                <a:uFill>
                  <a:solidFill>
                    <a:srgbClr val="FFFFFF"/>
                  </a:solidFill>
                </a:uFill>
                <a:latin typeface="Arial"/>
              </a:rPr>
              <a:t>Acknowledgements</a:t>
            </a:r>
            <a:endParaRPr lang="en-US" sz="1000" b="0" strike="noStrike" spc="-1" dirty="0">
              <a:solidFill>
                <a:srgbClr val="000000"/>
              </a:solidFill>
              <a:uFill>
                <a:solidFill>
                  <a:srgbClr val="FFFFFF"/>
                </a:solidFill>
              </a:uFill>
              <a:latin typeface="Arial"/>
            </a:endParaRPr>
          </a:p>
        </p:txBody>
      </p:sp>
      <p:sp>
        <p:nvSpPr>
          <p:cNvPr id="276"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7"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78"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9"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80"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25</a:t>
            </a:fld>
            <a:endParaRPr lang="en-US" sz="1400" b="0" strike="noStrike" spc="-1" dirty="0">
              <a:solidFill>
                <a:srgbClr val="000000"/>
              </a:solidFill>
              <a:uFill>
                <a:solidFill>
                  <a:srgbClr val="FFFFFF"/>
                </a:solidFill>
              </a:uFill>
              <a:latin typeface="Times New Roman"/>
            </a:endParaRPr>
          </a:p>
        </p:txBody>
      </p:sp>
      <p:sp>
        <p:nvSpPr>
          <p:cNvPr id="10" name="Rectangle 3"/>
          <p:cNvSpPr txBox="1">
            <a:spLocks noChangeArrowheads="1"/>
          </p:cNvSpPr>
          <p:nvPr/>
        </p:nvSpPr>
        <p:spPr bwMode="auto">
          <a:xfrm>
            <a:off x="285720" y="1142984"/>
            <a:ext cx="8609012" cy="5473700"/>
          </a:xfrm>
          <a:prstGeom prst="rect">
            <a:avLst/>
          </a:prstGeom>
          <a:noFill/>
          <a:ln w="12700">
            <a:noFill/>
            <a:miter lim="800000"/>
            <a:headEnd/>
            <a:tailEnd/>
          </a:ln>
          <a:effectLst/>
        </p:spPr>
        <p:txBody>
          <a:bodyPr lIns="90488" tIns="44450" rIns="90488" bIns="44450"/>
          <a:lstStyle/>
          <a:p>
            <a:pPr marL="800280" lvl="1" indent="-342720">
              <a:lnSpc>
                <a:spcPct val="90000"/>
              </a:lnSpc>
              <a:spcBef>
                <a:spcPct val="20000"/>
              </a:spcBef>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Thanks to Paul </a:t>
            </a:r>
            <a:r>
              <a:rPr lang="en-GB" altLang="ja-JP" sz="1600" spc="-1" dirty="0" err="1" smtClean="0">
                <a:solidFill>
                  <a:srgbClr val="000000"/>
                </a:solidFill>
                <a:uFill>
                  <a:solidFill>
                    <a:srgbClr val="FFFFFF"/>
                  </a:solidFill>
                </a:uFill>
                <a:latin typeface="Arial"/>
              </a:rPr>
              <a:t>Jolivet</a:t>
            </a:r>
            <a:r>
              <a:rPr lang="en-GB" altLang="ja-JP" sz="1600" spc="-1" dirty="0" smtClean="0">
                <a:solidFill>
                  <a:srgbClr val="000000"/>
                </a:solidFill>
                <a:uFill>
                  <a:solidFill>
                    <a:srgbClr val="FFFFFF"/>
                  </a:solidFill>
                </a:uFill>
                <a:latin typeface="Arial"/>
              </a:rPr>
              <a:t> for excellent work during many active years in 3GPP and for taking responsibility as CT6 chair. CT wishes Paul all the best for his future tasks.</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Thanks to the CT WG chairs and vice chairs and </a:t>
            </a:r>
            <a:r>
              <a:rPr lang="en-GB" altLang="ja-JP" sz="1600" spc="-1" dirty="0" err="1" smtClean="0">
                <a:solidFill>
                  <a:srgbClr val="000000"/>
                </a:solidFill>
                <a:uFill>
                  <a:solidFill>
                    <a:srgbClr val="FFFFFF"/>
                  </a:solidFill>
                </a:uFill>
                <a:latin typeface="Arial"/>
              </a:rPr>
              <a:t>rapporteurs</a:t>
            </a:r>
            <a:r>
              <a:rPr lang="en-GB" altLang="ja-JP" sz="1600" spc="-1" dirty="0" smtClean="0">
                <a:solidFill>
                  <a:srgbClr val="000000"/>
                </a:solidFill>
                <a:uFill>
                  <a:solidFill>
                    <a:srgbClr val="FFFFFF"/>
                  </a:solidFill>
                </a:uFill>
                <a:latin typeface="Arial"/>
              </a:rPr>
              <a:t> for excellent coordination of both Rel-14 completion as well as ramping up the Rel-15 work. </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Thanks to the hosts of the CT WGs meetings and the CT Plenary meeting for providing very good services that guaranteed smooth progress of the meetings.</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Thanks to the delegates in CT WGs and CT for achieving all deadlines as promised and delivering an enormous amount of CRs and input papers.</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endParaRP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 name="Picture 8"/>
          <p:cNvPicPr/>
          <p:nvPr/>
        </p:nvPicPr>
        <p:blipFill>
          <a:blip r:embed="rId2"/>
          <a:stretch/>
        </p:blipFill>
        <p:spPr>
          <a:xfrm>
            <a:off x="2614680" y="2716200"/>
            <a:ext cx="4290480" cy="3420720"/>
          </a:xfrm>
          <a:prstGeom prst="rect">
            <a:avLst/>
          </a:prstGeom>
          <a:ln>
            <a:noFill/>
          </a:ln>
        </p:spPr>
      </p:pic>
      <p:sp>
        <p:nvSpPr>
          <p:cNvPr id="338" name="TextShape 1"/>
          <p:cNvSpPr txBox="1"/>
          <p:nvPr/>
        </p:nvSpPr>
        <p:spPr>
          <a:xfrm>
            <a:off x="2033640" y="243000"/>
            <a:ext cx="5231880" cy="1142640"/>
          </a:xfrm>
          <a:prstGeom prst="rect">
            <a:avLst/>
          </a:prstGeom>
          <a:noFill/>
          <a:ln>
            <a:noFill/>
          </a:ln>
        </p:spPr>
        <p:txBody>
          <a:bodyPr anchor="ctr"/>
          <a:lstStyle/>
          <a:p>
            <a:pPr algn="ctr">
              <a:lnSpc>
                <a:spcPct val="100000"/>
              </a:lnSpc>
            </a:pPr>
            <a:r>
              <a:rPr lang="en-US" sz="4400" b="0" strike="noStrike" spc="-1">
                <a:solidFill>
                  <a:srgbClr val="FF0000"/>
                </a:solidFill>
                <a:uFill>
                  <a:solidFill>
                    <a:srgbClr val="FFFFFF"/>
                  </a:solidFill>
                </a:uFill>
                <a:latin typeface="Calibri"/>
              </a:rPr>
              <a:t>Thank  You</a:t>
            </a:r>
            <a:endParaRPr lang="en-US" sz="1000" b="0" strike="noStrike" spc="-1">
              <a:solidFill>
                <a:srgbClr val="000000"/>
              </a:solidFill>
              <a:uFill>
                <a:solidFill>
                  <a:srgbClr val="FFFFFF"/>
                </a:solidFill>
              </a:uFill>
              <a:latin typeface="Arial"/>
            </a:endParaRPr>
          </a:p>
        </p:txBody>
      </p:sp>
      <p:sp>
        <p:nvSpPr>
          <p:cNvPr id="339" name="CustomShape 2"/>
          <p:cNvSpPr/>
          <p:nvPr/>
        </p:nvSpPr>
        <p:spPr>
          <a:xfrm>
            <a:off x="4494240" y="1638360"/>
            <a:ext cx="183960" cy="366480"/>
          </a:xfrm>
          <a:prstGeom prst="rect">
            <a:avLst/>
          </a:prstGeom>
          <a:noFill/>
          <a:ln>
            <a:noFill/>
          </a:ln>
        </p:spPr>
        <p:style>
          <a:lnRef idx="0">
            <a:scrgbClr r="0" g="0" b="0"/>
          </a:lnRef>
          <a:fillRef idx="0">
            <a:scrgbClr r="0" g="0" b="0"/>
          </a:fillRef>
          <a:effectRef idx="0">
            <a:scrgbClr r="0" g="0" b="0"/>
          </a:effectRef>
          <a:fontRef idx="minor"/>
        </p:style>
      </p:sp>
      <p:sp>
        <p:nvSpPr>
          <p:cNvPr id="340" name="CustomShape 3"/>
          <p:cNvSpPr/>
          <p:nvPr/>
        </p:nvSpPr>
        <p:spPr>
          <a:xfrm>
            <a:off x="3268800" y="1405080"/>
            <a:ext cx="2914200" cy="1156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2800" b="1" strike="noStrike" spc="-1">
                <a:solidFill>
                  <a:srgbClr val="000000"/>
                </a:solidFill>
                <a:uFill>
                  <a:solidFill>
                    <a:srgbClr val="FFFFFF"/>
                  </a:solidFill>
                </a:uFill>
                <a:latin typeface="Arial"/>
                <a:ea typeface="MS PGothic"/>
              </a:rPr>
              <a:t>Georg Mayer </a:t>
            </a:r>
            <a:r>
              <a:rPr lang="en-US" sz="1400" b="0" strike="noStrike" spc="-1">
                <a:solidFill>
                  <a:srgbClr val="000000"/>
                </a:solidFill>
                <a:uFill>
                  <a:solidFill>
                    <a:srgbClr val="FFFFFF"/>
                  </a:solidFill>
                </a:uFill>
                <a:latin typeface="Arial"/>
                <a:ea typeface="MS PGothic"/>
              </a:rPr>
              <a:t>3GPP TSG CT chairman</a:t>
            </a:r>
            <a:endParaRPr lang="en-US" sz="1800" b="0" strike="noStrike" spc="-1">
              <a:solidFill>
                <a:srgbClr val="000000"/>
              </a:solidFill>
              <a:uFill>
                <a:solidFill>
                  <a:srgbClr val="FFFFFF"/>
                </a:solidFill>
              </a:uFill>
              <a:latin typeface="Arial"/>
            </a:endParaRPr>
          </a:p>
          <a:p>
            <a:pPr algn="ctr">
              <a:lnSpc>
                <a:spcPct val="100000"/>
              </a:lnSpc>
            </a:pPr>
            <a:r>
              <a:rPr lang="en-US" sz="1400" b="0" strike="noStrike" spc="-1">
                <a:solidFill>
                  <a:srgbClr val="7F7F7F"/>
                </a:solidFill>
                <a:uFill>
                  <a:solidFill>
                    <a:srgbClr val="FFFFFF"/>
                  </a:solidFill>
                </a:uFill>
                <a:latin typeface="Arial"/>
                <a:ea typeface="MS PGothic"/>
              </a:rPr>
              <a:t>+43 (699) 1900 5758 georg.mayer.huawei@gmx.com</a:t>
            </a:r>
            <a:endParaRPr lang="en-US" sz="1800" b="0" strike="noStrike" spc="-1">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26</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CustomShape 1"/>
          <p:cNvSpPr/>
          <p:nvPr/>
        </p:nvSpPr>
        <p:spPr>
          <a:xfrm>
            <a:off x="457200" y="274680"/>
            <a:ext cx="683388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a:solidFill>
                  <a:srgbClr val="FF0000"/>
                </a:solidFill>
                <a:uFill>
                  <a:solidFill>
                    <a:srgbClr val="FFFFFF"/>
                  </a:solidFill>
                </a:uFill>
                <a:latin typeface="Arial"/>
              </a:rPr>
              <a:t>TSG CT#76 </a:t>
            </a:r>
            <a:r>
              <a:rPr lang="en-US" sz="3200" b="0" strike="noStrike" spc="-1" dirty="0" smtClean="0">
                <a:solidFill>
                  <a:srgbClr val="FF0000"/>
                </a:solidFill>
                <a:uFill>
                  <a:solidFill>
                    <a:srgbClr val="FFFFFF"/>
                  </a:solidFill>
                </a:uFill>
                <a:latin typeface="Arial"/>
              </a:rPr>
              <a:t>Statistics</a:t>
            </a:r>
            <a:endParaRPr lang="en-US" sz="3200" b="0" strike="noStrike" spc="-1" dirty="0">
              <a:solidFill>
                <a:srgbClr val="FF0000"/>
              </a:solidFill>
              <a:uFill>
                <a:solidFill>
                  <a:srgbClr val="FFFFFF"/>
                </a:solidFill>
              </a:uFill>
              <a:latin typeface="Arial"/>
            </a:endParaRPr>
          </a:p>
        </p:txBody>
      </p:sp>
      <p:sp>
        <p:nvSpPr>
          <p:cNvPr id="162" name="CustomShape 2"/>
          <p:cNvSpPr/>
          <p:nvPr/>
        </p:nvSpPr>
        <p:spPr>
          <a:xfrm>
            <a:off x="221580" y="1700808"/>
            <a:ext cx="8534160" cy="5338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90000"/>
              </a:lnSpc>
              <a:buBlip>
                <a:blip r:embed="rId2"/>
              </a:buBlip>
            </a:pPr>
            <a:r>
              <a:rPr lang="en-US" sz="2800" b="0" strike="noStrike" spc="-1" dirty="0">
                <a:solidFill>
                  <a:srgbClr val="000000"/>
                </a:solidFill>
                <a:uFill>
                  <a:solidFill>
                    <a:srgbClr val="FFFFFF"/>
                  </a:solidFill>
                </a:uFill>
                <a:latin typeface="Arial"/>
              </a:rPr>
              <a:t> TSG CT #</a:t>
            </a:r>
            <a:r>
              <a:rPr lang="en-US" sz="2800" b="0" strike="noStrike" spc="-1" dirty="0">
                <a:solidFill>
                  <a:srgbClr val="000000"/>
                </a:solidFill>
                <a:uFill>
                  <a:solidFill>
                    <a:srgbClr val="FFFFFF"/>
                  </a:solidFill>
                </a:uFill>
                <a:latin typeface="Arial"/>
                <a:ea typeface="MS PGothic"/>
              </a:rPr>
              <a:t>76 statistics:</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smtClean="0">
                <a:solidFill>
                  <a:srgbClr val="000000"/>
                </a:solidFill>
                <a:uFill>
                  <a:solidFill>
                    <a:srgbClr val="FFFFFF"/>
                  </a:solidFill>
                </a:uFill>
                <a:latin typeface="Arial"/>
                <a:ea typeface="MS PGothic"/>
              </a:rPr>
              <a:t>553 </a:t>
            </a:r>
            <a:r>
              <a:rPr lang="en-US" sz="2400" b="0" strike="noStrike" spc="-1" dirty="0">
                <a:solidFill>
                  <a:srgbClr val="000000"/>
                </a:solidFill>
                <a:uFill>
                  <a:solidFill>
                    <a:srgbClr val="FFFFFF"/>
                  </a:solidFill>
                </a:uFill>
                <a:latin typeface="Arial"/>
                <a:ea typeface="MS PGothic"/>
              </a:rPr>
              <a:t>Change Requests approved (including Cat “A”)</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smtClean="0">
                <a:solidFill>
                  <a:srgbClr val="000000"/>
                </a:solidFill>
                <a:uFill>
                  <a:solidFill>
                    <a:srgbClr val="FFFFFF"/>
                  </a:solidFill>
                </a:uFill>
                <a:latin typeface="Arial"/>
                <a:ea typeface="MS PGothic"/>
              </a:rPr>
              <a:t>295 </a:t>
            </a:r>
            <a:r>
              <a:rPr lang="en-US" sz="1600" b="0" strike="noStrike" spc="-1" dirty="0">
                <a:solidFill>
                  <a:srgbClr val="000000"/>
                </a:solidFill>
                <a:uFill>
                  <a:solidFill>
                    <a:srgbClr val="FFFFFF"/>
                  </a:solidFill>
                </a:uFill>
                <a:latin typeface="Arial"/>
                <a:ea typeface="MS PGothic"/>
              </a:rPr>
              <a:t>from WG1</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smtClean="0">
                <a:solidFill>
                  <a:srgbClr val="000000"/>
                </a:solidFill>
                <a:uFill>
                  <a:solidFill>
                    <a:srgbClr val="FFFFFF"/>
                  </a:solidFill>
                </a:uFill>
                <a:latin typeface="Arial"/>
                <a:ea typeface="MS PGothic"/>
              </a:rPr>
              <a:t>91</a:t>
            </a:r>
            <a:r>
              <a:rPr lang="en-US" sz="1600" b="0" strike="noStrike" spc="-1" dirty="0" smtClean="0">
                <a:solidFill>
                  <a:srgbClr val="000000"/>
                </a:solidFill>
                <a:uFill>
                  <a:solidFill>
                    <a:srgbClr val="FFFFFF"/>
                  </a:solidFill>
                </a:uFill>
                <a:latin typeface="Arial"/>
                <a:ea typeface="MS PGothic"/>
              </a:rPr>
              <a:t>   </a:t>
            </a:r>
            <a:r>
              <a:rPr lang="en-US" sz="1600" b="0" strike="noStrike" spc="-1" dirty="0">
                <a:solidFill>
                  <a:srgbClr val="000000"/>
                </a:solidFill>
                <a:uFill>
                  <a:solidFill>
                    <a:srgbClr val="FFFFFF"/>
                  </a:solidFill>
                </a:uFill>
                <a:latin typeface="Arial"/>
                <a:ea typeface="MS PGothic"/>
              </a:rPr>
              <a:t>from WG3</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134 from WG4</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smtClean="0">
                <a:solidFill>
                  <a:srgbClr val="000000"/>
                </a:solidFill>
                <a:uFill>
                  <a:solidFill>
                    <a:srgbClr val="FFFFFF"/>
                  </a:solidFill>
                </a:uFill>
                <a:latin typeface="Arial"/>
                <a:ea typeface="MS PGothic"/>
              </a:rPr>
              <a:t>033 </a:t>
            </a:r>
            <a:r>
              <a:rPr lang="en-US" sz="1600" b="0" strike="noStrike" spc="-1" dirty="0">
                <a:solidFill>
                  <a:srgbClr val="000000"/>
                </a:solidFill>
                <a:uFill>
                  <a:solidFill>
                    <a:srgbClr val="FFFFFF"/>
                  </a:solidFill>
                </a:uFill>
                <a:latin typeface="Arial"/>
                <a:ea typeface="MS PGothic"/>
              </a:rPr>
              <a:t>from WG6
</a:t>
            </a:r>
            <a:r>
              <a:rPr lang="en-US" sz="1200" b="0" strike="noStrike" spc="-1" dirty="0">
                <a:solidFill>
                  <a:srgbClr val="000000"/>
                </a:solidFill>
                <a:uFill>
                  <a:solidFill>
                    <a:srgbClr val="FFFFFF"/>
                  </a:solidFill>
                </a:uFill>
                <a:latin typeface="Arial"/>
                <a:ea typeface="MS PGothic"/>
              </a:rPr>
              <a:t> </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a:solidFill>
                  <a:srgbClr val="000000"/>
                </a:solidFill>
                <a:uFill>
                  <a:solidFill>
                    <a:srgbClr val="FFFFFF"/>
                  </a:solidFill>
                </a:uFill>
                <a:latin typeface="Arial"/>
                <a:ea typeface="MS PGothic"/>
              </a:rPr>
              <a:t>Rel-15 Work Items / Study Items approved</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1</a:t>
            </a:r>
            <a:r>
              <a:rPr lang="en-US" sz="1600" b="0" strike="noStrike" spc="-1" dirty="0">
                <a:solidFill>
                  <a:srgbClr val="000000"/>
                </a:solidFill>
                <a:uFill>
                  <a:solidFill>
                    <a:srgbClr val="FFFFFF"/>
                  </a:solidFill>
                </a:uFill>
                <a:latin typeface="Arial"/>
                <a:ea typeface="MS PGothic"/>
              </a:rPr>
              <a:t> revised- Work Items / Study items</a:t>
            </a: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9</a:t>
            </a:r>
            <a:r>
              <a:rPr lang="en-US" sz="1600" spc="-1" dirty="0" smtClean="0">
                <a:solidFill>
                  <a:srgbClr val="000000"/>
                </a:solidFill>
                <a:uFill>
                  <a:solidFill>
                    <a:srgbClr val="FFFFFF"/>
                  </a:solidFill>
                </a:uFill>
                <a:latin typeface="Arial"/>
                <a:ea typeface="MS PGothic"/>
              </a:rPr>
              <a:t> </a:t>
            </a:r>
            <a:r>
              <a:rPr lang="en-US" sz="1600" spc="-1" dirty="0">
                <a:solidFill>
                  <a:srgbClr val="000000"/>
                </a:solidFill>
                <a:uFill>
                  <a:solidFill>
                    <a:srgbClr val="FFFFFF"/>
                  </a:solidFill>
                </a:uFill>
                <a:latin typeface="Arial"/>
                <a:ea typeface="MS PGothic"/>
              </a:rPr>
              <a:t>new - Work Items / Study </a:t>
            </a:r>
            <a:r>
              <a:rPr lang="en-US" sz="1600" spc="-1" dirty="0" smtClean="0">
                <a:solidFill>
                  <a:srgbClr val="000000"/>
                </a:solidFill>
                <a:uFill>
                  <a:solidFill>
                    <a:srgbClr val="FFFFFF"/>
                  </a:solidFill>
                </a:uFill>
                <a:latin typeface="Arial"/>
                <a:ea typeface="MS PGothic"/>
              </a:rPr>
              <a:t>items</a:t>
            </a:r>
          </a:p>
          <a:p>
            <a:pPr marL="1143000" lvl="2" indent="-228240">
              <a:lnSpc>
                <a:spcPct val="90000"/>
              </a:lnSpc>
              <a:buClr>
                <a:srgbClr val="000000"/>
              </a:buClr>
              <a:buFont typeface="Arial"/>
              <a:buChar char="•"/>
            </a:pPr>
            <a:r>
              <a:rPr lang="en-US" sz="1600" spc="-1" dirty="0" smtClean="0">
                <a:solidFill>
                  <a:srgbClr val="000000"/>
                </a:solidFill>
                <a:uFill>
                  <a:solidFill>
                    <a:srgbClr val="FFFFFF"/>
                  </a:solidFill>
                </a:uFill>
                <a:latin typeface="Arial"/>
                <a:ea typeface="MS PGothic"/>
              </a:rPr>
              <a:t>1 TR for information</a:t>
            </a:r>
            <a:endParaRPr lang="en-US" sz="1600" spc="-1" dirty="0">
              <a:solidFill>
                <a:srgbClr val="000000"/>
              </a:solidFill>
              <a:uFill>
                <a:solidFill>
                  <a:srgbClr val="FFFFFF"/>
                </a:solidFill>
              </a:uFill>
              <a:latin typeface="Arial"/>
              <a:ea typeface="MS PGothic"/>
            </a:endParaRPr>
          </a:p>
          <a:p>
            <a:pPr marL="743040" lvl="1" indent="-285480">
              <a:lnSpc>
                <a:spcPct val="90000"/>
              </a:lnSpc>
              <a:buClr>
                <a:srgbClr val="C00000"/>
              </a:buClr>
              <a:buFont typeface="Arial"/>
              <a:buChar char="•"/>
            </a:pPr>
            <a:r>
              <a:rPr lang="en-US" sz="2400" b="0" strike="noStrike" spc="-1" dirty="0" smtClean="0">
                <a:solidFill>
                  <a:srgbClr val="000000"/>
                </a:solidFill>
                <a:uFill>
                  <a:solidFill>
                    <a:srgbClr val="FFFFFF"/>
                  </a:solidFill>
                </a:uFill>
                <a:latin typeface="Arial"/>
                <a:ea typeface="MS PGothic"/>
              </a:rPr>
              <a:t>Rel-14 </a:t>
            </a:r>
            <a:r>
              <a:rPr lang="en-US" sz="2400" b="0" strike="noStrike" spc="-1" dirty="0">
                <a:solidFill>
                  <a:srgbClr val="000000"/>
                </a:solidFill>
                <a:uFill>
                  <a:solidFill>
                    <a:srgbClr val="FFFFFF"/>
                  </a:solidFill>
                </a:uFill>
                <a:latin typeface="Arial"/>
                <a:ea typeface="MS PGothic"/>
              </a:rPr>
              <a:t>TS/TR for information and approval</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10 for approval</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smtClean="0">
                <a:solidFill>
                  <a:srgbClr val="000000"/>
                </a:solidFill>
                <a:uFill>
                  <a:solidFill>
                    <a:srgbClr val="FFFFFF"/>
                  </a:solidFill>
                </a:uFill>
                <a:latin typeface="Arial"/>
                <a:ea typeface="MS PGothic"/>
              </a:rPr>
              <a:t>139 </a:t>
            </a:r>
            <a:r>
              <a:rPr lang="en-US" sz="2400" b="0" strike="noStrike" spc="-1" dirty="0">
                <a:solidFill>
                  <a:srgbClr val="000000"/>
                </a:solidFill>
                <a:uFill>
                  <a:solidFill>
                    <a:srgbClr val="FFFFFF"/>
                  </a:solidFill>
                </a:uFill>
                <a:latin typeface="Arial"/>
                <a:ea typeface="MS PGothic"/>
              </a:rPr>
              <a:t>Registered participants / </a:t>
            </a:r>
            <a:r>
              <a:rPr lang="en-US" sz="2400" b="0" strike="noStrike" spc="-1" dirty="0" smtClean="0">
                <a:solidFill>
                  <a:srgbClr val="000000"/>
                </a:solidFill>
                <a:uFill>
                  <a:solidFill>
                    <a:srgbClr val="FFFFFF"/>
                  </a:solidFill>
                </a:uFill>
                <a:latin typeface="Arial"/>
                <a:ea typeface="MS PGothic"/>
              </a:rPr>
              <a:t>115 </a:t>
            </a:r>
            <a:r>
              <a:rPr lang="en-US" sz="2400" b="0" strike="noStrike" spc="-1" dirty="0">
                <a:solidFill>
                  <a:srgbClr val="000000"/>
                </a:solidFill>
                <a:uFill>
                  <a:solidFill>
                    <a:srgbClr val="FFFFFF"/>
                  </a:solidFill>
                </a:uFill>
                <a:latin typeface="Arial"/>
                <a:ea typeface="MS PGothic"/>
              </a:rPr>
              <a:t>Attending participants (based on registration) </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 </a:t>
            </a:r>
            <a:r>
              <a:rPr lang="en-US" sz="1600" b="0" strike="noStrike" spc="-1" dirty="0" smtClean="0">
                <a:solidFill>
                  <a:srgbClr val="000000"/>
                </a:solidFill>
                <a:uFill>
                  <a:solidFill>
                    <a:srgbClr val="FFFFFF"/>
                  </a:solidFill>
                </a:uFill>
                <a:latin typeface="Arial"/>
                <a:ea typeface="MS PGothic"/>
              </a:rPr>
              <a:t>60 </a:t>
            </a:r>
            <a:r>
              <a:rPr lang="en-US" sz="1600" b="0" strike="noStrike" spc="-1" dirty="0">
                <a:solidFill>
                  <a:srgbClr val="000000"/>
                </a:solidFill>
                <a:uFill>
                  <a:solidFill>
                    <a:srgbClr val="FFFFFF"/>
                  </a:solidFill>
                </a:uFill>
                <a:latin typeface="Arial"/>
                <a:ea typeface="MS PGothic"/>
              </a:rPr>
              <a:t>Participants Attending</a:t>
            </a:r>
            <a:endParaRPr lang="en-US" sz="1800" b="0" strike="noStrike" spc="-1" dirty="0">
              <a:solidFill>
                <a:srgbClr val="000000"/>
              </a:solidFill>
              <a:uFill>
                <a:solidFill>
                  <a:srgbClr val="FFFFFF"/>
                </a:solidFill>
              </a:uFill>
              <a:latin typeface="Arial"/>
            </a:endParaRPr>
          </a:p>
          <a:p>
            <a:pPr>
              <a:lnSpc>
                <a:spcPct val="90000"/>
              </a:lnSpc>
            </a:pP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3</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Shape 1"/>
          <p:cNvSpPr txBox="1"/>
          <p:nvPr/>
        </p:nvSpPr>
        <p:spPr>
          <a:xfrm>
            <a:off x="0" y="380880"/>
            <a:ext cx="861012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Rel-8 to Rel-11 </a:t>
            </a:r>
            <a:r>
              <a:rPr lang="en-US" sz="3200" b="0" strike="noStrike" spc="-1" dirty="0" smtClean="0">
                <a:solidFill>
                  <a:srgbClr val="FF0000"/>
                </a:solidFill>
                <a:uFill>
                  <a:solidFill>
                    <a:srgbClr val="FFFFFF"/>
                  </a:solidFill>
                </a:uFill>
                <a:latin typeface="Arial"/>
              </a:rPr>
              <a:t>overview</a:t>
            </a:r>
            <a:r>
              <a:rPr lang="en-US" sz="3200" spc="-1" dirty="0" smtClean="0">
                <a:solidFill>
                  <a:srgbClr val="0000FF"/>
                </a:solidFill>
                <a:uFill>
                  <a:solidFill>
                    <a:srgbClr val="FFFFFF"/>
                  </a:solidFill>
                </a:uFill>
              </a:rPr>
              <a:t> </a:t>
            </a:r>
            <a:r>
              <a:rPr lang="en-US" sz="3200" b="0" strike="noStrike" spc="-1" dirty="0">
                <a:solidFill>
                  <a:srgbClr val="FF0000"/>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164" name="TextShape 2"/>
          <p:cNvSpPr txBox="1"/>
          <p:nvPr/>
        </p:nvSpPr>
        <p:spPr>
          <a:xfrm>
            <a:off x="174600" y="1335240"/>
            <a:ext cx="8969040" cy="473040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Rel-8 CRs (Category F) are </a:t>
            </a:r>
            <a:r>
              <a:rPr lang="en-US" sz="2400" spc="-1" dirty="0" smtClean="0">
                <a:solidFill>
                  <a:srgbClr val="000000"/>
                </a:solidFill>
                <a:uFill>
                  <a:solidFill>
                    <a:srgbClr val="FFFFFF"/>
                  </a:solidFill>
                </a:uFill>
                <a:latin typeface="Arial"/>
              </a:rPr>
              <a:t>more</a:t>
            </a:r>
            <a:r>
              <a:rPr lang="en-US" sz="2400" b="0" strike="noStrike" spc="-1" dirty="0" smtClean="0">
                <a:solidFill>
                  <a:srgbClr val="000000"/>
                </a:solidFill>
                <a:uFill>
                  <a:solidFill>
                    <a:srgbClr val="FFFFFF"/>
                  </a:solidFill>
                </a:uFill>
                <a:latin typeface="Arial"/>
              </a:rPr>
              <a:t> </a:t>
            </a:r>
            <a:r>
              <a:rPr lang="en-US" sz="2400" b="0" strike="noStrike" spc="-1" dirty="0">
                <a:solidFill>
                  <a:srgbClr val="000000"/>
                </a:solidFill>
                <a:uFill>
                  <a:solidFill>
                    <a:srgbClr val="FFFFFF"/>
                  </a:solidFill>
                </a:uFill>
                <a:latin typeface="Arial"/>
              </a:rPr>
              <a:t>than in last plenary </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3</a:t>
            </a:r>
            <a:r>
              <a:rPr lang="en-US" sz="2000" b="0" strike="noStrike" spc="-1" dirty="0" smtClean="0">
                <a:solidFill>
                  <a:srgbClr val="000000"/>
                </a:solidFill>
                <a:uFill>
                  <a:solidFill>
                    <a:srgbClr val="FFFFFF"/>
                  </a:solidFill>
                </a:uFill>
                <a:latin typeface="Arial"/>
              </a:rPr>
              <a:t> (1) </a:t>
            </a:r>
            <a:r>
              <a:rPr lang="en-US" sz="2000" b="0" strike="noStrike" spc="-1" dirty="0">
                <a:solidFill>
                  <a:srgbClr val="000000"/>
                </a:solidFill>
                <a:uFill>
                  <a:solidFill>
                    <a:srgbClr val="FFFFFF"/>
                  </a:solidFill>
                </a:uFill>
                <a:latin typeface="Calibri"/>
              </a:rPr>
              <a:t>– </a:t>
            </a:r>
            <a:r>
              <a:rPr lang="en-US" sz="2000" spc="-1" dirty="0">
                <a:solidFill>
                  <a:srgbClr val="000000"/>
                </a:solidFill>
                <a:uFill>
                  <a:solidFill>
                    <a:srgbClr val="FFFFFF"/>
                  </a:solidFill>
                </a:uFill>
                <a:latin typeface="Calibri"/>
              </a:rPr>
              <a:t>SAES, </a:t>
            </a:r>
            <a:r>
              <a:rPr lang="en-GB" sz="2000" spc="-1" dirty="0">
                <a:solidFill>
                  <a:srgbClr val="000000"/>
                </a:solidFill>
                <a:uFill>
                  <a:solidFill>
                    <a:srgbClr val="FFFFFF"/>
                  </a:solidFill>
                </a:uFill>
                <a:latin typeface="Calibri"/>
              </a:rPr>
              <a:t>UUSIW</a:t>
            </a:r>
            <a:endParaRPr lang="en-US" sz="2000"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Rel-9 CRs (Category F) are </a:t>
            </a:r>
            <a:r>
              <a:rPr lang="en-US" sz="2400" b="0" strike="noStrike" spc="-1" dirty="0" smtClean="0">
                <a:solidFill>
                  <a:srgbClr val="000000"/>
                </a:solidFill>
                <a:uFill>
                  <a:solidFill>
                    <a:srgbClr val="FFFFFF"/>
                  </a:solidFill>
                </a:uFill>
                <a:latin typeface="Arial"/>
              </a:rPr>
              <a:t>fewer </a:t>
            </a:r>
            <a:r>
              <a:rPr lang="en-US" sz="2400" b="0" strike="noStrike" spc="-1" dirty="0">
                <a:solidFill>
                  <a:srgbClr val="000000"/>
                </a:solidFill>
                <a:uFill>
                  <a:solidFill>
                    <a:srgbClr val="FFFFFF"/>
                  </a:solidFill>
                </a:uFill>
                <a:latin typeface="Arial"/>
              </a:rPr>
              <a:t>than in last plenary </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1</a:t>
            </a:r>
            <a:r>
              <a:rPr lang="en-US" sz="2000" b="0" strike="noStrike" spc="-1" dirty="0" smtClean="0">
                <a:solidFill>
                  <a:srgbClr val="000000"/>
                </a:solidFill>
                <a:uFill>
                  <a:solidFill>
                    <a:srgbClr val="FFFFFF"/>
                  </a:solidFill>
                </a:uFill>
                <a:latin typeface="Arial"/>
              </a:rPr>
              <a:t> (2) </a:t>
            </a:r>
            <a:r>
              <a:rPr lang="en-US" sz="2000" b="0" strike="noStrike" spc="-1" dirty="0">
                <a:solidFill>
                  <a:srgbClr val="000000"/>
                </a:solidFill>
                <a:uFill>
                  <a:solidFill>
                    <a:srgbClr val="FFFFFF"/>
                  </a:solidFill>
                </a:uFill>
                <a:latin typeface="Calibri"/>
              </a:rPr>
              <a:t>– </a:t>
            </a:r>
            <a:r>
              <a:rPr lang="en-US" sz="2000" b="0" strike="noStrike" spc="-1" dirty="0" smtClean="0">
                <a:solidFill>
                  <a:srgbClr val="000000"/>
                </a:solidFill>
                <a:uFill>
                  <a:solidFill>
                    <a:srgbClr val="FFFFFF"/>
                  </a:solidFill>
                </a:uFill>
                <a:latin typeface="Calibri"/>
              </a:rPr>
              <a:t>CRS</a:t>
            </a:r>
            <a:endParaRPr lang="en-US" sz="20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Rel-10 CRs (Category F) are </a:t>
            </a:r>
            <a:r>
              <a:rPr lang="en-US" sz="2400" b="0" strike="noStrike" spc="-1" dirty="0" smtClean="0">
                <a:solidFill>
                  <a:srgbClr val="000000"/>
                </a:solidFill>
                <a:uFill>
                  <a:solidFill>
                    <a:srgbClr val="FFFFFF"/>
                  </a:solidFill>
                </a:uFill>
                <a:latin typeface="Arial"/>
              </a:rPr>
              <a:t>more </a:t>
            </a:r>
            <a:r>
              <a:rPr lang="en-US" sz="2400" b="0" strike="noStrike" spc="-1" dirty="0">
                <a:solidFill>
                  <a:srgbClr val="000000"/>
                </a:solidFill>
                <a:uFill>
                  <a:solidFill>
                    <a:srgbClr val="FFFFFF"/>
                  </a:solidFill>
                </a:uFill>
                <a:latin typeface="Arial"/>
              </a:rPr>
              <a:t>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2</a:t>
            </a:r>
            <a:r>
              <a:rPr lang="en-US" sz="2000" b="0" strike="noStrike" spc="-1" dirty="0" smtClean="0">
                <a:solidFill>
                  <a:srgbClr val="000000"/>
                </a:solidFill>
                <a:uFill>
                  <a:solidFill>
                    <a:srgbClr val="FFFFFF"/>
                  </a:solidFill>
                </a:uFill>
                <a:latin typeface="Arial"/>
              </a:rPr>
              <a:t> (0) </a:t>
            </a:r>
            <a:r>
              <a:rPr lang="en-US" sz="2000" b="0" strike="noStrike" spc="-1" dirty="0">
                <a:solidFill>
                  <a:srgbClr val="000000"/>
                </a:solidFill>
                <a:uFill>
                  <a:solidFill>
                    <a:srgbClr val="FFFFFF"/>
                  </a:solidFill>
                </a:uFill>
                <a:latin typeface="Arial"/>
              </a:rPr>
              <a:t>– </a:t>
            </a:r>
            <a:r>
              <a:rPr lang="en-US" sz="2000" spc="-1" dirty="0" smtClean="0">
                <a:solidFill>
                  <a:srgbClr val="000000"/>
                </a:solidFill>
                <a:uFill>
                  <a:solidFill>
                    <a:srgbClr val="FFFFFF"/>
                  </a:solidFill>
                </a:uFill>
                <a:latin typeface="Calibri"/>
              </a:rPr>
              <a:t>IMSProtoc5, TEI10</a:t>
            </a:r>
            <a:endParaRPr lang="en-US" sz="2000" b="0" strike="noStrike" spc="-1" dirty="0">
              <a:solidFill>
                <a:srgbClr val="000000"/>
              </a:solidFill>
              <a:uFill>
                <a:solidFill>
                  <a:srgbClr val="FFFFFF"/>
                </a:solidFill>
              </a:uFill>
              <a:latin typeface="Calibri"/>
            </a:endParaRPr>
          </a:p>
          <a:p>
            <a:pPr>
              <a:lnSpc>
                <a:spcPct val="90000"/>
              </a:lnSpc>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Rel-11 CRs (Category F) are </a:t>
            </a:r>
            <a:r>
              <a:rPr lang="en-US" sz="2400" b="0" strike="noStrike" spc="-1" dirty="0" smtClean="0">
                <a:solidFill>
                  <a:srgbClr val="000000"/>
                </a:solidFill>
                <a:uFill>
                  <a:solidFill>
                    <a:srgbClr val="FFFFFF"/>
                  </a:solidFill>
                </a:uFill>
                <a:latin typeface="Arial"/>
              </a:rPr>
              <a:t>same than in </a:t>
            </a:r>
            <a:r>
              <a:rPr lang="en-US" sz="2400" b="0" strike="noStrike" spc="-1" dirty="0">
                <a:solidFill>
                  <a:srgbClr val="000000"/>
                </a:solidFill>
                <a:uFill>
                  <a:solidFill>
                    <a:srgbClr val="FFFFFF"/>
                  </a:solidFill>
                </a:uFill>
                <a:latin typeface="Arial"/>
              </a:rPr>
              <a:t>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2 </a:t>
            </a:r>
            <a:r>
              <a:rPr lang="en-US" sz="2000" b="0" strike="noStrike" spc="-1" dirty="0" smtClean="0">
                <a:solidFill>
                  <a:srgbClr val="000000"/>
                </a:solidFill>
                <a:uFill>
                  <a:solidFill>
                    <a:srgbClr val="FFFFFF"/>
                  </a:solidFill>
                </a:uFill>
                <a:latin typeface="Arial"/>
              </a:rPr>
              <a:t>(2) </a:t>
            </a:r>
            <a:r>
              <a:rPr lang="en-US" sz="2000" b="0" strike="noStrike" spc="-1" dirty="0">
                <a:solidFill>
                  <a:srgbClr val="000000"/>
                </a:solidFill>
                <a:uFill>
                  <a:solidFill>
                    <a:srgbClr val="FFFFFF"/>
                  </a:solidFill>
                </a:uFill>
                <a:latin typeface="Arial"/>
              </a:rPr>
              <a:t>– </a:t>
            </a:r>
            <a:r>
              <a:rPr lang="en-US" sz="2000" b="0" strike="noStrike" spc="-1" dirty="0">
                <a:solidFill>
                  <a:srgbClr val="000000"/>
                </a:solidFill>
                <a:uFill>
                  <a:solidFill>
                    <a:srgbClr val="FFFFFF"/>
                  </a:solidFill>
                </a:uFill>
                <a:latin typeface="Calibri"/>
              </a:rPr>
              <a:t>IMSProtoc5, </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4</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TextShape 1"/>
          <p:cNvSpPr txBox="1"/>
          <p:nvPr/>
        </p:nvSpPr>
        <p:spPr>
          <a:xfrm>
            <a:off x="685800" y="338040"/>
            <a:ext cx="777204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Rel-12 </a:t>
            </a:r>
            <a:r>
              <a:rPr lang="en-US" sz="3200" b="0" strike="noStrike" spc="-1" dirty="0" smtClean="0">
                <a:solidFill>
                  <a:srgbClr val="FF0000"/>
                </a:solidFill>
                <a:uFill>
                  <a:solidFill>
                    <a:srgbClr val="FFFFFF"/>
                  </a:solidFill>
                </a:uFill>
                <a:latin typeface="Arial"/>
              </a:rPr>
              <a:t>overview</a:t>
            </a:r>
            <a:endParaRPr lang="en-US" sz="3200" b="0" strike="noStrike" spc="-1" dirty="0">
              <a:solidFill>
                <a:srgbClr val="FF0000"/>
              </a:solidFill>
              <a:uFill>
                <a:solidFill>
                  <a:srgbClr val="FFFFFF"/>
                </a:solidFill>
              </a:uFill>
              <a:latin typeface="Arial"/>
            </a:endParaRPr>
          </a:p>
        </p:txBody>
      </p:sp>
      <p:sp>
        <p:nvSpPr>
          <p:cNvPr id="166" name="CustomShape 2"/>
          <p:cNvSpPr/>
          <p:nvPr/>
        </p:nvSpPr>
        <p:spPr>
          <a:xfrm>
            <a:off x="201600" y="1325520"/>
            <a:ext cx="8686440" cy="5182920"/>
          </a:xfrm>
          <a:prstGeom prst="rect">
            <a:avLst/>
          </a:prstGeom>
          <a:noFill/>
          <a:ln>
            <a:noFill/>
          </a:ln>
        </p:spPr>
        <p:style>
          <a:lnRef idx="0">
            <a:scrgbClr r="0" g="0" b="0"/>
          </a:lnRef>
          <a:fillRef idx="0">
            <a:scrgbClr r="0" g="0" b="0"/>
          </a:fillRef>
          <a:effectRef idx="0">
            <a:scrgbClr r="0" g="0" b="0"/>
          </a:effectRef>
          <a:fontRef idx="minor"/>
        </p:style>
        <p:txBody>
          <a:bodyPr lIns="90360" tIns="44280" rIns="90360" bIns="44280"/>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Rel-12 CRs (Category F) are </a:t>
            </a:r>
            <a:r>
              <a:rPr lang="en-US" sz="2400" b="0" strike="noStrike" spc="-1" dirty="0" smtClean="0">
                <a:solidFill>
                  <a:srgbClr val="000000"/>
                </a:solidFill>
                <a:uFill>
                  <a:solidFill>
                    <a:srgbClr val="FFFFFF"/>
                  </a:solidFill>
                </a:uFill>
                <a:latin typeface="Arial"/>
              </a:rPr>
              <a:t>more </a:t>
            </a:r>
            <a:r>
              <a:rPr lang="en-US" sz="2400" b="0" strike="noStrike" spc="-1" dirty="0">
                <a:solidFill>
                  <a:srgbClr val="000000"/>
                </a:solidFill>
                <a:uFill>
                  <a:solidFill>
                    <a:srgbClr val="FFFFFF"/>
                  </a:solidFill>
                </a:uFill>
                <a:latin typeface="Arial"/>
              </a:rPr>
              <a:t>than in last plenary</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Arial"/>
              </a:rPr>
              <a:t>18</a:t>
            </a:r>
            <a:r>
              <a:rPr lang="en-US" sz="2000" b="0" strike="noStrike" spc="-1" dirty="0" smtClean="0">
                <a:solidFill>
                  <a:srgbClr val="000000"/>
                </a:solidFill>
                <a:uFill>
                  <a:solidFill>
                    <a:srgbClr val="FFFFFF"/>
                  </a:solidFill>
                </a:uFill>
                <a:latin typeface="Arial"/>
              </a:rPr>
              <a:t> (</a:t>
            </a:r>
            <a:r>
              <a:rPr lang="en-US" sz="2000" spc="-1" dirty="0">
                <a:solidFill>
                  <a:srgbClr val="000000"/>
                </a:solidFill>
                <a:uFill>
                  <a:solidFill>
                    <a:srgbClr val="FFFFFF"/>
                  </a:solidFill>
                </a:uFill>
                <a:latin typeface="Arial"/>
              </a:rPr>
              <a:t>6</a:t>
            </a:r>
            <a:r>
              <a:rPr lang="en-US" sz="2000" b="0" strike="noStrike" spc="-1" dirty="0" smtClean="0">
                <a:solidFill>
                  <a:srgbClr val="000000"/>
                </a:solidFill>
                <a:uFill>
                  <a:solidFill>
                    <a:srgbClr val="FFFFFF"/>
                  </a:solidFill>
                </a:uFill>
                <a:latin typeface="Arial"/>
              </a:rPr>
              <a:t>) </a:t>
            </a:r>
            <a:r>
              <a:rPr lang="en-GB" spc="-1" dirty="0" err="1">
                <a:solidFill>
                  <a:srgbClr val="000000"/>
                </a:solidFill>
                <a:uFill>
                  <a:solidFill>
                    <a:srgbClr val="FFFFFF"/>
                  </a:solidFill>
                </a:uFill>
                <a:latin typeface="Calibri"/>
              </a:rPr>
              <a:t>IMS_WebRTC</a:t>
            </a:r>
            <a:r>
              <a:rPr lang="en-GB" spc="-1" dirty="0">
                <a:solidFill>
                  <a:srgbClr val="000000"/>
                </a:solidFill>
                <a:uFill>
                  <a:solidFill>
                    <a:srgbClr val="FFFFFF"/>
                  </a:solidFill>
                </a:uFill>
                <a:latin typeface="Calibri"/>
              </a:rPr>
              <a:t>-CT, IMSProtoc6, IMS_TELEP, TEI12, </a:t>
            </a:r>
            <a:r>
              <a:rPr lang="en-US" spc="-1" dirty="0">
                <a:solidFill>
                  <a:srgbClr val="000000"/>
                </a:solidFill>
                <a:uFill>
                  <a:solidFill>
                    <a:srgbClr val="FFFFFF"/>
                  </a:solidFill>
                </a:uFill>
                <a:latin typeface="Calibri"/>
              </a:rPr>
              <a:t>GCSE_LTE-CT, IMS_TELEP, </a:t>
            </a:r>
            <a:r>
              <a:rPr lang="en-GB" spc="-1" dirty="0">
                <a:solidFill>
                  <a:srgbClr val="000000"/>
                </a:solidFill>
                <a:uFill>
                  <a:solidFill>
                    <a:srgbClr val="FFFFFF"/>
                  </a:solidFill>
                </a:uFill>
                <a:latin typeface="Calibri"/>
              </a:rPr>
              <a:t>ISAT</a:t>
            </a:r>
            <a:endParaRPr lang="en-US" spc="-1" dirty="0">
              <a:solidFill>
                <a:srgbClr val="000000"/>
              </a:solidFill>
              <a:uFill>
                <a:solidFill>
                  <a:srgbClr val="FFFFFF"/>
                </a:solidFill>
              </a:uFill>
              <a:latin typeface="Calibri"/>
            </a:endParaRPr>
          </a:p>
          <a:p>
            <a:pPr marL="457200">
              <a:lnSpc>
                <a:spcPct val="90000"/>
              </a:lnSpc>
            </a:pPr>
            <a:r>
              <a:rPr lang="en-US" sz="1600" b="0" strike="noStrike" spc="-1" dirty="0">
                <a:solidFill>
                  <a:srgbClr val="000000"/>
                </a:solidFill>
                <a:uFill>
                  <a:solidFill>
                    <a:srgbClr val="FFFFFF"/>
                  </a:solidFill>
                </a:uFill>
                <a:latin typeface="Arial"/>
              </a:rPr>
              <a:t>
</a:t>
            </a:r>
            <a:endParaRPr lang="en-US" sz="18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5</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TextShape 1"/>
          <p:cNvSpPr txBox="1"/>
          <p:nvPr/>
        </p:nvSpPr>
        <p:spPr>
          <a:xfrm>
            <a:off x="685800" y="338040"/>
            <a:ext cx="777204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Rel-13 overview</a:t>
            </a:r>
          </a:p>
          <a:p>
            <a:pPr algn="ctr"/>
            <a:r>
              <a:rPr lang="en-US" sz="1000" spc="-1" dirty="0">
                <a:solidFill>
                  <a:srgbClr val="0000FF"/>
                </a:solidFill>
                <a:uFill>
                  <a:solidFill>
                    <a:srgbClr val="FFFFFF"/>
                  </a:solidFill>
                </a:uFill>
              </a:rPr>
              <a:t>(MCC Updates after CT)</a:t>
            </a:r>
            <a:endParaRPr lang="en-US" sz="1000" b="0" strike="noStrike" spc="-1" dirty="0">
              <a:solidFill>
                <a:srgbClr val="000000"/>
              </a:solidFill>
              <a:uFill>
                <a:solidFill>
                  <a:srgbClr val="FFFFFF"/>
                </a:solidFill>
              </a:uFill>
              <a:latin typeface="Arial"/>
            </a:endParaRPr>
          </a:p>
        </p:txBody>
      </p:sp>
      <p:sp>
        <p:nvSpPr>
          <p:cNvPr id="168" name="CustomShape 2"/>
          <p:cNvSpPr/>
          <p:nvPr/>
        </p:nvSpPr>
        <p:spPr>
          <a:xfrm>
            <a:off x="201600" y="1325520"/>
            <a:ext cx="8686440" cy="5182920"/>
          </a:xfrm>
          <a:prstGeom prst="rect">
            <a:avLst/>
          </a:prstGeom>
          <a:noFill/>
          <a:ln>
            <a:noFill/>
          </a:ln>
        </p:spPr>
        <p:style>
          <a:lnRef idx="0">
            <a:scrgbClr r="0" g="0" b="0"/>
          </a:lnRef>
          <a:fillRef idx="0">
            <a:scrgbClr r="0" g="0" b="0"/>
          </a:fillRef>
          <a:effectRef idx="0">
            <a:scrgbClr r="0" g="0" b="0"/>
          </a:effectRef>
          <a:fontRef idx="minor"/>
        </p:style>
        <p:txBody>
          <a:bodyPr lIns="90360" tIns="44280" rIns="90360" bIns="44280"/>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Rel-13 CRs (Category F) are fewer than in last plenary</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Arial"/>
              </a:rPr>
              <a:t>74</a:t>
            </a:r>
            <a:r>
              <a:rPr lang="en-US" sz="2000" b="0" strike="noStrike" spc="-1" dirty="0" smtClean="0">
                <a:solidFill>
                  <a:srgbClr val="000000"/>
                </a:solidFill>
                <a:uFill>
                  <a:solidFill>
                    <a:srgbClr val="FFFFFF"/>
                  </a:solidFill>
                </a:uFill>
                <a:latin typeface="Arial"/>
              </a:rPr>
              <a:t> (</a:t>
            </a:r>
            <a:r>
              <a:rPr lang="en-US" sz="2000" spc="-1" dirty="0" smtClean="0">
                <a:solidFill>
                  <a:srgbClr val="000000"/>
                </a:solidFill>
                <a:uFill>
                  <a:solidFill>
                    <a:srgbClr val="FFFFFF"/>
                  </a:solidFill>
                </a:uFill>
                <a:latin typeface="Arial"/>
              </a:rPr>
              <a:t>92</a:t>
            </a:r>
            <a:r>
              <a:rPr lang="en-US" sz="2000" b="0" strike="noStrike" spc="-1" dirty="0" smtClean="0">
                <a:solidFill>
                  <a:srgbClr val="000000"/>
                </a:solidFill>
                <a:uFill>
                  <a:solidFill>
                    <a:srgbClr val="FFFFFF"/>
                  </a:solidFill>
                </a:uFill>
                <a:latin typeface="Arial"/>
              </a:rPr>
              <a:t>) </a:t>
            </a:r>
            <a:r>
              <a:rPr lang="en-US" b="0" strike="noStrike" spc="-1" dirty="0">
                <a:solidFill>
                  <a:srgbClr val="000000"/>
                </a:solidFill>
                <a:uFill>
                  <a:solidFill>
                    <a:srgbClr val="FFFFFF"/>
                  </a:solidFill>
                </a:uFill>
                <a:latin typeface="Calibri" panose="020F0502020204030204" pitchFamily="34" charset="0"/>
              </a:rPr>
              <a:t>AESE-CT, </a:t>
            </a:r>
            <a:r>
              <a:rPr lang="en-US" b="0" strike="noStrike" spc="-1" dirty="0" err="1">
                <a:solidFill>
                  <a:srgbClr val="000000"/>
                </a:solidFill>
                <a:uFill>
                  <a:solidFill>
                    <a:srgbClr val="FFFFFF"/>
                  </a:solidFill>
                </a:uFill>
                <a:latin typeface="Calibri" panose="020F0502020204030204" pitchFamily="34" charset="0"/>
              </a:rPr>
              <a:t>CIoT</a:t>
            </a:r>
            <a:r>
              <a:rPr lang="en-US" b="0" strike="noStrike" spc="-1" dirty="0">
                <a:solidFill>
                  <a:srgbClr val="000000"/>
                </a:solidFill>
                <a:uFill>
                  <a:solidFill>
                    <a:srgbClr val="FFFFFF"/>
                  </a:solidFill>
                </a:uFill>
                <a:latin typeface="Calibri" panose="020F0502020204030204" pitchFamily="34" charset="0"/>
              </a:rPr>
              <a:t>-CT, DECOR-CT, </a:t>
            </a:r>
            <a:r>
              <a:rPr lang="en-US" b="0" strike="noStrike" spc="-1" dirty="0" err="1">
                <a:solidFill>
                  <a:srgbClr val="000000"/>
                </a:solidFill>
                <a:uFill>
                  <a:solidFill>
                    <a:srgbClr val="FFFFFF"/>
                  </a:solidFill>
                </a:uFill>
                <a:latin typeface="Calibri" panose="020F0502020204030204" pitchFamily="34" charset="0"/>
              </a:rPr>
              <a:t>DiaPri</a:t>
            </a:r>
            <a:r>
              <a:rPr lang="en-US" b="0" strike="noStrike" spc="-1" dirty="0">
                <a:solidFill>
                  <a:srgbClr val="000000"/>
                </a:solidFill>
                <a:uFill>
                  <a:solidFill>
                    <a:srgbClr val="FFFFFF"/>
                  </a:solidFill>
                </a:uFill>
                <a:latin typeface="Calibri" panose="020F0502020204030204" pitchFamily="34" charset="0"/>
              </a:rPr>
              <a:t>, </a:t>
            </a:r>
            <a:r>
              <a:rPr lang="en-US" b="0" strike="noStrike" spc="-1" dirty="0" err="1">
                <a:solidFill>
                  <a:srgbClr val="000000"/>
                </a:solidFill>
                <a:uFill>
                  <a:solidFill>
                    <a:srgbClr val="FFFFFF"/>
                  </a:solidFill>
                </a:uFill>
                <a:latin typeface="Calibri" panose="020F0502020204030204" pitchFamily="34" charset="0"/>
              </a:rPr>
              <a:t>DRuMS</a:t>
            </a:r>
            <a:r>
              <a:rPr lang="en-US" b="0" strike="noStrike" spc="-1" dirty="0">
                <a:solidFill>
                  <a:srgbClr val="000000"/>
                </a:solidFill>
                <a:uFill>
                  <a:solidFill>
                    <a:srgbClr val="FFFFFF"/>
                  </a:solidFill>
                </a:uFill>
                <a:latin typeface="Calibri" panose="020F0502020204030204" pitchFamily="34" charset="0"/>
              </a:rPr>
              <a:t>-CT, </a:t>
            </a:r>
            <a:r>
              <a:rPr lang="en-US" b="0" strike="noStrike" spc="-1" dirty="0" err="1">
                <a:solidFill>
                  <a:srgbClr val="000000"/>
                </a:solidFill>
                <a:uFill>
                  <a:solidFill>
                    <a:srgbClr val="FFFFFF"/>
                  </a:solidFill>
                </a:uFill>
                <a:latin typeface="Calibri" panose="020F0502020204030204" pitchFamily="34" charset="0"/>
              </a:rPr>
              <a:t>eDRX</a:t>
            </a:r>
            <a:r>
              <a:rPr lang="en-US" b="0" strike="noStrike" spc="-1" dirty="0">
                <a:solidFill>
                  <a:srgbClr val="000000"/>
                </a:solidFill>
                <a:uFill>
                  <a:solidFill>
                    <a:srgbClr val="FFFFFF"/>
                  </a:solidFill>
                </a:uFill>
                <a:latin typeface="Calibri" panose="020F0502020204030204" pitchFamily="34" charset="0"/>
              </a:rPr>
              <a:t>-CT, </a:t>
            </a:r>
            <a:r>
              <a:rPr lang="en-US" b="0" strike="noStrike" spc="-1" dirty="0" err="1">
                <a:solidFill>
                  <a:srgbClr val="000000"/>
                </a:solidFill>
                <a:uFill>
                  <a:solidFill>
                    <a:srgbClr val="FFFFFF"/>
                  </a:solidFill>
                </a:uFill>
                <a:latin typeface="Calibri" panose="020F0502020204030204" pitchFamily="34" charset="0"/>
              </a:rPr>
              <a:t>eProSe</a:t>
            </a:r>
            <a:r>
              <a:rPr lang="en-US" b="0" strike="noStrike" spc="-1" dirty="0">
                <a:solidFill>
                  <a:srgbClr val="000000"/>
                </a:solidFill>
                <a:uFill>
                  <a:solidFill>
                    <a:srgbClr val="FFFFFF"/>
                  </a:solidFill>
                </a:uFill>
                <a:latin typeface="Calibri" panose="020F0502020204030204" pitchFamily="34" charset="0"/>
              </a:rPr>
              <a:t>-Ext-CT, </a:t>
            </a:r>
            <a:r>
              <a:rPr lang="en-US" b="0" strike="noStrike" spc="-1" dirty="0" err="1">
                <a:solidFill>
                  <a:srgbClr val="000000"/>
                </a:solidFill>
                <a:uFill>
                  <a:solidFill>
                    <a:srgbClr val="FFFFFF"/>
                  </a:solidFill>
                </a:uFill>
                <a:latin typeface="Calibri" panose="020F0502020204030204" pitchFamily="34" charset="0"/>
              </a:rPr>
              <a:t>EVSoCS</a:t>
            </a:r>
            <a:r>
              <a:rPr lang="en-US" b="0" strike="noStrike" spc="-1" dirty="0">
                <a:solidFill>
                  <a:srgbClr val="000000"/>
                </a:solidFill>
                <a:uFill>
                  <a:solidFill>
                    <a:srgbClr val="FFFFFF"/>
                  </a:solidFill>
                </a:uFill>
                <a:latin typeface="Calibri" panose="020F0502020204030204" pitchFamily="34" charset="0"/>
              </a:rPr>
              <a:t>-CT, </a:t>
            </a:r>
            <a:r>
              <a:rPr lang="en-US" b="0" strike="noStrike" spc="-1" dirty="0" err="1">
                <a:solidFill>
                  <a:srgbClr val="000000"/>
                </a:solidFill>
                <a:uFill>
                  <a:solidFill>
                    <a:srgbClr val="FFFFFF"/>
                  </a:solidFill>
                </a:uFill>
                <a:latin typeface="Calibri" panose="020F0502020204030204" pitchFamily="34" charset="0"/>
              </a:rPr>
              <a:t>eWebRTCi</a:t>
            </a:r>
            <a:r>
              <a:rPr lang="en-US" b="0" strike="noStrike" spc="-1" dirty="0">
                <a:solidFill>
                  <a:srgbClr val="000000"/>
                </a:solidFill>
                <a:uFill>
                  <a:solidFill>
                    <a:srgbClr val="FFFFFF"/>
                  </a:solidFill>
                </a:uFill>
                <a:latin typeface="Calibri" panose="020F0502020204030204" pitchFamily="34" charset="0"/>
              </a:rPr>
              <a:t>-CT, FMSS-CT, GROUPE-CT, </a:t>
            </a:r>
            <a:r>
              <a:rPr lang="en-US" b="0" strike="noStrike" spc="-1" dirty="0" err="1">
                <a:solidFill>
                  <a:srgbClr val="000000"/>
                </a:solidFill>
                <a:uFill>
                  <a:solidFill>
                    <a:srgbClr val="FFFFFF"/>
                  </a:solidFill>
                </a:uFill>
                <a:latin typeface="Calibri" panose="020F0502020204030204" pitchFamily="34" charset="0"/>
              </a:rPr>
              <a:t>HLcom</a:t>
            </a:r>
            <a:r>
              <a:rPr lang="en-US" b="0" strike="noStrike" spc="-1" dirty="0">
                <a:solidFill>
                  <a:srgbClr val="000000"/>
                </a:solidFill>
                <a:uFill>
                  <a:solidFill>
                    <a:srgbClr val="FFFFFF"/>
                  </a:solidFill>
                </a:uFill>
                <a:latin typeface="Calibri" panose="020F0502020204030204" pitchFamily="34" charset="0"/>
              </a:rPr>
              <a:t>-CT, IMS_WebRTC-CT4, IMSProtoc7, INNB_IW, MCPTT-CT, MONTE-CT, NBIFOM-CT, PCSCF_RES_WLAN, SEW1-CT, WebRTCH248DC, TEI13</a:t>
            </a:r>
          </a:p>
          <a:p>
            <a:pPr marL="457200">
              <a:lnSpc>
                <a:spcPct val="90000"/>
              </a:lnSpc>
            </a:pPr>
            <a:endParaRPr lang="en-US" sz="18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6</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Rel-14 CRs (Category B, C &amp; F) are </a:t>
            </a:r>
            <a:r>
              <a:rPr lang="en-US" sz="2400" spc="-1" dirty="0" smtClean="0">
                <a:solidFill>
                  <a:srgbClr val="000000"/>
                </a:solidFill>
                <a:uFill>
                  <a:solidFill>
                    <a:srgbClr val="FFFFFF"/>
                  </a:solidFill>
                </a:uFill>
                <a:latin typeface="Arial"/>
              </a:rPr>
              <a:t>fewer</a:t>
            </a:r>
            <a:r>
              <a:rPr lang="en-US" sz="2400" b="0" strike="noStrike" spc="-1" dirty="0" smtClean="0">
                <a:solidFill>
                  <a:srgbClr val="000000"/>
                </a:solidFill>
                <a:uFill>
                  <a:solidFill>
                    <a:srgbClr val="FFFFFF"/>
                  </a:solidFill>
                </a:uFill>
                <a:latin typeface="Arial"/>
              </a:rPr>
              <a:t> </a:t>
            </a:r>
            <a:r>
              <a:rPr lang="en-US" sz="2400" b="0" strike="noStrike" spc="-1" dirty="0">
                <a:solidFill>
                  <a:srgbClr val="000000"/>
                </a:solidFill>
                <a:uFill>
                  <a:solidFill>
                    <a:srgbClr val="FFFFFF"/>
                  </a:solidFill>
                </a:uFill>
                <a:latin typeface="Arial"/>
              </a:rPr>
              <a:t>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smtClean="0">
                <a:solidFill>
                  <a:srgbClr val="000000"/>
                </a:solidFill>
                <a:uFill>
                  <a:solidFill>
                    <a:srgbClr val="FFFFFF"/>
                  </a:solidFill>
                </a:uFill>
                <a:latin typeface="Calibri" panose="020F0502020204030204" pitchFamily="34" charset="0"/>
              </a:rPr>
              <a:t>307 (</a:t>
            </a:r>
            <a:r>
              <a:rPr lang="en-US" sz="2000" spc="-1" dirty="0" smtClean="0">
                <a:solidFill>
                  <a:srgbClr val="000000"/>
                </a:solidFill>
                <a:uFill>
                  <a:solidFill>
                    <a:srgbClr val="FFFFFF"/>
                  </a:solidFill>
                </a:uFill>
                <a:latin typeface="Calibri" panose="020F0502020204030204" pitchFamily="34" charset="0"/>
              </a:rPr>
              <a:t>314</a:t>
            </a:r>
            <a:r>
              <a:rPr lang="en-US" sz="2000" b="0" strike="noStrike" spc="-1" dirty="0" smtClean="0">
                <a:solidFill>
                  <a:srgbClr val="000000"/>
                </a:solidFill>
                <a:uFill>
                  <a:solidFill>
                    <a:srgbClr val="FFFFFF"/>
                  </a:solidFill>
                </a:uFill>
                <a:latin typeface="Calibri" panose="020F0502020204030204" pitchFamily="34" charset="0"/>
              </a:rPr>
              <a:t>)</a:t>
            </a:r>
            <a:endParaRPr lang="en-US" sz="2000" b="0" strike="noStrike" spc="-1" dirty="0">
              <a:solidFill>
                <a:srgbClr val="000000"/>
              </a:solidFill>
              <a:uFill>
                <a:solidFill>
                  <a:srgbClr val="FFFFFF"/>
                </a:solidFill>
              </a:uFill>
              <a:latin typeface="Calibri" panose="020F0502020204030204" pitchFamily="34" charset="0"/>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Calibri" panose="020F0502020204030204" pitchFamily="34" charset="0"/>
              </a:rPr>
              <a:t>10</a:t>
            </a:r>
            <a:r>
              <a:rPr lang="en-US" sz="2000" b="0" strike="noStrike" spc="-1" dirty="0" smtClean="0">
                <a:solidFill>
                  <a:srgbClr val="000000"/>
                </a:solidFill>
                <a:uFill>
                  <a:solidFill>
                    <a:srgbClr val="FFFFFF"/>
                  </a:solidFill>
                </a:uFill>
                <a:latin typeface="Calibri" panose="020F0502020204030204" pitchFamily="34" charset="0"/>
              </a:rPr>
              <a:t> </a:t>
            </a:r>
            <a:r>
              <a:rPr lang="en-US" sz="2000" b="0" strike="noStrike" spc="-1" dirty="0">
                <a:solidFill>
                  <a:srgbClr val="000000"/>
                </a:solidFill>
                <a:uFill>
                  <a:solidFill>
                    <a:srgbClr val="FFFFFF"/>
                  </a:solidFill>
                </a:uFill>
                <a:latin typeface="Calibri" panose="020F0502020204030204" pitchFamily="34" charset="0"/>
              </a:rPr>
              <a:t>TS/TR for approval</a:t>
            </a:r>
          </a:p>
          <a:p>
            <a:pPr marL="743040" lvl="1" indent="-285480">
              <a:lnSpc>
                <a:spcPct val="90000"/>
              </a:lnSpc>
              <a:buClr>
                <a:srgbClr val="C00000"/>
              </a:buClr>
              <a:buFont typeface="Arial"/>
              <a:buChar char="•"/>
            </a:pPr>
            <a:r>
              <a:rPr lang="en-US" sz="2000" b="0" strike="noStrike" spc="-1" dirty="0" smtClean="0">
                <a:solidFill>
                  <a:srgbClr val="000000"/>
                </a:solidFill>
                <a:uFill>
                  <a:solidFill>
                    <a:srgbClr val="FFFFFF"/>
                  </a:solidFill>
                </a:uFill>
                <a:latin typeface="Calibri" panose="020F0502020204030204" pitchFamily="34" charset="0"/>
              </a:rPr>
              <a:t>5 Rel-14 Work Item summaries endorsed (CP-171048, CP-171049, CP-171050, CP-171175, CP-171176)</a:t>
            </a:r>
          </a:p>
          <a:p>
            <a:pPr marL="285840" indent="-285480">
              <a:lnSpc>
                <a:spcPct val="90000"/>
              </a:lnSpc>
              <a:buClr>
                <a:srgbClr val="C00000"/>
              </a:buClr>
              <a:buFont typeface="Arial"/>
              <a:buChar char="•"/>
            </a:pPr>
            <a:endParaRPr lang="en-US" sz="2000" b="0" strike="noStrike" spc="-1" dirty="0" smtClean="0">
              <a:solidFill>
                <a:srgbClr val="000000"/>
              </a:solidFill>
              <a:uFill>
                <a:solidFill>
                  <a:srgbClr val="FFFFFF"/>
                </a:solidFill>
              </a:uFill>
              <a:latin typeface="Calibri"/>
            </a:endParaRPr>
          </a:p>
          <a:p>
            <a:pPr marL="343080" indent="-342720">
              <a:lnSpc>
                <a:spcPct val="90000"/>
              </a:lnSpc>
              <a:buBlip>
                <a:blip r:embed="rId2"/>
              </a:buBlip>
            </a:pPr>
            <a:r>
              <a:rPr lang="en-US" sz="2400" spc="-1" dirty="0" smtClean="0">
                <a:solidFill>
                  <a:srgbClr val="000000"/>
                </a:solidFill>
                <a:uFill>
                  <a:solidFill>
                    <a:srgbClr val="FFFFFF"/>
                  </a:solidFill>
                </a:uFill>
              </a:rPr>
              <a:t>From now on only Category F CRs allowed in CT WGs. Some exceptions for category B CRs:</a:t>
            </a:r>
          </a:p>
          <a:p>
            <a:pPr marL="743040" lvl="1" indent="-285480">
              <a:lnSpc>
                <a:spcPct val="90000"/>
              </a:lnSpc>
              <a:buClr>
                <a:srgbClr val="C00000"/>
              </a:buClr>
              <a:buFont typeface="Arial"/>
              <a:buChar char="•"/>
            </a:pPr>
            <a:r>
              <a:rPr lang="en-GB" spc="-1" dirty="0">
                <a:solidFill>
                  <a:srgbClr val="000000"/>
                </a:solidFill>
                <a:uFill>
                  <a:solidFill>
                    <a:srgbClr val="FFFFFF"/>
                  </a:solidFill>
                </a:uFill>
                <a:latin typeface="Calibri" panose="020F0502020204030204" pitchFamily="34" charset="0"/>
              </a:rPr>
              <a:t>MO on registration handling when </a:t>
            </a:r>
            <a:r>
              <a:rPr lang="en-GB" spc="-1" dirty="0" err="1">
                <a:solidFill>
                  <a:srgbClr val="000000"/>
                </a:solidFill>
                <a:uFill>
                  <a:solidFill>
                    <a:srgbClr val="FFFFFF"/>
                  </a:solidFill>
                </a:uFill>
                <a:latin typeface="Calibri" panose="020F0502020204030204" pitchFamily="34" charset="0"/>
              </a:rPr>
              <a:t>VoPS</a:t>
            </a:r>
            <a:r>
              <a:rPr lang="en-GB" spc="-1" dirty="0">
                <a:solidFill>
                  <a:srgbClr val="000000"/>
                </a:solidFill>
                <a:uFill>
                  <a:solidFill>
                    <a:srgbClr val="FFFFFF"/>
                  </a:solidFill>
                </a:uFill>
                <a:latin typeface="Calibri" panose="020F0502020204030204" pitchFamily="34" charset="0"/>
              </a:rPr>
              <a:t> not supported</a:t>
            </a:r>
            <a:r>
              <a:rPr lang="en-US" spc="-1" dirty="0">
                <a:solidFill>
                  <a:srgbClr val="000000"/>
                </a:solidFill>
                <a:uFill>
                  <a:solidFill>
                    <a:srgbClr val="FFFFFF"/>
                  </a:solidFill>
                </a:uFill>
                <a:latin typeface="Calibri" panose="020F0502020204030204" pitchFamily="34" charset="0"/>
              </a:rPr>
              <a:t>10 TS/TR for </a:t>
            </a:r>
            <a:r>
              <a:rPr lang="en-US" spc="-1" dirty="0" smtClean="0">
                <a:solidFill>
                  <a:srgbClr val="000000"/>
                </a:solidFill>
                <a:uFill>
                  <a:solidFill>
                    <a:srgbClr val="FFFFFF"/>
                  </a:solidFill>
                </a:uFill>
                <a:latin typeface="Calibri" panose="020F0502020204030204" pitchFamily="34" charset="0"/>
              </a:rPr>
              <a:t>approval (Category B CRs were sent back to </a:t>
            </a:r>
            <a:r>
              <a:rPr lang="en-US" spc="-1" dirty="0" smtClean="0">
                <a:solidFill>
                  <a:srgbClr val="000000"/>
                </a:solidFill>
                <a:uFill>
                  <a:solidFill>
                    <a:srgbClr val="FFFFFF"/>
                  </a:solidFill>
                </a:uFill>
                <a:latin typeface="Calibri" panose="020F0502020204030204" pitchFamily="34" charset="0"/>
              </a:rPr>
              <a:t>CT1 and CT6 </a:t>
            </a:r>
            <a:r>
              <a:rPr lang="en-US" spc="-1" dirty="0" smtClean="0">
                <a:solidFill>
                  <a:srgbClr val="000000"/>
                </a:solidFill>
                <a:uFill>
                  <a:solidFill>
                    <a:srgbClr val="FFFFFF"/>
                  </a:solidFill>
                </a:uFill>
                <a:latin typeface="Calibri" panose="020F0502020204030204" pitchFamily="34" charset="0"/>
              </a:rPr>
              <a:t>for further discussion)</a:t>
            </a:r>
          </a:p>
          <a:p>
            <a:pPr marL="743040" lvl="1" indent="-285480">
              <a:lnSpc>
                <a:spcPct val="90000"/>
              </a:lnSpc>
              <a:buClr>
                <a:srgbClr val="C00000"/>
              </a:buClr>
              <a:buFont typeface="Arial"/>
              <a:buChar char="•"/>
            </a:pPr>
            <a:r>
              <a:rPr lang="en-US" altLang="nb-NO" spc="-1" dirty="0" smtClean="0">
                <a:solidFill>
                  <a:srgbClr val="000000"/>
                </a:solidFill>
                <a:uFill>
                  <a:solidFill>
                    <a:srgbClr val="FFFFFF"/>
                  </a:solidFill>
                </a:uFill>
                <a:latin typeface="Calibri" panose="020F0502020204030204" pitchFamily="34" charset="0"/>
              </a:rPr>
              <a:t>Mission Critical scope in Rel-14 was reduced in CT. Only topics where </a:t>
            </a:r>
            <a:r>
              <a:rPr lang="en-GB" altLang="nb-NO" spc="-1" dirty="0">
                <a:solidFill>
                  <a:srgbClr val="000000"/>
                </a:solidFill>
                <a:uFill>
                  <a:solidFill>
                    <a:srgbClr val="FFFFFF"/>
                  </a:solidFill>
                </a:uFill>
                <a:latin typeface="Calibri" panose="020F0502020204030204" pitchFamily="34" charset="0"/>
              </a:rPr>
              <a:t>CT1 </a:t>
            </a:r>
            <a:r>
              <a:rPr lang="en-GB" altLang="nb-NO" spc="-1" dirty="0" smtClean="0">
                <a:solidFill>
                  <a:srgbClr val="000000"/>
                </a:solidFill>
                <a:uFill>
                  <a:solidFill>
                    <a:srgbClr val="FFFFFF"/>
                  </a:solidFill>
                </a:uFill>
                <a:latin typeface="Calibri" panose="020F0502020204030204" pitchFamily="34" charset="0"/>
              </a:rPr>
              <a:t>worked </a:t>
            </a:r>
            <a:r>
              <a:rPr lang="en-GB" altLang="nb-NO" spc="-1" dirty="0">
                <a:solidFill>
                  <a:srgbClr val="000000"/>
                </a:solidFill>
                <a:uFill>
                  <a:solidFill>
                    <a:srgbClr val="FFFFFF"/>
                  </a:solidFill>
                </a:uFill>
                <a:latin typeface="Calibri" panose="020F0502020204030204" pitchFamily="34" charset="0"/>
              </a:rPr>
              <a:t>on but not fully </a:t>
            </a:r>
            <a:r>
              <a:rPr lang="en-GB" altLang="nb-NO" spc="-1" dirty="0" smtClean="0">
                <a:solidFill>
                  <a:srgbClr val="000000"/>
                </a:solidFill>
                <a:uFill>
                  <a:solidFill>
                    <a:srgbClr val="FFFFFF"/>
                  </a:solidFill>
                </a:uFill>
                <a:latin typeface="Calibri" panose="020F0502020204030204" pitchFamily="34" charset="0"/>
              </a:rPr>
              <a:t>completed can be still finalized before CT#77. The rest of Mission Critical work shall be postponed into future releases.</a:t>
            </a:r>
            <a:endParaRPr lang="en-US" spc="-1" dirty="0">
              <a:solidFill>
                <a:srgbClr val="000000"/>
              </a:solidFill>
              <a:uFill>
                <a:solidFill>
                  <a:srgbClr val="FFFFFF"/>
                </a:solidFill>
              </a:uFill>
              <a:latin typeface="Calibri" panose="020F0502020204030204" pitchFamily="34" charset="0"/>
            </a:endParaRPr>
          </a:p>
          <a:p>
            <a:pPr marL="457560" lvl="1">
              <a:lnSpc>
                <a:spcPct val="90000"/>
              </a:lnSpc>
            </a:pPr>
            <a:endParaRPr lang="en-US" sz="2000" spc="-1" dirty="0">
              <a:solidFill>
                <a:srgbClr val="000000"/>
              </a:solidFill>
              <a:uFill>
                <a:solidFill>
                  <a:srgbClr val="FFFFFF"/>
                </a:solidFill>
              </a:uFill>
              <a:latin typeface="Calibri"/>
            </a:endParaRPr>
          </a:p>
          <a:p>
            <a:pPr marL="285840" indent="-285480">
              <a:lnSpc>
                <a:spcPct val="90000"/>
              </a:lnSpc>
              <a:buClr>
                <a:srgbClr val="C00000"/>
              </a:buClr>
              <a:buFont typeface="Arial"/>
              <a:buChar char="•"/>
            </a:pPr>
            <a:endParaRPr lang="en-US" sz="20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0"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Rel-14 </a:t>
            </a:r>
            <a:r>
              <a:rPr lang="en-US" sz="3200" b="0" strike="noStrike" spc="-1" dirty="0" smtClean="0">
                <a:solidFill>
                  <a:srgbClr val="FF0000"/>
                </a:solidFill>
                <a:uFill>
                  <a:solidFill>
                    <a:srgbClr val="FFFFFF"/>
                  </a:solidFill>
                </a:uFill>
                <a:latin typeface="Arial"/>
              </a:rPr>
              <a:t>overview</a:t>
            </a:r>
            <a:endParaRPr lang="en-US" sz="3200" b="0" strike="noStrike" spc="-1" dirty="0">
              <a:solidFill>
                <a:srgbClr val="FF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7</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Rel-15 CRs (Category B, C &amp; F) </a:t>
            </a:r>
            <a:r>
              <a:rPr lang="en-US" sz="2400" spc="-1" dirty="0">
                <a:solidFill>
                  <a:srgbClr val="000000"/>
                </a:solidFill>
                <a:uFill>
                  <a:solidFill>
                    <a:srgbClr val="FFFFFF"/>
                  </a:solidFill>
                </a:uFill>
              </a:rPr>
              <a:t>are </a:t>
            </a:r>
            <a:r>
              <a:rPr lang="en-US" sz="2400" spc="-1" dirty="0" smtClean="0">
                <a:solidFill>
                  <a:srgbClr val="000000"/>
                </a:solidFill>
                <a:uFill>
                  <a:solidFill>
                    <a:srgbClr val="FFFFFF"/>
                  </a:solidFill>
                </a:uFill>
              </a:rPr>
              <a:t>more </a:t>
            </a:r>
            <a:r>
              <a:rPr lang="en-US" sz="2400" spc="-1" dirty="0">
                <a:solidFill>
                  <a:srgbClr val="000000"/>
                </a:solidFill>
                <a:uFill>
                  <a:solidFill>
                    <a:srgbClr val="FFFFFF"/>
                  </a:solidFill>
                </a:uFill>
              </a:rPr>
              <a:t>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Arial"/>
              </a:rPr>
              <a:t>19</a:t>
            </a:r>
            <a:r>
              <a:rPr lang="en-US" sz="2000" b="0" strike="noStrike" spc="-1" dirty="0" smtClean="0">
                <a:solidFill>
                  <a:srgbClr val="000000"/>
                </a:solidFill>
                <a:uFill>
                  <a:solidFill>
                    <a:srgbClr val="FFFFFF"/>
                  </a:solidFill>
                </a:uFill>
                <a:latin typeface="Arial"/>
              </a:rPr>
              <a:t> </a:t>
            </a:r>
            <a:r>
              <a:rPr lang="en-US" sz="2000" b="0" strike="noStrike" spc="-1" dirty="0">
                <a:solidFill>
                  <a:srgbClr val="000000"/>
                </a:solidFill>
                <a:uFill>
                  <a:solidFill>
                    <a:srgbClr val="FFFFFF"/>
                  </a:solidFill>
                </a:uFill>
                <a:latin typeface="Arial"/>
              </a:rPr>
              <a:t>(0</a:t>
            </a:r>
            <a:r>
              <a:rPr lang="en-US" sz="2000" b="0" strike="noStrike" spc="-1" dirty="0" smtClean="0">
                <a:solidFill>
                  <a:srgbClr val="000000"/>
                </a:solidFill>
                <a:uFill>
                  <a:solidFill>
                    <a:srgbClr val="FFFFFF"/>
                  </a:solidFill>
                </a:uFill>
                <a:latin typeface="Arial"/>
              </a:rPr>
              <a:t>)</a:t>
            </a: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spc="-1" dirty="0">
                <a:solidFill>
                  <a:srgbClr val="000000"/>
                </a:solidFill>
                <a:uFill>
                  <a:solidFill>
                    <a:srgbClr val="FFFFFF"/>
                  </a:solidFill>
                </a:uFill>
              </a:rPr>
              <a:t>1 revised Work </a:t>
            </a:r>
            <a:r>
              <a:rPr lang="en-US" sz="2400" spc="-1" dirty="0" smtClean="0">
                <a:solidFill>
                  <a:srgbClr val="000000"/>
                </a:solidFill>
                <a:uFill>
                  <a:solidFill>
                    <a:srgbClr val="FFFFFF"/>
                  </a:solidFill>
                </a:uFill>
              </a:rPr>
              <a:t>Item</a:t>
            </a:r>
          </a:p>
          <a:p>
            <a:pPr marL="360">
              <a:lnSpc>
                <a:spcPct val="90000"/>
              </a:lnSpc>
            </a:pPr>
            <a:endParaRPr lang="en-US" sz="2400" spc="-1" dirty="0" smtClean="0">
              <a:solidFill>
                <a:srgbClr val="000000"/>
              </a:solidFill>
              <a:uFill>
                <a:solidFill>
                  <a:srgbClr val="FFFFFF"/>
                </a:solidFill>
              </a:uFill>
            </a:endParaRPr>
          </a:p>
          <a:p>
            <a:pPr marL="343080" indent="-342720">
              <a:lnSpc>
                <a:spcPct val="90000"/>
              </a:lnSpc>
              <a:buBlip>
                <a:blip r:embed="rId2"/>
              </a:buBlip>
            </a:pPr>
            <a:r>
              <a:rPr lang="en-US" sz="2400" spc="-1" dirty="0">
                <a:solidFill>
                  <a:srgbClr val="000000"/>
                </a:solidFill>
                <a:uFill>
                  <a:solidFill>
                    <a:srgbClr val="FFFFFF"/>
                  </a:solidFill>
                </a:uFill>
              </a:rPr>
              <a:t>9 new Work items / Study items </a:t>
            </a:r>
            <a:r>
              <a:rPr lang="en-US" sz="2400" spc="-1" dirty="0" smtClean="0">
                <a:solidFill>
                  <a:srgbClr val="000000"/>
                </a:solidFill>
                <a:uFill>
                  <a:solidFill>
                    <a:srgbClr val="FFFFFF"/>
                  </a:solidFill>
                </a:uFill>
              </a:rPr>
              <a:t>approved</a:t>
            </a:r>
          </a:p>
          <a:p>
            <a:pPr marL="360">
              <a:lnSpc>
                <a:spcPct val="90000"/>
              </a:lnSpc>
            </a:pPr>
            <a:endParaRPr lang="en-US" sz="2400" spc="-1" dirty="0" smtClean="0">
              <a:solidFill>
                <a:srgbClr val="000000"/>
              </a:solidFill>
              <a:uFill>
                <a:solidFill>
                  <a:srgbClr val="FFFFFF"/>
                </a:solidFill>
              </a:uFill>
            </a:endParaRPr>
          </a:p>
          <a:p>
            <a:pPr marL="343080" indent="-342720">
              <a:lnSpc>
                <a:spcPct val="90000"/>
              </a:lnSpc>
              <a:buBlip>
                <a:blip r:embed="rId2"/>
              </a:buBlip>
            </a:pPr>
            <a:r>
              <a:rPr lang="en-US" sz="2400" spc="-1" dirty="0" smtClean="0">
                <a:solidFill>
                  <a:srgbClr val="000000"/>
                </a:solidFill>
                <a:uFill>
                  <a:solidFill>
                    <a:srgbClr val="FFFFFF"/>
                  </a:solidFill>
                </a:uFill>
              </a:rPr>
              <a:t>1 TR presented for information</a:t>
            </a:r>
            <a:endParaRPr lang="en-US" sz="2000" spc="-1" dirty="0">
              <a:solidFill>
                <a:srgbClr val="000000"/>
              </a:solidFill>
              <a:uFill>
                <a:solidFill>
                  <a:srgbClr val="FFFFFF"/>
                </a:solidFill>
              </a:uFill>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2"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Rel-15 </a:t>
            </a:r>
            <a:r>
              <a:rPr lang="en-US" sz="3200" b="0" strike="noStrike" spc="-1" dirty="0" smtClean="0">
                <a:solidFill>
                  <a:srgbClr val="FF0000"/>
                </a:solidFill>
                <a:uFill>
                  <a:solidFill>
                    <a:srgbClr val="FFFFFF"/>
                  </a:solidFill>
                </a:uFill>
                <a:latin typeface="Arial"/>
              </a:rPr>
              <a:t>overview</a:t>
            </a:r>
            <a:r>
              <a:rPr lang="en-US" sz="3200" b="0" strike="noStrike" spc="-1" dirty="0">
                <a:solidFill>
                  <a:srgbClr val="0000FF"/>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8</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Approved Revised Rel-15 WIs / SIs</a:t>
            </a:r>
            <a:endParaRPr lang="en-US" sz="1000" b="0" strike="noStrike" spc="-1" dirty="0">
              <a:solidFill>
                <a:srgbClr val="000000"/>
              </a:solidFill>
              <a:uFill>
                <a:solidFill>
                  <a:srgbClr val="FFFFFF"/>
                </a:solidFill>
              </a:uFill>
              <a:latin typeface="Arial"/>
            </a:endParaRPr>
          </a:p>
        </p:txBody>
      </p:sp>
      <p:sp>
        <p:nvSpPr>
          <p:cNvPr id="20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4" name="CustomShape 9"/>
          <p:cNvSpPr/>
          <p:nvPr/>
        </p:nvSpPr>
        <p:spPr>
          <a:xfrm>
            <a:off x="457200" y="1600560"/>
            <a:ext cx="7587720" cy="456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2400" b="0" strike="noStrike" spc="-1">
                <a:solidFill>
                  <a:srgbClr val="000000"/>
                </a:solidFill>
                <a:uFill>
                  <a:solidFill>
                    <a:srgbClr val="FFFFFF"/>
                  </a:solidFill>
                </a:uFill>
                <a:latin typeface="Arial"/>
              </a:rPr>
              <a:t>None</a:t>
            </a:r>
            <a:endParaRPr lang="en-US" sz="1800" b="0" strike="noStrike" spc="-1">
              <a:solidFill>
                <a:srgbClr val="000000"/>
              </a:solidFill>
              <a:uFill>
                <a:solidFill>
                  <a:srgbClr val="FFFFFF"/>
                </a:solidFill>
              </a:uFill>
              <a:latin typeface="Arial"/>
            </a:endParaRPr>
          </a:p>
        </p:txBody>
      </p:sp>
      <p:sp>
        <p:nvSpPr>
          <p:cNvPr id="215" name="CustomShape 10"/>
          <p:cNvSpPr/>
          <p:nvPr/>
        </p:nvSpPr>
        <p:spPr>
          <a:xfrm>
            <a:off x="193680" y="1552680"/>
            <a:ext cx="10842120" cy="5252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9</a:t>
            </a:fld>
            <a:endParaRPr lang="en-US" sz="1400" b="0" strike="noStrike" spc="-1" dirty="0">
              <a:solidFill>
                <a:srgbClr val="000000"/>
              </a:solidFill>
              <a:uFill>
                <a:solidFill>
                  <a:srgbClr val="FFFFFF"/>
                </a:solidFill>
              </a:uFill>
              <a:latin typeface="Times New Roman"/>
            </a:endParaRPr>
          </a:p>
        </p:txBody>
      </p:sp>
      <p:graphicFrame>
        <p:nvGraphicFramePr>
          <p:cNvPr id="13" name="Content Placeholder 1"/>
          <p:cNvGraphicFramePr>
            <a:graphicFrameLocks/>
          </p:cNvGraphicFramePr>
          <p:nvPr/>
        </p:nvGraphicFramePr>
        <p:xfrm>
          <a:off x="796925" y="1757363"/>
          <a:ext cx="7705725" cy="687642"/>
        </p:xfrm>
        <a:graphic>
          <a:graphicData uri="http://schemas.openxmlformats.org/drawingml/2006/table">
            <a:tbl>
              <a:tblPr firstRow="1" firstCol="1" bandRow="1">
                <a:tableStyleId>{5C22544A-7EE6-4342-B048-85BDC9FD1C3A}</a:tableStyleId>
              </a:tblPr>
              <a:tblGrid>
                <a:gridCol w="1265170">
                  <a:extLst>
                    <a:ext uri="{9D8B030D-6E8A-4147-A177-3AD203B41FA5}">
                      <a16:colId xmlns:a16="http://schemas.microsoft.com/office/drawing/2014/main" xmlns="" val="20000"/>
                    </a:ext>
                  </a:extLst>
                </a:gridCol>
                <a:gridCol w="3316910">
                  <a:extLst>
                    <a:ext uri="{9D8B030D-6E8A-4147-A177-3AD203B41FA5}">
                      <a16:colId xmlns:a16="http://schemas.microsoft.com/office/drawing/2014/main" xmlns="" val="20001"/>
                    </a:ext>
                  </a:extLst>
                </a:gridCol>
                <a:gridCol w="638859">
                  <a:extLst>
                    <a:ext uri="{9D8B030D-6E8A-4147-A177-3AD203B41FA5}">
                      <a16:colId xmlns:a16="http://schemas.microsoft.com/office/drawing/2014/main" xmlns="" val="20002"/>
                    </a:ext>
                  </a:extLst>
                </a:gridCol>
                <a:gridCol w="1089819">
                  <a:extLst>
                    <a:ext uri="{9D8B030D-6E8A-4147-A177-3AD203B41FA5}">
                      <a16:colId xmlns:a16="http://schemas.microsoft.com/office/drawing/2014/main" xmlns="" val="20003"/>
                    </a:ext>
                  </a:extLst>
                </a:gridCol>
                <a:gridCol w="1394967">
                  <a:extLst>
                    <a:ext uri="{9D8B030D-6E8A-4147-A177-3AD203B41FA5}">
                      <a16:colId xmlns:a16="http://schemas.microsoft.com/office/drawing/2014/main" xmlns="" val="20004"/>
                    </a:ext>
                  </a:extLst>
                </a:gridCol>
              </a:tblGrid>
              <a:tr h="260800">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TDOC</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TITLE</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WG</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Revision of</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WI</a:t>
                      </a:r>
                    </a:p>
                  </a:txBody>
                  <a:tcPr marL="68583" marR="68583" marT="0" marB="0"/>
                </a:tc>
                <a:extLst>
                  <a:ext uri="{0D108BD9-81ED-4DB2-BD59-A6C34878D82A}">
                    <a16:rowId xmlns:a16="http://schemas.microsoft.com/office/drawing/2014/main" xmlns="" val="10000"/>
                  </a:ext>
                </a:extLst>
              </a:tr>
              <a:tr h="426587">
                <a:tc>
                  <a:txBody>
                    <a:bodyPr/>
                    <a:lstStyle/>
                    <a:p>
                      <a:pPr algn="ctr" fontAlgn="t"/>
                      <a:r>
                        <a:rPr lang="en-GB" sz="1400" b="0" i="0" u="none" strike="noStrike" dirty="0">
                          <a:solidFill>
                            <a:schemeClr val="bg1"/>
                          </a:solidFill>
                          <a:effectLst/>
                          <a:latin typeface="Arial" panose="020B0604020202020204" pitchFamily="34" charset="0"/>
                          <a:cs typeface="Arial" panose="020B0604020202020204" pitchFamily="34" charset="0"/>
                        </a:rPr>
                        <a:t>CP-171105</a:t>
                      </a:r>
                    </a:p>
                  </a:txBody>
                  <a:tcPr marL="0" marR="0" marT="0" marB="0"/>
                </a:tc>
                <a:tc>
                  <a:txBody>
                    <a:bodyPr/>
                    <a:lstStyle/>
                    <a:p>
                      <a:pPr algn="l" fontAlgn="t"/>
                      <a:r>
                        <a:rPr lang="en-US" sz="1400" b="0" i="0" u="none" strike="noStrike" dirty="0">
                          <a:effectLst/>
                          <a:latin typeface="Arial" panose="020B0604020202020204" pitchFamily="34" charset="0"/>
                          <a:cs typeface="Arial" panose="020B0604020202020204" pitchFamily="34" charset="0"/>
                        </a:rPr>
                        <a:t>Revised WID on CT aspects on 5G System - Phase 1</a:t>
                      </a:r>
                    </a:p>
                  </a:txBody>
                  <a:tcPr marL="0" marR="0" marT="0" marB="0"/>
                </a:tc>
                <a:tc>
                  <a:txBody>
                    <a:bodyPr/>
                    <a:lstStyle/>
                    <a:p>
                      <a:pPr algn="l" fontAlgn="t"/>
                      <a:r>
                        <a:rPr lang="en-GB" sz="1400" b="0" i="0" u="none" strike="noStrike" dirty="0">
                          <a:effectLst/>
                          <a:latin typeface="Arial" panose="020B0604020202020204" pitchFamily="34" charset="0"/>
                          <a:cs typeface="Arial" panose="020B0604020202020204" pitchFamily="34" charset="0"/>
                        </a:rPr>
                        <a:t>CT1</a:t>
                      </a:r>
                    </a:p>
                  </a:txBody>
                  <a:tcPr marL="0" marR="0" marT="0" marB="0"/>
                </a:tc>
                <a:tc>
                  <a:txBody>
                    <a:bodyPr/>
                    <a:lstStyle/>
                    <a:p>
                      <a:pPr>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Arial" panose="020B0604020202020204" pitchFamily="34" charset="0"/>
                        </a:rPr>
                        <a:t>CP-170238</a:t>
                      </a:r>
                    </a:p>
                  </a:txBody>
                  <a:tcPr marL="68583" marR="68583" marT="0" marB="0"/>
                </a:tc>
                <a:tc>
                  <a:txBody>
                    <a:bodyPr/>
                    <a:lstStyle/>
                    <a:p>
                      <a:pPr>
                        <a:lnSpc>
                          <a:spcPct val="107000"/>
                        </a:lnSpc>
                        <a:spcAft>
                          <a:spcPts val="0"/>
                        </a:spcAft>
                      </a:pPr>
                      <a:r>
                        <a:rPr lang="en-US" sz="1400" b="0" i="0" u="none" strike="noStrike" kern="1200" dirty="0">
                          <a:solidFill>
                            <a:schemeClr val="dk1"/>
                          </a:solidFill>
                          <a:effectLst/>
                          <a:latin typeface="Arial" panose="020B0604020202020204" pitchFamily="34" charset="0"/>
                          <a:ea typeface="+mn-ea"/>
                          <a:cs typeface="Arial" panose="020B0604020202020204" pitchFamily="34" charset="0"/>
                        </a:rPr>
                        <a:t>5GS_Ph1-CT</a:t>
                      </a:r>
                      <a:endParaRPr lang="en-GB" sz="1400" b="0" i="0" u="none" strike="noStrike" kern="1200" dirty="0">
                        <a:solidFill>
                          <a:schemeClr val="dk1"/>
                        </a:solidFill>
                        <a:effectLst/>
                        <a:latin typeface="Arial" panose="020B0604020202020204" pitchFamily="34" charset="0"/>
                        <a:ea typeface="+mn-ea"/>
                        <a:cs typeface="Arial" panose="020B0604020202020204" pitchFamily="34" charset="0"/>
                      </a:endParaRPr>
                    </a:p>
                  </a:txBody>
                  <a:tcPr marL="68583" marR="68583" marT="0" marB="0"/>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17605</TotalTime>
  <Words>2375</Words>
  <Application>Microsoft Office PowerPoint</Application>
  <PresentationFormat>On-screen Show (4:3)</PresentationFormat>
  <Paragraphs>550</Paragraphs>
  <Slides>26</Slides>
  <Notes>1</Notes>
  <HiddenSlides>0</HiddenSlides>
  <MMClips>0</MMClips>
  <ScaleCrop>false</ScaleCrop>
  <HeadingPairs>
    <vt:vector size="4" baseType="variant">
      <vt:variant>
        <vt:lpstr>Theme</vt:lpstr>
      </vt:variant>
      <vt:variant>
        <vt:i4>3</vt:i4>
      </vt:variant>
      <vt:variant>
        <vt:lpstr>Slide Titles</vt:lpstr>
      </vt:variant>
      <vt:variant>
        <vt:i4>26</vt:i4>
      </vt:variant>
    </vt:vector>
  </HeadingPairs>
  <TitlesOfParts>
    <vt:vector size="29" baseType="lpstr">
      <vt:lpstr>Office Theme</vt:lpstr>
      <vt:lpstr>Office Theme</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CT1-work on mission critical WIs</vt:lpstr>
      <vt:lpstr>MCImp-eMCPTT-CT Status</vt:lpstr>
      <vt:lpstr>MCImp-MCData-CT Status</vt:lpstr>
      <vt:lpstr>MCImp-MCVIDEO-CT Status</vt:lpstr>
      <vt:lpstr>Slide 25</vt:lpstr>
      <vt:lpstr>Slide 26</vt:lpstr>
    </vt:vector>
  </TitlesOfParts>
  <Company>Nokia Oyj</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Hietalahti Hannu</dc:creator>
  <dc:description>©3GPP 2009. All rights reserved</dc:description>
  <cp:lastModifiedBy>Another useful username</cp:lastModifiedBy>
  <cp:revision>535</cp:revision>
  <dcterms:created xsi:type="dcterms:W3CDTF">2009-10-13T12:22:16Z</dcterms:created>
  <dcterms:modified xsi:type="dcterms:W3CDTF">2017-06-08T13:51:14Z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Company">
    <vt:lpwstr>Nokia Oyj</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1</vt:i4>
  </property>
  <property fmtid="{D5CDD505-2E9C-101B-9397-08002B2CF9AE}" pid="9" name="PresentationFormat">
    <vt:lpwstr>On-screen Show (4:3)</vt:lpwstr>
  </property>
  <property fmtid="{D5CDD505-2E9C-101B-9397-08002B2CF9AE}" pid="10" name="ScaleCrop">
    <vt:bool>false</vt:bool>
  </property>
  <property fmtid="{D5CDD505-2E9C-101B-9397-08002B2CF9AE}" pid="11" name="ShareDoc">
    <vt:bool>false</vt:bool>
  </property>
  <property fmtid="{D5CDD505-2E9C-101B-9397-08002B2CF9AE}" pid="12" name="Slides">
    <vt:i4>28</vt:i4>
  </property>
</Properties>
</file>