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6"/>
  </p:notesMasterIdLst>
  <p:handoutMasterIdLst>
    <p:handoutMasterId r:id="rId27"/>
  </p:handoutMasterIdLst>
  <p:sldIdLst>
    <p:sldId id="303" r:id="rId2"/>
    <p:sldId id="839" r:id="rId3"/>
    <p:sldId id="838" r:id="rId4"/>
    <p:sldId id="708" r:id="rId5"/>
    <p:sldId id="709" r:id="rId6"/>
    <p:sldId id="710" r:id="rId7"/>
    <p:sldId id="711" r:id="rId8"/>
    <p:sldId id="712" r:id="rId9"/>
    <p:sldId id="714" r:id="rId10"/>
    <p:sldId id="874" r:id="rId11"/>
    <p:sldId id="717" r:id="rId12"/>
    <p:sldId id="759" r:id="rId13"/>
    <p:sldId id="761" r:id="rId14"/>
    <p:sldId id="760" r:id="rId15"/>
    <p:sldId id="724" r:id="rId16"/>
    <p:sldId id="872" r:id="rId17"/>
    <p:sldId id="873" r:id="rId18"/>
    <p:sldId id="868" r:id="rId19"/>
    <p:sldId id="870" r:id="rId20"/>
    <p:sldId id="875" r:id="rId21"/>
    <p:sldId id="878" r:id="rId22"/>
    <p:sldId id="876" r:id="rId23"/>
    <p:sldId id="877" r:id="rId24"/>
    <p:sldId id="614" r:id="rId25"/>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587" autoAdjust="0"/>
    <p:restoredTop sz="94625" autoAdjust="0"/>
  </p:normalViewPr>
  <p:slideViewPr>
    <p:cSldViewPr snapToGrid="0">
      <p:cViewPr varScale="1">
        <p:scale>
          <a:sx n="115" d="100"/>
          <a:sy n="115" d="100"/>
        </p:scale>
        <p:origin x="-1530" y="-10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6/5/2017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xmlns=""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6/5/2017</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xmlns=""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xmlns=""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xmlns=""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xmlns=""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xmlns=""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xmlns=""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2017</a:t>
            </a:r>
            <a:endParaRPr lang="en-GB" sz="800" dirty="0"/>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SP-170543</a:t>
            </a:r>
            <a:r>
              <a:rPr lang="en-GB" sz="1200" b="1" dirty="0">
                <a:solidFill>
                  <a:schemeClr val="tx1"/>
                </a:solidFill>
              </a:rPr>
              <a:t/>
            </a:r>
            <a:br>
              <a:rPr lang="en-GB" sz="1200" b="1" dirty="0">
                <a:solidFill>
                  <a:schemeClr val="tx1"/>
                </a:solidFill>
              </a:rPr>
            </a:br>
            <a:r>
              <a:rPr lang="en-GB" sz="1200" b="1" dirty="0" smtClean="0">
                <a:solidFill>
                  <a:schemeClr val="tx1"/>
                </a:solidFill>
              </a:rPr>
              <a:t>RP-170872</a:t>
            </a:r>
            <a:br>
              <a:rPr lang="en-GB" sz="1200" b="1" dirty="0" smtClean="0">
                <a:solidFill>
                  <a:schemeClr val="tx1"/>
                </a:solidFill>
              </a:rPr>
            </a:br>
            <a:r>
              <a:rPr lang="en-GB" sz="1200" b="1" dirty="0" smtClean="0">
                <a:solidFill>
                  <a:schemeClr val="tx1"/>
                </a:solidFill>
              </a:rPr>
              <a:t>CP-171008</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West Palm Beach (Florida), USA, June 2017</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RAN</a:t>
            </a:r>
            <a:r>
              <a:rPr lang="sv-SE" sz="1200" b="1" dirty="0">
                <a:solidFill>
                  <a:schemeClr val="tx1"/>
                </a:solidFill>
                <a:latin typeface="Arial "/>
              </a:rPr>
              <a:t>, CT, SA </a:t>
            </a:r>
            <a:r>
              <a:rPr lang="sv-SE" sz="1200" b="1" dirty="0" smtClean="0">
                <a:solidFill>
                  <a:schemeClr val="tx1"/>
                </a:solidFill>
                <a:latin typeface="Arial "/>
              </a:rPr>
              <a:t>#76</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 Id="rId4" Type="http://schemas.openxmlformats.org/officeDocument/2006/relationships/image" Target="../media/image17.emf"/></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8.emf"/><Relationship Id="rId1" Type="http://schemas.openxmlformats.org/officeDocument/2006/relationships/slideLayout" Target="../slideLayouts/slideLayout2.xml"/><Relationship Id="rId5" Type="http://schemas.openxmlformats.org/officeDocument/2006/relationships/hyperlink" Target="mailto:kevin.flynn@3gpp.org" TargetMode="External"/><Relationship Id="rId4" Type="http://schemas.openxmlformats.org/officeDocument/2006/relationships/hyperlink" Target="http://www.3gpp.org/about-3gpp/3gpp-award-roll-of-honour"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specifications-groups/delegates-corner/writing-a-new-spec" TargetMode="External"/><Relationship Id="rId2" Type="http://schemas.openxmlformats.org/officeDocument/2006/relationships/image" Target="../media/image26.jpeg"/><Relationship Id="rId1" Type="http://schemas.openxmlformats.org/officeDocument/2006/relationships/slideLayout" Target="../slideLayouts/slideLayout4.xml"/><Relationship Id="rId4" Type="http://schemas.openxmlformats.org/officeDocument/2006/relationships/hyperlink" Target="http://www.3gpp.org/ftp/webExtensions/agtwwcs/AGuideToWritingWorldClassStandards.pdf"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news-events/3gpp-news/1850-vacancy-2017-05"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mailto:helpdesk@etsi.org"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4.xml"/><Relationship Id="rId6" Type="http://schemas.openxmlformats.org/officeDocument/2006/relationships/image" Target="../media/image9.emf"/><Relationship Id="rId5" Type="http://schemas.openxmlformats.org/officeDocument/2006/relationships/image" Target="../media/image8.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dirty="0" smtClean="0"/>
              <a:t/>
            </a:r>
            <a:br>
              <a:rPr lang="en-US" sz="2000" dirty="0" smtClean="0"/>
            </a:br>
            <a:r>
              <a:rPr lang="en-US" dirty="0" smtClean="0">
                <a:latin typeface="Arial" panose="020B0604020202020204" pitchFamily="34" charset="0"/>
              </a:rPr>
              <a:t>John M Meredith</a:t>
            </a:r>
          </a:p>
          <a:p>
            <a:pPr>
              <a:lnSpc>
                <a:spcPct val="80000"/>
              </a:lnSpc>
            </a:pPr>
            <a:endParaRPr lang="en-US" sz="2000" dirty="0" smtClean="0">
              <a:latin typeface="Arial" panose="020B0604020202020204" pitchFamily="34" charset="0"/>
            </a:endParaRPr>
          </a:p>
          <a:p>
            <a:pPr>
              <a:lnSpc>
                <a:spcPct val="80000"/>
              </a:lnSpc>
            </a:pPr>
            <a:r>
              <a:rPr lang="en-US" sz="2000" dirty="0" smtClean="0">
                <a:latin typeface="Arial" panose="020B0604020202020204" pitchFamily="34" charset="0"/>
              </a:rPr>
              <a:t>Director, MCC</a:t>
            </a:r>
          </a:p>
          <a:p>
            <a:pPr>
              <a:lnSpc>
                <a:spcPct val="80000"/>
              </a:lnSpc>
            </a:pPr>
            <a:endParaRPr lang="en-GB"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460521" y="656713"/>
            <a:ext cx="6477000" cy="865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smtClean="0"/>
              <a:t>Approved CRs per WG per TSG per meeting</a:t>
            </a:r>
            <a:endParaRPr lang="en-GB" sz="2800" dirty="0"/>
          </a:p>
        </p:txBody>
      </p:sp>
      <p:pic>
        <p:nvPicPr>
          <p:cNvPr id="11266" name="Picture 2"/>
          <p:cNvPicPr>
            <a:picLocks noChangeAspect="1" noChangeArrowheads="1"/>
          </p:cNvPicPr>
          <p:nvPr/>
        </p:nvPicPr>
        <p:blipFill>
          <a:blip r:embed="rId2" cstate="print"/>
          <a:srcRect/>
          <a:stretch>
            <a:fillRect/>
          </a:stretch>
        </p:blipFill>
        <p:spPr bwMode="auto">
          <a:xfrm>
            <a:off x="222592" y="1283751"/>
            <a:ext cx="2762250" cy="4867275"/>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cstate="print"/>
          <a:srcRect/>
          <a:stretch>
            <a:fillRect/>
          </a:stretch>
        </p:blipFill>
        <p:spPr bwMode="auto">
          <a:xfrm>
            <a:off x="3003452" y="1269683"/>
            <a:ext cx="2743200" cy="4867275"/>
          </a:xfrm>
          <a:prstGeom prst="rect">
            <a:avLst/>
          </a:prstGeom>
          <a:noFill/>
          <a:ln w="9525">
            <a:noFill/>
            <a:miter lim="800000"/>
            <a:headEnd/>
            <a:tailEnd/>
          </a:ln>
          <a:effectLst/>
        </p:spPr>
      </p:pic>
      <p:pic>
        <p:nvPicPr>
          <p:cNvPr id="11268" name="Picture 4"/>
          <p:cNvPicPr>
            <a:picLocks noChangeAspect="1" noChangeArrowheads="1"/>
          </p:cNvPicPr>
          <p:nvPr/>
        </p:nvPicPr>
        <p:blipFill>
          <a:blip r:embed="rId4" cstate="print"/>
          <a:srcRect/>
          <a:stretch>
            <a:fillRect/>
          </a:stretch>
        </p:blipFill>
        <p:spPr bwMode="auto">
          <a:xfrm>
            <a:off x="5746653" y="1269684"/>
            <a:ext cx="2743200" cy="4867275"/>
          </a:xfrm>
          <a:prstGeom prst="rect">
            <a:avLst/>
          </a:prstGeom>
          <a:noFill/>
          <a:ln w="9525">
            <a:noFill/>
            <a:miter lim="800000"/>
            <a:headEnd/>
            <a:tailEnd/>
          </a:ln>
          <a:effectLst/>
        </p:spPr>
      </p:pic>
      <p:sp>
        <p:nvSpPr>
          <p:cNvPr id="10" name="TextBox 9"/>
          <p:cNvSpPr txBox="1"/>
          <p:nvPr/>
        </p:nvSpPr>
        <p:spPr>
          <a:xfrm>
            <a:off x="640080" y="2609557"/>
            <a:ext cx="837027"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CT</a:t>
            </a:r>
            <a:endParaRPr lang="en-US" sz="1200" b="1" dirty="0">
              <a:solidFill>
                <a:srgbClr val="FFFF00"/>
              </a:solidFill>
            </a:endParaRPr>
          </a:p>
        </p:txBody>
      </p:sp>
      <p:sp>
        <p:nvSpPr>
          <p:cNvPr id="11" name="TextBox 10"/>
          <p:cNvSpPr txBox="1"/>
          <p:nvPr/>
        </p:nvSpPr>
        <p:spPr>
          <a:xfrm>
            <a:off x="3507545" y="2550942"/>
            <a:ext cx="916744"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RAN</a:t>
            </a:r>
            <a:endParaRPr lang="en-US" sz="1200" b="1" dirty="0">
              <a:solidFill>
                <a:srgbClr val="FFFF00"/>
              </a:solidFill>
            </a:endParaRPr>
          </a:p>
        </p:txBody>
      </p:sp>
      <p:sp>
        <p:nvSpPr>
          <p:cNvPr id="12" name="TextBox 11"/>
          <p:cNvSpPr txBox="1"/>
          <p:nvPr/>
        </p:nvSpPr>
        <p:spPr>
          <a:xfrm>
            <a:off x="6220265" y="2576732"/>
            <a:ext cx="787790"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SA</a:t>
            </a:r>
            <a:endParaRPr lang="en-US" sz="12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923046" y="1217808"/>
            <a:ext cx="7410450" cy="2466975"/>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920775" y="3656281"/>
            <a:ext cx="7400925"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502774" y="1160585"/>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258054" y="1294228"/>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400" baseline="30000" dirty="0">
                <a:latin typeface="Times New Roman" panose="02020603050405020304" pitchFamily="18" charset="0"/>
              </a:rPr>
              <a:t>#</a:t>
            </a:r>
            <a:r>
              <a:rPr lang="en-US" sz="1400" dirty="0">
                <a:latin typeface="Times New Roman" panose="02020603050405020304" pitchFamily="18" charset="0"/>
              </a:rPr>
              <a:t> Greyed Releases are closed.                                  * Figures in the right column are values reported last plenary meeting.</a:t>
            </a:r>
            <a:endParaRPr lang="en-GB" sz="1400" dirty="0">
              <a:latin typeface="Times New Roman" panose="02020603050405020304" pitchFamily="18" charset="0"/>
            </a:endParaRPr>
          </a:p>
        </p:txBody>
      </p:sp>
      <p:pic>
        <p:nvPicPr>
          <p:cNvPr id="10242" name="Picture 2"/>
          <p:cNvPicPr>
            <a:picLocks noChangeAspect="1" noChangeArrowheads="1"/>
          </p:cNvPicPr>
          <p:nvPr/>
        </p:nvPicPr>
        <p:blipFill>
          <a:blip r:embed="rId2" cstate="print"/>
          <a:srcRect/>
          <a:stretch>
            <a:fillRect/>
          </a:stretch>
        </p:blipFill>
        <p:spPr bwMode="auto">
          <a:xfrm>
            <a:off x="772332" y="2357292"/>
            <a:ext cx="3533775" cy="2466975"/>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cstate="print"/>
          <a:srcRect/>
          <a:stretch>
            <a:fillRect/>
          </a:stretch>
        </p:blipFill>
        <p:spPr bwMode="auto">
          <a:xfrm>
            <a:off x="5044440" y="2202620"/>
            <a:ext cx="3810000" cy="2762250"/>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p:cNvPicPr>
            <a:picLocks noChangeAspect="1"/>
          </p:cNvPicPr>
          <p:nvPr/>
        </p:nvPicPr>
        <p:blipFill>
          <a:blip r:embed="rId2" cstate="print"/>
          <a:srcRect/>
          <a:stretch>
            <a:fillRect/>
          </a:stretch>
        </p:blipFill>
        <p:spPr bwMode="auto">
          <a:xfrm>
            <a:off x="7449943" y="3324201"/>
            <a:ext cx="1189037" cy="1189037"/>
          </a:xfrm>
          <a:prstGeom prst="rect">
            <a:avLst/>
          </a:prstGeom>
          <a:noFill/>
          <a:ln w="9525">
            <a:noFill/>
            <a:miter lim="800000"/>
            <a:headEnd/>
            <a:tailEnd/>
          </a:ln>
        </p:spPr>
      </p:pic>
      <p:sp>
        <p:nvSpPr>
          <p:cNvPr id="5123" name="Title 1"/>
          <p:cNvSpPr>
            <a:spLocks noGrp="1"/>
          </p:cNvSpPr>
          <p:nvPr>
            <p:ph type="title"/>
          </p:nvPr>
        </p:nvSpPr>
        <p:spPr bwMode="auto">
          <a:xfrm>
            <a:off x="146050" y="492369"/>
            <a:ext cx="5232400" cy="845894"/>
          </a:xfrm>
          <a:noFill/>
          <a:ln>
            <a:miter lim="800000"/>
            <a:headEnd/>
            <a:tailEnd/>
          </a:ln>
        </p:spPr>
        <p:txBody>
          <a:bodyPr vert="horz" wrap="square" lIns="91440" tIns="45720" rIns="91440" bIns="45720" numCol="1" anchor="t" anchorCtr="0" compatLnSpc="1">
            <a:prstTxWarp prst="textNoShape">
              <a:avLst/>
            </a:prstTxWarp>
          </a:bodyPr>
          <a:lstStyle/>
          <a:p>
            <a:r>
              <a:rPr lang="en-GB" altLang="en-US" dirty="0" smtClean="0"/>
              <a:t>Marketing matters… 1/2</a:t>
            </a:r>
          </a:p>
        </p:txBody>
      </p:sp>
      <p:sp>
        <p:nvSpPr>
          <p:cNvPr id="5124" name="Content Placeholder 2"/>
          <p:cNvSpPr>
            <a:spLocks noGrp="1"/>
          </p:cNvSpPr>
          <p:nvPr>
            <p:ph idx="1"/>
          </p:nvPr>
        </p:nvSpPr>
        <p:spPr bwMode="auto">
          <a:xfrm>
            <a:off x="455613" y="1330325"/>
            <a:ext cx="8010525" cy="522522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Tx/>
              <a:buBlip>
                <a:blip r:embed="rId3"/>
              </a:buBlip>
              <a:defRPr/>
            </a:pPr>
            <a:r>
              <a:rPr lang="en-GB" altLang="en-US" sz="2000" dirty="0" smtClean="0"/>
              <a:t>Recent expert web site articles about NB-IoT, API study, 5G-NR, Communication for Automation, 5G service requirements…More feature based stories wanted</a:t>
            </a:r>
          </a:p>
          <a:p>
            <a:pPr>
              <a:buFontTx/>
              <a:buBlip>
                <a:blip r:embed="rId3"/>
              </a:buBlip>
              <a:defRPr/>
            </a:pPr>
            <a:r>
              <a:rPr lang="en-GB" altLang="en-US" sz="2000" dirty="0" smtClean="0"/>
              <a:t>Other web stories are related to Partner and TSG news, monitored by 3GPP marcoms… Did we miss something?</a:t>
            </a:r>
          </a:p>
          <a:p>
            <a:pPr>
              <a:buFontTx/>
              <a:buBlip>
                <a:blip r:embed="rId3"/>
              </a:buBlip>
              <a:defRPr/>
            </a:pPr>
            <a:r>
              <a:rPr lang="en-GB" altLang="en-US" sz="2000" dirty="0" smtClean="0"/>
              <a:t>3GPP 5G Naming discussion ended &amp; logo now out … and on spec cover sheets – Pins and ties next!</a:t>
            </a:r>
          </a:p>
          <a:p>
            <a:pPr>
              <a:buFontTx/>
              <a:buBlip>
                <a:blip r:embed="rId3"/>
              </a:buBlip>
              <a:defRPr/>
            </a:pPr>
            <a:r>
              <a:rPr lang="en-GB" altLang="en-US" sz="2000" dirty="0" smtClean="0"/>
              <a:t>Planned exhibitions:</a:t>
            </a:r>
            <a:endParaRPr lang="en-GB" altLang="en-US" sz="2000" i="1" dirty="0" smtClean="0"/>
          </a:p>
        </p:txBody>
      </p:sp>
      <p:graphicFrame>
        <p:nvGraphicFramePr>
          <p:cNvPr id="8" name="Table 7"/>
          <p:cNvGraphicFramePr>
            <a:graphicFrameLocks noGrp="1"/>
          </p:cNvGraphicFramePr>
          <p:nvPr/>
        </p:nvGraphicFramePr>
        <p:xfrm>
          <a:off x="932962" y="4039358"/>
          <a:ext cx="4457700" cy="1227138"/>
        </p:xfrm>
        <a:graphic>
          <a:graphicData uri="http://schemas.openxmlformats.org/drawingml/2006/table">
            <a:tbl>
              <a:tblPr>
                <a:tableStyleId>{5C22544A-7EE6-4342-B048-85BDC9FD1C3A}</a:tableStyleId>
              </a:tblPr>
              <a:tblGrid>
                <a:gridCol w="1574800"/>
                <a:gridCol w="736600"/>
                <a:gridCol w="736600"/>
                <a:gridCol w="1409700"/>
              </a:tblGrid>
              <a:tr h="350611">
                <a:tc>
                  <a:txBody>
                    <a:bodyPr/>
                    <a:lstStyle/>
                    <a:p>
                      <a:pPr algn="l" fontAlgn="b"/>
                      <a:r>
                        <a:rPr lang="en-GB" sz="1000" u="none" strike="noStrike" dirty="0">
                          <a:effectLst/>
                        </a:rPr>
                        <a:t>5G World</a:t>
                      </a:r>
                      <a:endParaRPr lang="en-GB" sz="1000" b="0" i="0" u="none" strike="noStrike" dirty="0">
                        <a:solidFill>
                          <a:srgbClr val="000000"/>
                        </a:solidFill>
                        <a:effectLst/>
                        <a:latin typeface="Calibri" panose="020F0502020204030204" pitchFamily="34" charset="0"/>
                      </a:endParaRPr>
                    </a:p>
                  </a:txBody>
                  <a:tcPr marL="7620" marR="7620" marT="7621" marB="0" anchor="b"/>
                </a:tc>
                <a:tc>
                  <a:txBody>
                    <a:bodyPr/>
                    <a:lstStyle/>
                    <a:p>
                      <a:pPr algn="r" fontAlgn="b"/>
                      <a:r>
                        <a:rPr lang="en-GB" sz="1000" u="none" strike="noStrike" dirty="0">
                          <a:effectLst/>
                        </a:rPr>
                        <a:t>13/06/2017</a:t>
                      </a:r>
                      <a:endParaRPr lang="en-GB" sz="1000" b="0" i="0" u="none" strike="noStrike" dirty="0">
                        <a:solidFill>
                          <a:srgbClr val="000000"/>
                        </a:solidFill>
                        <a:effectLst/>
                        <a:latin typeface="Calibri" panose="020F0502020204030204" pitchFamily="34" charset="0"/>
                      </a:endParaRPr>
                    </a:p>
                  </a:txBody>
                  <a:tcPr marL="7620" marR="7620" marT="7621" marB="0" anchor="b"/>
                </a:tc>
                <a:tc>
                  <a:txBody>
                    <a:bodyPr/>
                    <a:lstStyle/>
                    <a:p>
                      <a:pPr algn="r" fontAlgn="b"/>
                      <a:r>
                        <a:rPr lang="en-GB" sz="1000" u="none" strike="noStrike" dirty="0">
                          <a:effectLst/>
                        </a:rPr>
                        <a:t>15/06/2017</a:t>
                      </a:r>
                      <a:endParaRPr lang="en-GB" sz="1000" b="0" i="0" u="none" strike="noStrike" dirty="0">
                        <a:solidFill>
                          <a:srgbClr val="000000"/>
                        </a:solidFill>
                        <a:effectLst/>
                        <a:latin typeface="Calibri" panose="020F0502020204030204" pitchFamily="34" charset="0"/>
                      </a:endParaRPr>
                    </a:p>
                  </a:txBody>
                  <a:tcPr marL="7620" marR="7620" marT="7621" marB="0" anchor="b"/>
                </a:tc>
                <a:tc>
                  <a:txBody>
                    <a:bodyPr/>
                    <a:lstStyle/>
                    <a:p>
                      <a:pPr algn="ctr" fontAlgn="b"/>
                      <a:r>
                        <a:rPr lang="en-GB" sz="1000" u="none" strike="noStrike" dirty="0">
                          <a:effectLst/>
                        </a:rPr>
                        <a:t>London</a:t>
                      </a:r>
                      <a:endParaRPr lang="en-GB" sz="1000" b="0" i="0" u="none" strike="noStrike" dirty="0">
                        <a:solidFill>
                          <a:srgbClr val="000000"/>
                        </a:solidFill>
                        <a:effectLst/>
                        <a:latin typeface="Calibri" panose="020F0502020204030204" pitchFamily="34" charset="0"/>
                      </a:endParaRPr>
                    </a:p>
                  </a:txBody>
                  <a:tcPr marL="7620" marR="7620" marT="7621" marB="0" anchor="b"/>
                </a:tc>
              </a:tr>
              <a:tr h="350611">
                <a:tc>
                  <a:txBody>
                    <a:bodyPr/>
                    <a:lstStyle/>
                    <a:p>
                      <a:pPr algn="l" fontAlgn="b"/>
                      <a:r>
                        <a:rPr lang="en-GB" sz="1000" u="none" strike="noStrike" dirty="0">
                          <a:effectLst/>
                        </a:rPr>
                        <a:t>Broadband World Forum</a:t>
                      </a:r>
                      <a:endParaRPr lang="en-GB" sz="1000" b="0" i="0" u="none" strike="noStrike" dirty="0">
                        <a:solidFill>
                          <a:srgbClr val="000000"/>
                        </a:solidFill>
                        <a:effectLst/>
                        <a:latin typeface="Calibri" panose="020F0502020204030204" pitchFamily="34" charset="0"/>
                      </a:endParaRPr>
                    </a:p>
                  </a:txBody>
                  <a:tcPr marL="7620" marR="7620" marT="7621" marB="0" anchor="b"/>
                </a:tc>
                <a:tc>
                  <a:txBody>
                    <a:bodyPr/>
                    <a:lstStyle/>
                    <a:p>
                      <a:pPr algn="r" fontAlgn="b"/>
                      <a:r>
                        <a:rPr lang="en-GB" sz="1000" u="none" strike="noStrike" dirty="0">
                          <a:effectLst/>
                        </a:rPr>
                        <a:t>24/10/2017</a:t>
                      </a:r>
                      <a:endParaRPr lang="en-GB" sz="1000" b="0" i="0" u="none" strike="noStrike" dirty="0">
                        <a:solidFill>
                          <a:srgbClr val="000000"/>
                        </a:solidFill>
                        <a:effectLst/>
                        <a:latin typeface="Calibri" panose="020F0502020204030204" pitchFamily="34" charset="0"/>
                      </a:endParaRPr>
                    </a:p>
                  </a:txBody>
                  <a:tcPr marL="7620" marR="7620" marT="7621" marB="0" anchor="b"/>
                </a:tc>
                <a:tc>
                  <a:txBody>
                    <a:bodyPr/>
                    <a:lstStyle/>
                    <a:p>
                      <a:pPr algn="r" fontAlgn="b"/>
                      <a:r>
                        <a:rPr lang="en-GB" sz="1000" u="none" strike="noStrike" dirty="0">
                          <a:effectLst/>
                        </a:rPr>
                        <a:t>26/10/2017</a:t>
                      </a:r>
                      <a:endParaRPr lang="en-GB" sz="1000" b="0" i="0" u="none" strike="noStrike" dirty="0">
                        <a:solidFill>
                          <a:srgbClr val="000000"/>
                        </a:solidFill>
                        <a:effectLst/>
                        <a:latin typeface="Calibri" panose="020F0502020204030204" pitchFamily="34" charset="0"/>
                      </a:endParaRPr>
                    </a:p>
                  </a:txBody>
                  <a:tcPr marL="7620" marR="7620" marT="7621" marB="0" anchor="b"/>
                </a:tc>
                <a:tc>
                  <a:txBody>
                    <a:bodyPr/>
                    <a:lstStyle/>
                    <a:p>
                      <a:pPr algn="ctr" fontAlgn="b"/>
                      <a:r>
                        <a:rPr lang="en-GB" sz="1000" u="none" strike="noStrike" dirty="0">
                          <a:effectLst/>
                        </a:rPr>
                        <a:t>Berlin</a:t>
                      </a:r>
                      <a:endParaRPr lang="en-GB" sz="1000" b="0" i="0" u="none" strike="noStrike" dirty="0">
                        <a:solidFill>
                          <a:srgbClr val="000000"/>
                        </a:solidFill>
                        <a:effectLst/>
                        <a:latin typeface="Calibri" panose="020F0502020204030204" pitchFamily="34" charset="0"/>
                      </a:endParaRPr>
                    </a:p>
                  </a:txBody>
                  <a:tcPr marL="7620" marR="7620" marT="7621" marB="0" anchor="b"/>
                </a:tc>
              </a:tr>
              <a:tr h="525916">
                <a:tc>
                  <a:txBody>
                    <a:bodyPr/>
                    <a:lstStyle/>
                    <a:p>
                      <a:pPr algn="l" fontAlgn="b"/>
                      <a:r>
                        <a:rPr lang="en-GB" sz="1000" u="none" strike="noStrike" dirty="0">
                          <a:effectLst/>
                        </a:rPr>
                        <a:t>5G </a:t>
                      </a:r>
                      <a:r>
                        <a:rPr lang="en-GB" sz="1000" u="none" strike="noStrike" dirty="0" smtClean="0">
                          <a:effectLst/>
                        </a:rPr>
                        <a:t>Africa </a:t>
                      </a:r>
                      <a:r>
                        <a:rPr lang="en-GB" sz="1600" u="none" strike="noStrike" dirty="0" smtClean="0">
                          <a:solidFill>
                            <a:srgbClr val="FF0000"/>
                          </a:solidFill>
                          <a:effectLst/>
                        </a:rPr>
                        <a:t>TBD</a:t>
                      </a:r>
                      <a:endParaRPr lang="en-GB" sz="1600" b="0" i="0" u="none" strike="noStrike" dirty="0">
                        <a:solidFill>
                          <a:srgbClr val="FF0000"/>
                        </a:solidFill>
                        <a:effectLst/>
                        <a:latin typeface="Calibri" panose="020F0502020204030204" pitchFamily="34" charset="0"/>
                      </a:endParaRPr>
                    </a:p>
                  </a:txBody>
                  <a:tcPr marL="7620" marR="7620" marT="7621" marB="0" anchor="b"/>
                </a:tc>
                <a:tc>
                  <a:txBody>
                    <a:bodyPr/>
                    <a:lstStyle/>
                    <a:p>
                      <a:pPr algn="r" fontAlgn="b"/>
                      <a:r>
                        <a:rPr lang="en-GB" sz="1000" u="none" strike="noStrike" dirty="0">
                          <a:effectLst/>
                        </a:rPr>
                        <a:t>07/11/2017</a:t>
                      </a:r>
                      <a:endParaRPr lang="en-GB" sz="1000" b="0" i="0" u="none" strike="noStrike" dirty="0">
                        <a:solidFill>
                          <a:srgbClr val="000000"/>
                        </a:solidFill>
                        <a:effectLst/>
                        <a:latin typeface="Calibri" panose="020F0502020204030204" pitchFamily="34" charset="0"/>
                      </a:endParaRPr>
                    </a:p>
                  </a:txBody>
                  <a:tcPr marL="7620" marR="7620" marT="7621" marB="0" anchor="b"/>
                </a:tc>
                <a:tc>
                  <a:txBody>
                    <a:bodyPr/>
                    <a:lstStyle/>
                    <a:p>
                      <a:pPr algn="r" fontAlgn="b"/>
                      <a:r>
                        <a:rPr lang="en-GB" sz="1000" u="none" strike="noStrike" dirty="0">
                          <a:effectLst/>
                        </a:rPr>
                        <a:t>09/11/2017</a:t>
                      </a:r>
                      <a:endParaRPr lang="en-GB" sz="1000" b="0" i="0" u="none" strike="noStrike" dirty="0">
                        <a:solidFill>
                          <a:srgbClr val="000000"/>
                        </a:solidFill>
                        <a:effectLst/>
                        <a:latin typeface="Calibri" panose="020F0502020204030204" pitchFamily="34" charset="0"/>
                      </a:endParaRPr>
                    </a:p>
                  </a:txBody>
                  <a:tcPr marL="7620" marR="7620" marT="7621" marB="0" anchor="b"/>
                </a:tc>
                <a:tc>
                  <a:txBody>
                    <a:bodyPr/>
                    <a:lstStyle/>
                    <a:p>
                      <a:pPr algn="ctr" fontAlgn="b"/>
                      <a:r>
                        <a:rPr lang="en-GB" sz="1000" u="none" strike="noStrike" dirty="0">
                          <a:effectLst/>
                        </a:rPr>
                        <a:t>Cape Town</a:t>
                      </a:r>
                      <a:endParaRPr lang="en-GB" sz="1000" b="0" i="0" u="none" strike="noStrike" dirty="0">
                        <a:solidFill>
                          <a:srgbClr val="000000"/>
                        </a:solidFill>
                        <a:effectLst/>
                        <a:latin typeface="Calibri" panose="020F0502020204030204" pitchFamily="34" charset="0"/>
                      </a:endParaRPr>
                    </a:p>
                  </a:txBody>
                  <a:tcPr marL="7620" marR="7620" marT="7621" marB="0" anchor="b"/>
                </a:tc>
              </a:tr>
            </a:tbl>
          </a:graphicData>
        </a:graphic>
      </p:graphicFrame>
      <p:pic>
        <p:nvPicPr>
          <p:cNvPr id="5165" name="Picture 3"/>
          <p:cNvPicPr>
            <a:picLocks noChangeAspect="1"/>
          </p:cNvPicPr>
          <p:nvPr/>
        </p:nvPicPr>
        <p:blipFill>
          <a:blip r:embed="rId4" cstate="print"/>
          <a:srcRect/>
          <a:stretch>
            <a:fillRect/>
          </a:stretch>
        </p:blipFill>
        <p:spPr bwMode="auto">
          <a:xfrm rot="1048546">
            <a:off x="5548313" y="4556125"/>
            <a:ext cx="2749550" cy="1549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advClick="0" advTm="3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stretch>
            <a:fillRect/>
          </a:stretch>
        </p:blipFill>
        <p:spPr>
          <a:xfrm rot="290927">
            <a:off x="6268417" y="2272791"/>
            <a:ext cx="2031470" cy="28697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147" name="Slide Number Placeholder 3"/>
          <p:cNvSpPr>
            <a:spLocks noGrp="1"/>
          </p:cNvSpPr>
          <p:nvPr>
            <p:ph type="sldNum" sz="quarter" idx="4294967295"/>
          </p:nvPr>
        </p:nvSpPr>
        <p:spPr bwMode="auto">
          <a:xfrm>
            <a:off x="8558213" y="6483350"/>
            <a:ext cx="395287" cy="222250"/>
          </a:xfrm>
          <a:prstGeom prst="rect">
            <a:avLst/>
          </a:prstGeom>
          <a:noFill/>
          <a:ln>
            <a:miter lim="800000"/>
            <a:headEnd/>
            <a:tailEnd/>
          </a:ln>
        </p:spPr>
        <p:txBody>
          <a:bodyPr/>
          <a:lstStyle/>
          <a:p>
            <a:endParaRPr lang="en-GB" altLang="en-US" dirty="0"/>
          </a:p>
        </p:txBody>
      </p:sp>
      <p:sp>
        <p:nvSpPr>
          <p:cNvPr id="6148" name="Title 1"/>
          <p:cNvSpPr>
            <a:spLocks noGrp="1"/>
          </p:cNvSpPr>
          <p:nvPr>
            <p:ph type="title"/>
          </p:nvPr>
        </p:nvSpPr>
        <p:spPr bwMode="auto">
          <a:xfrm>
            <a:off x="146050" y="520505"/>
            <a:ext cx="5232400" cy="817758"/>
          </a:xfrm>
          <a:noFill/>
          <a:ln>
            <a:miter lim="800000"/>
            <a:headEnd/>
            <a:tailEnd/>
          </a:ln>
        </p:spPr>
        <p:txBody>
          <a:bodyPr vert="horz" wrap="square" lIns="91440" tIns="45720" rIns="91440" bIns="45720" numCol="1" anchor="t" anchorCtr="0" compatLnSpc="1">
            <a:prstTxWarp prst="textNoShape">
              <a:avLst/>
            </a:prstTxWarp>
          </a:bodyPr>
          <a:lstStyle/>
          <a:p>
            <a:r>
              <a:rPr lang="en-GB" altLang="en-US" dirty="0" smtClean="0"/>
              <a:t>Marketing matters… 2/2</a:t>
            </a:r>
          </a:p>
        </p:txBody>
      </p:sp>
      <p:sp>
        <p:nvSpPr>
          <p:cNvPr id="6149" name="Rectangle 5"/>
          <p:cNvSpPr>
            <a:spLocks noChangeArrowheads="1"/>
          </p:cNvSpPr>
          <p:nvPr/>
        </p:nvSpPr>
        <p:spPr bwMode="auto">
          <a:xfrm>
            <a:off x="428625" y="1082675"/>
            <a:ext cx="5637213" cy="4616450"/>
          </a:xfrm>
          <a:prstGeom prst="rect">
            <a:avLst/>
          </a:prstGeom>
          <a:noFill/>
          <a:ln w="9525">
            <a:noFill/>
            <a:miter lim="800000"/>
            <a:headEnd/>
            <a:tailEnd/>
          </a:ln>
        </p:spPr>
        <p:txBody>
          <a:bodyPr>
            <a:spAutoFit/>
          </a:bodyPr>
          <a:lstStyle/>
          <a:p>
            <a:pPr>
              <a:buFontTx/>
              <a:buBlip>
                <a:blip r:embed="rId3"/>
              </a:buBlip>
            </a:pPr>
            <a:r>
              <a:rPr lang="en-GB" altLang="en-US" sz="2000" dirty="0">
                <a:latin typeface="Calibri" pitchFamily="34" charset="0"/>
              </a:rPr>
              <a:t> New (marketing) brochure written – to be tested at conferences in 2H17</a:t>
            </a:r>
          </a:p>
          <a:p>
            <a:endParaRPr lang="en-GB" altLang="en-US" sz="2000" dirty="0">
              <a:latin typeface="Calibri" pitchFamily="34" charset="0"/>
            </a:endParaRPr>
          </a:p>
          <a:p>
            <a:pPr>
              <a:buFontTx/>
              <a:buBlip>
                <a:blip r:embed="rId3"/>
              </a:buBlip>
            </a:pPr>
            <a:r>
              <a:rPr lang="en-GB" altLang="en-US" sz="2000" dirty="0">
                <a:latin typeface="Calibri" pitchFamily="34" charset="0"/>
              </a:rPr>
              <a:t> CT Chairman has invited IETF to speak at TSG#76, as a start &amp; as part of a regular ‘speaker club’ – with </a:t>
            </a:r>
            <a:r>
              <a:rPr lang="en-GB" altLang="en-US" sz="2000" dirty="0" smtClean="0">
                <a:latin typeface="Calibri" pitchFamily="34" charset="0"/>
              </a:rPr>
              <a:t>marcoms </a:t>
            </a:r>
            <a:r>
              <a:rPr lang="en-GB" altLang="en-US" sz="2000" dirty="0">
                <a:latin typeface="Calibri" pitchFamily="34" charset="0"/>
              </a:rPr>
              <a:t>support</a:t>
            </a:r>
          </a:p>
          <a:p>
            <a:endParaRPr lang="en-GB" altLang="en-US" sz="2000" dirty="0">
              <a:latin typeface="Calibri" pitchFamily="34" charset="0"/>
            </a:endParaRPr>
          </a:p>
          <a:p>
            <a:pPr>
              <a:buFontTx/>
              <a:buBlip>
                <a:blip r:embed="rId3"/>
              </a:buBlip>
            </a:pPr>
            <a:r>
              <a:rPr lang="en-GB" altLang="en-US" sz="2000" dirty="0">
                <a:latin typeface="Calibri" pitchFamily="34" charset="0"/>
              </a:rPr>
              <a:t> New videos to be shot in Lisbon (TSG#78)</a:t>
            </a:r>
          </a:p>
          <a:p>
            <a:endParaRPr lang="en-GB" altLang="en-US" sz="2000" dirty="0">
              <a:latin typeface="Calibri" pitchFamily="34" charset="0"/>
            </a:endParaRPr>
          </a:p>
          <a:p>
            <a:pPr>
              <a:buFontTx/>
              <a:buBlip>
                <a:blip r:embed="rId3"/>
              </a:buBlip>
            </a:pPr>
            <a:r>
              <a:rPr lang="en-GB" altLang="en-US" sz="2000" dirty="0">
                <a:latin typeface="Calibri" pitchFamily="34" charset="0"/>
              </a:rPr>
              <a:t> 2-3 webinars to be hosted on 3GPP site (via BrightTalk) in 2H17</a:t>
            </a:r>
          </a:p>
          <a:p>
            <a:endParaRPr lang="en-GB" altLang="en-US" sz="2000" dirty="0">
              <a:latin typeface="Calibri" pitchFamily="34" charset="0"/>
            </a:endParaRPr>
          </a:p>
          <a:p>
            <a:pPr>
              <a:buFontTx/>
              <a:buBlip>
                <a:blip r:embed="rId3"/>
              </a:buBlip>
            </a:pPr>
            <a:r>
              <a:rPr lang="en-GB" altLang="en-US" sz="2000" dirty="0">
                <a:latin typeface="Calibri" pitchFamily="34" charset="0"/>
              </a:rPr>
              <a:t> A new ‘3GPP Lifetime Achievement Award’ is launched and nominations </a:t>
            </a:r>
            <a:r>
              <a:rPr lang="en-GB" altLang="en-US" sz="2000" dirty="0" smtClean="0">
                <a:latin typeface="Calibri" pitchFamily="34" charset="0"/>
              </a:rPr>
              <a:t>are open</a:t>
            </a:r>
            <a:r>
              <a:rPr lang="en-GB" altLang="en-US" sz="2000" dirty="0">
                <a:latin typeface="Calibri" pitchFamily="34" charset="0"/>
              </a:rPr>
              <a:t>; </a:t>
            </a:r>
            <a:r>
              <a:rPr lang="en-GB" altLang="en-US" sz="1400" dirty="0">
                <a:latin typeface="Calibri" pitchFamily="34" charset="0"/>
              </a:rPr>
              <a:t>(</a:t>
            </a:r>
            <a:r>
              <a:rPr lang="en-GB" altLang="en-US" sz="1400" dirty="0">
                <a:latin typeface="Calibri" pitchFamily="34" charset="0"/>
                <a:hlinkClick r:id="rId4"/>
              </a:rPr>
              <a:t>http://www.3gpp.org/about-3gpp/3gpp-award-roll-of-honour</a:t>
            </a:r>
            <a:r>
              <a:rPr lang="en-GB" altLang="en-US" sz="1400" dirty="0">
                <a:latin typeface="Calibri" pitchFamily="34" charset="0"/>
              </a:rPr>
              <a:t>). </a:t>
            </a:r>
          </a:p>
        </p:txBody>
      </p:sp>
      <p:sp>
        <p:nvSpPr>
          <p:cNvPr id="8" name="TextBox 7"/>
          <p:cNvSpPr txBox="1"/>
          <p:nvPr/>
        </p:nvSpPr>
        <p:spPr>
          <a:xfrm>
            <a:off x="5483225" y="5916613"/>
            <a:ext cx="3271838" cy="40005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defRPr/>
            </a:pPr>
            <a:r>
              <a:rPr lang="en-GB" dirty="0"/>
              <a:t>Please contact </a:t>
            </a:r>
            <a:r>
              <a:rPr lang="en-GB" dirty="0">
                <a:hlinkClick r:id="rId5"/>
              </a:rPr>
              <a:t>kevin.flynn@3gpp.org</a:t>
            </a:r>
            <a:r>
              <a:rPr lang="en-GB" dirty="0"/>
              <a:t> with your ideas and advice on 3GPP Marketing and Communications</a:t>
            </a:r>
          </a:p>
        </p:txBody>
      </p:sp>
    </p:spTree>
  </p:cSld>
  <p:clrMapOvr>
    <a:masterClrMapping/>
  </p:clrMapOvr>
  <p:transition spd="slow" advClick="0" advTm="30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smtClean="0"/>
              <a:t>Writing World-Class Standards</a:t>
            </a:r>
            <a:endParaRPr lang="en-GB" sz="2800" dirty="0"/>
          </a:p>
        </p:txBody>
      </p:sp>
      <p:sp>
        <p:nvSpPr>
          <p:cNvPr id="4" name="Content Placeholder 2"/>
          <p:cNvSpPr txBox="1">
            <a:spLocks/>
          </p:cNvSpPr>
          <p:nvPr/>
        </p:nvSpPr>
        <p:spPr bwMode="auto">
          <a:xfrm>
            <a:off x="295518" y="1891446"/>
            <a:ext cx="8520236" cy="147698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ETSI’s Milan</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Zoric has conducted a number of workshops over the last few months, targeting individual working groups and TSGs. He will run a few more over the coming months in an attempt to catch some of the remaining WGs too busy to allow delegates to find the time to attend those workshops so far.</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2000" kern="0" baseline="0" dirty="0" smtClean="0">
                <a:latin typeface="+mn-lt"/>
                <a:cs typeface="+mn-cs"/>
              </a:rPr>
              <a:t>Milan reports extremely positive</a:t>
            </a:r>
            <a:r>
              <a:rPr lang="en-GB" altLang="en-US" sz="2000" kern="0" dirty="0" smtClean="0">
                <a:latin typeface="+mn-lt"/>
                <a:cs typeface="+mn-cs"/>
              </a:rPr>
              <a:t> feedback from attendees.</a:t>
            </a:r>
          </a:p>
          <a:p>
            <a:pPr marL="342900" lvl="0" indent="-342900" eaLnBrk="0" hangingPunct="0">
              <a:spcBef>
                <a:spcPct val="20000"/>
              </a:spcBef>
              <a:buBlip>
                <a:blip r:embed="rId2"/>
              </a:buBlip>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Delegates</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 particularly rapporteurs and regular contributors of text via pCRs and CRs – should know that there is some useful guidance on drafting </a:t>
            </a:r>
            <a:r>
              <a:rPr lang="en-GB" altLang="en-US" sz="2000" kern="0" dirty="0" smtClean="0">
                <a:latin typeface="+mn-lt"/>
                <a:cs typeface="+mn-cs"/>
              </a:rPr>
              <a:t>good quality specs at </a:t>
            </a:r>
            <a:br>
              <a:rPr lang="en-GB" altLang="en-US" sz="2000" kern="0" dirty="0" smtClean="0">
                <a:latin typeface="+mn-lt"/>
                <a:cs typeface="+mn-cs"/>
              </a:rPr>
            </a:br>
            <a:r>
              <a:rPr lang="en-GB" altLang="en-US" sz="1400" kern="0" dirty="0" smtClean="0">
                <a:latin typeface="+mn-lt"/>
                <a:cs typeface="+mn-cs"/>
                <a:hlinkClick r:id="rId3"/>
              </a:rPr>
              <a:t>http://www.3gpp.org/specifications-groups/delegates-corner/writing-a-new-spec</a:t>
            </a:r>
            <a:r>
              <a:rPr lang="en-GB" altLang="en-US" sz="1400" kern="0" dirty="0" smtClean="0">
                <a:latin typeface="+mn-lt"/>
                <a:cs typeface="+mn-cs"/>
              </a:rPr>
              <a:t>  </a:t>
            </a:r>
            <a:r>
              <a:rPr lang="en-GB" altLang="en-US" sz="2000" kern="0" dirty="0" smtClean="0">
                <a:latin typeface="+mn-lt"/>
                <a:cs typeface="+mn-cs"/>
              </a:rPr>
              <a:t/>
            </a:r>
            <a:br>
              <a:rPr lang="en-GB" altLang="en-US" sz="2000" kern="0" dirty="0" smtClean="0">
                <a:latin typeface="+mn-lt"/>
                <a:cs typeface="+mn-cs"/>
              </a:rPr>
            </a:br>
            <a:r>
              <a:rPr lang="en-GB" altLang="en-US" sz="2000" kern="0" dirty="0" smtClean="0">
                <a:latin typeface="+mn-lt"/>
                <a:cs typeface="+mn-cs"/>
              </a:rPr>
              <a:t>and at the end of this page can be found a link to the ETSI guide to writing world-class standards</a:t>
            </a:r>
            <a:br>
              <a:rPr lang="en-GB" altLang="en-US" sz="2000" kern="0" dirty="0" smtClean="0">
                <a:latin typeface="+mn-lt"/>
                <a:cs typeface="+mn-cs"/>
              </a:rPr>
            </a:br>
            <a:r>
              <a:rPr lang="en-GB" altLang="en-US" sz="1400" kern="0" dirty="0" smtClean="0">
                <a:latin typeface="+mn-lt"/>
                <a:cs typeface="+mn-cs"/>
                <a:hlinkClick r:id="rId4"/>
              </a:rPr>
              <a:t>http://www.3gpp.org/ftp/webExtensions/agtwwcs/AGuideToWritingWorldClassStandards.pdf</a:t>
            </a:r>
            <a:r>
              <a:rPr lang="en-GB" altLang="en-US" sz="1400" kern="0" dirty="0" smtClean="0">
                <a:latin typeface="+mn-lt"/>
                <a:cs typeface="+mn-cs"/>
              </a:rPr>
              <a:t> .</a:t>
            </a:r>
          </a:p>
          <a:p>
            <a:pPr marL="342900" lvl="0" indent="-342900" eaLnBrk="0" hangingPunct="0">
              <a:spcBef>
                <a:spcPct val="20000"/>
              </a:spcBef>
              <a:buBlip>
                <a:blip r:embed="rId2"/>
              </a:buBlip>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Feedback is, of course, welcome.</a:t>
            </a:r>
            <a:endParaRPr kumimoji="0" lang="en-GB" altLang="en-US" sz="32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Over-Working Groups – a reminder</a:t>
            </a:r>
          </a:p>
        </p:txBody>
      </p:sp>
      <p:sp>
        <p:nvSpPr>
          <p:cNvPr id="82947" name="Text Box 3"/>
          <p:cNvSpPr txBox="1">
            <a:spLocks noChangeArrowheads="1"/>
          </p:cNvSpPr>
          <p:nvPr/>
        </p:nvSpPr>
        <p:spPr bwMode="auto">
          <a:xfrm>
            <a:off x="588108" y="1664570"/>
            <a:ext cx="6915628"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TSGs and their WGs are – again – respectfully reminded of the PCG’s strong recommendation on working hours, particularly in some Working Groups with a high – and increasing – work load:</a:t>
            </a:r>
          </a:p>
          <a:p>
            <a:pPr>
              <a:spcBef>
                <a:spcPct val="50000"/>
              </a:spcBef>
            </a:pPr>
            <a:endParaRPr lang="en-GB" sz="1600" dirty="0" smtClean="0"/>
          </a:p>
        </p:txBody>
      </p:sp>
      <p:sp>
        <p:nvSpPr>
          <p:cNvPr id="4" name="TextBox 3"/>
          <p:cNvSpPr txBox="1"/>
          <p:nvPr/>
        </p:nvSpPr>
        <p:spPr>
          <a:xfrm>
            <a:off x="2328421" y="2573517"/>
            <a:ext cx="6815579" cy="3693319"/>
          </a:xfrm>
          <a:prstGeom prst="rect">
            <a:avLst/>
          </a:prstGeom>
          <a:solidFill>
            <a:schemeClr val="bg1">
              <a:lumMod val="95000"/>
            </a:schemeClr>
          </a:solidFill>
        </p:spPr>
        <p:txBody>
          <a:bodyPr wrap="square" rtlCol="0">
            <a:spAutoFit/>
          </a:bodyPr>
          <a:lstStyle/>
          <a:p>
            <a:r>
              <a:rPr lang="en-GB" sz="1800" dirty="0" smtClean="0">
                <a:solidFill>
                  <a:schemeClr val="tx2"/>
                </a:solidFill>
              </a:rPr>
              <a:t>PCG strongly recommends that 3GPP leadership organize meetings such that:</a:t>
            </a:r>
          </a:p>
          <a:p>
            <a:endParaRPr lang="en-US" sz="1800" dirty="0" smtClean="0">
              <a:solidFill>
                <a:schemeClr val="tx2"/>
              </a:solidFill>
            </a:endParaRPr>
          </a:p>
          <a:p>
            <a:pPr lvl="0">
              <a:buFont typeface="Arial" pitchFamily="34" charset="0"/>
              <a:buChar char="•"/>
            </a:pPr>
            <a:r>
              <a:rPr lang="en-GB" sz="1800" dirty="0" smtClean="0">
                <a:solidFill>
                  <a:schemeClr val="tx2"/>
                </a:solidFill>
              </a:rPr>
              <a:t> they are no longer than 5 consecutive days in duration;</a:t>
            </a:r>
            <a:endParaRPr lang="en-US" sz="1800" dirty="0" smtClean="0">
              <a:solidFill>
                <a:schemeClr val="tx2"/>
              </a:solidFill>
            </a:endParaRPr>
          </a:p>
          <a:p>
            <a:pPr lvl="0">
              <a:buFont typeface="Arial" pitchFamily="34" charset="0"/>
              <a:buChar char="•"/>
            </a:pPr>
            <a:r>
              <a:rPr lang="en-GB" sz="1800" dirty="0" smtClean="0">
                <a:solidFill>
                  <a:schemeClr val="tx2"/>
                </a:solidFill>
              </a:rPr>
              <a:t> all meeting participants (including chairmen, individual delegates, MCC, etc.) have a minimum of 11 hours break between the close of one meeting day and the start of the next.</a:t>
            </a:r>
          </a:p>
          <a:p>
            <a:pPr lvl="0">
              <a:buFont typeface="Arial" pitchFamily="34" charset="0"/>
              <a:buChar char="•"/>
            </a:pPr>
            <a:endParaRPr lang="en-US" sz="1800" dirty="0" smtClean="0">
              <a:solidFill>
                <a:schemeClr val="tx2"/>
              </a:solidFill>
            </a:endParaRPr>
          </a:p>
          <a:p>
            <a:r>
              <a:rPr lang="en-GB" sz="1800" dirty="0" smtClean="0">
                <a:solidFill>
                  <a:schemeClr val="tx2"/>
                </a:solidFill>
              </a:rPr>
              <a:t>It is further recommended that working group leadership determine the agenda and organization of work well in advance of meetings. This provides an opportunity for delegations to organize their resources to take advantage of gaps in the agenda so that individuals may be absent from some official sessions.</a:t>
            </a:r>
            <a:endParaRPr lang="en-US" sz="1800" dirty="0" smtClean="0">
              <a:solidFill>
                <a:schemeClr val="tx2"/>
              </a:solidFill>
            </a:endParaRPr>
          </a:p>
        </p:txBody>
      </p:sp>
    </p:spTree>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30401" y="1957754"/>
            <a:ext cx="4593599" cy="20390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100" dirty="0" smtClean="0"/>
              <a:t>(none)</a:t>
            </a:r>
          </a:p>
          <a:p>
            <a:pPr>
              <a:spcBef>
                <a:spcPct val="50000"/>
              </a:spcBef>
            </a:pPr>
            <a:endParaRPr lang="en-GB" sz="1100" dirty="0" smtClean="0"/>
          </a:p>
          <a:p>
            <a:pPr>
              <a:spcBef>
                <a:spcPct val="50000"/>
              </a:spcBef>
            </a:pPr>
            <a:r>
              <a:rPr lang="en-GB" sz="1100" dirty="0" smtClean="0"/>
              <a:t>However, you should be aware that 3GPP has received a pledge of budget to recruit an additional Project Manager principally to assist in the RAN working groups, helping to collate the information from parallel groups for feeding into the master tdoc list, and for implementing the growing mountain of CRs from, in particular, RAN4 and RAN5.</a:t>
            </a:r>
          </a:p>
          <a:p>
            <a:pPr>
              <a:spcBef>
                <a:spcPct val="50000"/>
              </a:spcBef>
            </a:pPr>
            <a:r>
              <a:rPr lang="en-GB" sz="1100" dirty="0" smtClean="0"/>
              <a:t>The job advertisement is here: </a:t>
            </a:r>
            <a:br>
              <a:rPr lang="en-GB" sz="1100" dirty="0" smtClean="0"/>
            </a:br>
            <a:r>
              <a:rPr lang="en-GB" sz="1100" dirty="0" smtClean="0">
                <a:hlinkClick r:id="rId2"/>
              </a:rPr>
              <a:t>http://www.3gpp.org/news-events/3gpp-news/1850-vacancy-2017-05</a:t>
            </a:r>
            <a:r>
              <a:rPr lang="en-GB" sz="1100" dirty="0" smtClean="0"/>
              <a:t> and the closing date for applications is 16 June.</a:t>
            </a:r>
            <a:endParaRPr lang="en-GB" sz="1400" dirty="0" smtClean="0"/>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pic>
        <p:nvPicPr>
          <p:cNvPr id="2" name="Picture 2"/>
          <p:cNvPicPr>
            <a:picLocks noChangeAspect="1" noChangeArrowheads="1"/>
          </p:cNvPicPr>
          <p:nvPr/>
        </p:nvPicPr>
        <p:blipFill>
          <a:blip r:embed="rId3" cstate="print"/>
          <a:srcRect/>
          <a:stretch>
            <a:fillRect/>
          </a:stretch>
        </p:blipFill>
        <p:spPr bwMode="auto">
          <a:xfrm>
            <a:off x="5281552" y="2644218"/>
            <a:ext cx="3862448" cy="3664466"/>
          </a:xfrm>
          <a:prstGeom prst="rect">
            <a:avLst/>
          </a:prstGeom>
          <a:noFill/>
          <a:ln w="9525">
            <a:noFill/>
            <a:miter lim="800000"/>
            <a:headEnd/>
            <a:tailEnd/>
          </a:ln>
        </p:spPr>
      </p:pic>
    </p:spTree>
    <p:extLst>
      <p:ext uri="{BB962C8B-B14F-4D97-AF65-F5344CB8AC3E}">
        <p14:creationId xmlns:p14="http://schemas.microsoft.com/office/powerpoint/2010/main" xmlns="" val="3758086208"/>
      </p:ext>
    </p:extLst>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Check-in at meetings (1)</a:t>
            </a:r>
          </a:p>
        </p:txBody>
      </p:sp>
      <p:sp>
        <p:nvSpPr>
          <p:cNvPr id="82947" name="Text Box 3"/>
          <p:cNvSpPr txBox="1">
            <a:spLocks noChangeArrowheads="1"/>
          </p:cNvSpPr>
          <p:nvPr/>
        </p:nvSpPr>
        <p:spPr bwMode="auto">
          <a:xfrm>
            <a:off x="588108" y="1664570"/>
            <a:ext cx="6915628" cy="32932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We are continually making improvements to the check-in system to fix problems that we – or you – have discovered in the course of 3GPP business. Some recent fixes are …</a:t>
            </a:r>
          </a:p>
          <a:p>
            <a:pPr>
              <a:spcBef>
                <a:spcPct val="50000"/>
              </a:spcBef>
              <a:buFont typeface="Arial" pitchFamily="34" charset="0"/>
              <a:buChar char="•"/>
            </a:pPr>
            <a:r>
              <a:rPr lang="en-GB" sz="1600" dirty="0" smtClean="0"/>
              <a:t> An invalid token no longer stops subsequent check-ins from being recognized.</a:t>
            </a:r>
          </a:p>
          <a:p>
            <a:pPr>
              <a:spcBef>
                <a:spcPct val="50000"/>
              </a:spcBef>
              <a:buFont typeface="Arial" pitchFamily="34" charset="0"/>
              <a:buChar char="•"/>
            </a:pPr>
            <a:r>
              <a:rPr lang="en-GB" sz="1600" dirty="0" smtClean="0"/>
              <a:t> You can check in up to two hours before the scheduled start time of the meeting, but must check in before the end of the meeting.</a:t>
            </a:r>
          </a:p>
          <a:p>
            <a:pPr>
              <a:spcBef>
                <a:spcPct val="50000"/>
              </a:spcBef>
              <a:buFont typeface="Arial" pitchFamily="34" charset="0"/>
              <a:buChar char="•"/>
            </a:pPr>
            <a:r>
              <a:rPr lang="en-GB" sz="1600" dirty="0" smtClean="0"/>
              <a:t> You can only check in for meetings being held in one location. You cannot check in for a contemporaneous meeting being held in a different city / country / continent (that is, not managed by the same local server).</a:t>
            </a:r>
          </a:p>
          <a:p>
            <a:pPr>
              <a:spcBef>
                <a:spcPct val="50000"/>
              </a:spcBef>
            </a:pP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Check-in at meetings </a:t>
            </a:r>
            <a:r>
              <a:rPr lang="en-GB" dirty="0" smtClean="0"/>
              <a:t>(2)</a:t>
            </a:r>
            <a:endParaRPr lang="en-GB" dirty="0" smtClean="0"/>
          </a:p>
        </p:txBody>
      </p:sp>
      <p:sp>
        <p:nvSpPr>
          <p:cNvPr id="82947" name="Text Box 3"/>
          <p:cNvSpPr txBox="1">
            <a:spLocks noChangeArrowheads="1"/>
          </p:cNvSpPr>
          <p:nvPr/>
        </p:nvSpPr>
        <p:spPr bwMode="auto">
          <a:xfrm>
            <a:off x="588108" y="1664570"/>
            <a:ext cx="6915628" cy="26776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In the not too distant future, we hope to introduce the following improvements ...</a:t>
            </a:r>
          </a:p>
          <a:p>
            <a:pPr>
              <a:spcBef>
                <a:spcPct val="50000"/>
              </a:spcBef>
              <a:buFont typeface="Arial" pitchFamily="34" charset="0"/>
              <a:buChar char="•"/>
            </a:pPr>
            <a:r>
              <a:rPr lang="en-GB" sz="1600" dirty="0" smtClean="0"/>
              <a:t> </a:t>
            </a:r>
            <a:r>
              <a:rPr lang="en-GB" sz="1600" dirty="0" smtClean="0"/>
              <a:t>You will get an email confirming your successful check in – or telling you that your check-in was unsuccessful and why.</a:t>
            </a:r>
          </a:p>
          <a:p>
            <a:pPr>
              <a:spcBef>
                <a:spcPct val="50000"/>
              </a:spcBef>
              <a:buFont typeface="Arial" pitchFamily="34" charset="0"/>
              <a:buChar char="•"/>
            </a:pPr>
            <a:r>
              <a:rPr lang="en-GB" sz="1600" dirty="0" smtClean="0"/>
              <a:t> </a:t>
            </a:r>
            <a:r>
              <a:rPr lang="en-GB" sz="1600" dirty="0" smtClean="0"/>
              <a:t>If you have lost your registration confirmation email containing your check-in token, you may request a reminder email. (There will be a new icon on the 3GU Meetings tab for this, active on each unfinished meeting for which you have registered but not yet checked in.)</a:t>
            </a:r>
            <a:endParaRPr lang="en-GB" sz="1600" dirty="0" smtClean="0"/>
          </a:p>
          <a:p>
            <a:pPr>
              <a:spcBef>
                <a:spcPct val="50000"/>
              </a:spcBef>
            </a:pP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Check-in at meetings </a:t>
            </a:r>
            <a:r>
              <a:rPr lang="en-GB" dirty="0" smtClean="0"/>
              <a:t>(3)</a:t>
            </a:r>
            <a:endParaRPr lang="en-GB" dirty="0" smtClean="0"/>
          </a:p>
        </p:txBody>
      </p:sp>
      <p:sp>
        <p:nvSpPr>
          <p:cNvPr id="82947" name="Text Box 3"/>
          <p:cNvSpPr txBox="1">
            <a:spLocks noChangeArrowheads="1"/>
          </p:cNvSpPr>
          <p:nvPr/>
        </p:nvSpPr>
        <p:spPr bwMode="auto">
          <a:xfrm>
            <a:off x="588108" y="1479666"/>
            <a:ext cx="6915628" cy="5078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We have noticed a disturbing tendency for one delegate to check in on behalf of other delegates, having acquired those delegates’ tokens. We can detect this phenomenon because our check-in process records the IP address of the device from which the token was </a:t>
            </a:r>
            <a:r>
              <a:rPr lang="en-GB" sz="1600" dirty="0" smtClean="0"/>
              <a:t>received and the time at which it was received.</a:t>
            </a:r>
            <a:endParaRPr lang="en-GB" sz="1600" dirty="0" smtClean="0"/>
          </a:p>
          <a:p>
            <a:pPr>
              <a:spcBef>
                <a:spcPct val="50000"/>
              </a:spcBef>
            </a:pPr>
            <a:r>
              <a:rPr lang="en-GB" sz="1600" dirty="0" smtClean="0"/>
              <a:t>While there may be occasionally valid reasons for doing this, generally it looks like cheating or even bribery to indicate a delegate is present when in fact he is not.  Such practice is against the spirit of 3GPP’s way of working, and we respectfully ask delegates not to do this: please </a:t>
            </a:r>
            <a:r>
              <a:rPr lang="en-GB" sz="1600" b="1" dirty="0" smtClean="0"/>
              <a:t>check in only for yourself</a:t>
            </a:r>
            <a:r>
              <a:rPr lang="en-GB" sz="1600" dirty="0" smtClean="0"/>
              <a:t>.</a:t>
            </a:r>
          </a:p>
          <a:p>
            <a:pPr>
              <a:spcBef>
                <a:spcPct val="50000"/>
              </a:spcBef>
            </a:pPr>
            <a:r>
              <a:rPr lang="en-GB" sz="1600" dirty="0" smtClean="0"/>
              <a:t>Similarly, it is against the intentions of the 3GPP working procedures to check in for collocated meetings supported by the same local server, but which you never attend. Please </a:t>
            </a:r>
            <a:r>
              <a:rPr lang="en-GB" sz="1600" b="1" dirty="0" smtClean="0"/>
              <a:t>only check in for meetings in which you actually participate</a:t>
            </a:r>
            <a:r>
              <a:rPr lang="en-GB" sz="1600" dirty="0" smtClean="0"/>
              <a:t>. Do not falsify your organization’s right to vote in a group in which it rarely or never participates.</a:t>
            </a:r>
          </a:p>
          <a:p>
            <a:pPr>
              <a:spcBef>
                <a:spcPct val="50000"/>
              </a:spcBef>
            </a:pPr>
            <a:r>
              <a:rPr lang="en-GB" sz="1600" dirty="0" smtClean="0"/>
              <a:t>Quite apart from the morality of such action, it distorts the figures for the number of delegates actually attending a given group’s meetings, and causes unnecessary </a:t>
            </a:r>
            <a:r>
              <a:rPr lang="en-GB" sz="1600" dirty="0" smtClean="0"/>
              <a:t>expense </a:t>
            </a:r>
            <a:r>
              <a:rPr lang="en-GB" sz="1600" dirty="0" smtClean="0"/>
              <a:t>for the hosts of subsequent meetings.</a:t>
            </a:r>
          </a:p>
        </p:txBody>
      </p:sp>
    </p:spTree>
  </p:cSld>
  <p:clrMapOvr>
    <a:masterClrMapping/>
  </p:clrMapOvr>
  <p:transition spd="slow">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Finally, an apology …</a:t>
            </a:r>
          </a:p>
        </p:txBody>
      </p:sp>
      <p:sp>
        <p:nvSpPr>
          <p:cNvPr id="82947" name="Text Box 3"/>
          <p:cNvSpPr txBox="1">
            <a:spLocks noChangeArrowheads="1"/>
          </p:cNvSpPr>
          <p:nvPr/>
        </p:nvSpPr>
        <p:spPr bwMode="auto">
          <a:xfrm>
            <a:off x="588108" y="1664570"/>
            <a:ext cx="6915628" cy="37856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MCC sincerely apologizes for the recent problems with the 3GU portal, and the difficulties which </a:t>
            </a:r>
            <a:r>
              <a:rPr lang="en-GB" sz="1600" dirty="0" smtClean="0"/>
              <a:t>WG delegates </a:t>
            </a:r>
            <a:r>
              <a:rPr lang="en-GB" sz="1600" dirty="0" smtClean="0"/>
              <a:t>experienced in reserving and uploading tdocs. As you will be aware, it took nearly a week (including a bank-holiday weekend) for us and our IT team, and their subcontractors to diagnose and fix the fault.</a:t>
            </a:r>
          </a:p>
          <a:p>
            <a:pPr>
              <a:spcBef>
                <a:spcPct val="50000"/>
              </a:spcBef>
            </a:pPr>
            <a:r>
              <a:rPr lang="en-GB" sz="1600" dirty="0" smtClean="0"/>
              <a:t>We still have quite a long list of refinements we need to do on 3GU (more minor bug fixes, and a lot of enhancements). If you do experience problems with 3GU, please don’t hesitate to let us know: either your group’s local friendly secretary, or the ETSI IT crew on </a:t>
            </a:r>
            <a:r>
              <a:rPr lang="en-GB" sz="1600" dirty="0" smtClean="0">
                <a:hlinkClick r:id="rId2"/>
              </a:rPr>
              <a:t>helpdesk@etsi.org</a:t>
            </a:r>
            <a:r>
              <a:rPr lang="en-GB" sz="1600" dirty="0" smtClean="0"/>
              <a:t>. A detailed description of the problem, and screen shots of any error messages or unexpected events is always useful.</a:t>
            </a:r>
            <a:endParaRPr lang="en-GB" sz="1600" dirty="0" smtClean="0"/>
          </a:p>
          <a:p>
            <a:pPr>
              <a:spcBef>
                <a:spcPct val="50000"/>
              </a:spcBef>
            </a:pPr>
            <a:r>
              <a:rPr lang="en-GB" sz="1600" dirty="0" smtClean="0"/>
              <a:t>Once again, we are very sorry for the disruption of a few weeks ago and – cross fingers – we won’t see again such a major event for a very, very long time.</a:t>
            </a:r>
          </a:p>
        </p:txBody>
      </p:sp>
    </p:spTree>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xmlns="" w="12700">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a:t>
            </a:r>
            <a:r>
              <a:rPr lang="en-US" sz="800" dirty="0" smtClean="0"/>
              <a:t>Kooistra</a:t>
            </a:r>
            <a:br>
              <a:rPr lang="en-US" sz="800" dirty="0" smtClean="0"/>
            </a:br>
            <a:r>
              <a:rPr lang="en-US" sz="800" dirty="0" smtClean="0"/>
              <a:t>(liaisons, membership, …)</a:t>
            </a:r>
            <a:endParaRPr lang="en-US" sz="800" dirty="0"/>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a:t>
            </a:r>
            <a:r>
              <a:rPr lang="en-US" sz="800" dirty="0" smtClean="0"/>
              <a:t>Riondet</a:t>
            </a:r>
            <a:br>
              <a:rPr lang="en-US" sz="800" dirty="0" smtClean="0"/>
            </a:br>
            <a:r>
              <a:rPr lang="en-US" sz="800" dirty="0" smtClean="0"/>
              <a:t>(general admin)</a:t>
            </a:r>
            <a:endParaRPr lang="en-US" sz="800" dirty="0"/>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a:t>
            </a:r>
            <a:r>
              <a:rPr lang="en-US" sz="800" dirty="0" smtClean="0"/>
              <a:t>Wurffel</a:t>
            </a:r>
            <a:br>
              <a:rPr lang="en-US" sz="800" dirty="0" smtClean="0"/>
            </a:br>
            <a:r>
              <a:rPr lang="en-US" sz="800" dirty="0" smtClean="0"/>
              <a:t>(meetings, …)</a:t>
            </a:r>
            <a:endParaRPr lang="en-US" sz="800" dirty="0"/>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940570"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940570"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940570"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940570"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940570"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940570"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940570"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940570"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3</a:t>
            </a:r>
            <a:endParaRPr lang="en-GB" sz="800" dirty="0"/>
          </a:p>
        </p:txBody>
      </p:sp>
      <p:sp>
        <p:nvSpPr>
          <p:cNvPr id="13366" name="AutoShape 54"/>
          <p:cNvSpPr>
            <a:spLocks noChangeArrowheads="1"/>
          </p:cNvSpPr>
          <p:nvPr/>
        </p:nvSpPr>
        <p:spPr bwMode="auto">
          <a:xfrm>
            <a:off x="959423"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959423"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smtClean="0"/>
              <a:t>RAN 2</a:t>
            </a:r>
            <a:endParaRPr lang="en-GB" sz="800" dirty="0"/>
          </a:p>
        </p:txBody>
      </p:sp>
      <p:sp>
        <p:nvSpPr>
          <p:cNvPr id="13383" name="AutoShape 71"/>
          <p:cNvSpPr>
            <a:spLocks noChangeArrowheads="1"/>
          </p:cNvSpPr>
          <p:nvPr/>
        </p:nvSpPr>
        <p:spPr bwMode="auto">
          <a:xfrm>
            <a:off x="959423"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940570"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Issam Toufik</a:t>
            </a:r>
            <a:endParaRPr lang="en-US" sz="800" dirty="0"/>
          </a:p>
        </p:txBody>
      </p:sp>
      <p:sp>
        <p:nvSpPr>
          <p:cNvPr id="13387" name="AutoShape 75"/>
          <p:cNvSpPr>
            <a:spLocks noChangeArrowheads="1"/>
          </p:cNvSpPr>
          <p:nvPr/>
        </p:nvSpPr>
        <p:spPr bwMode="auto">
          <a:xfrm>
            <a:off x="959423"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4</a:t>
            </a:r>
            <a:endParaRPr lang="en-GB" sz="800" dirty="0"/>
          </a:p>
        </p:txBody>
      </p:sp>
      <p:sp>
        <p:nvSpPr>
          <p:cNvPr id="77" name="AutoShape 74"/>
          <p:cNvSpPr>
            <a:spLocks noChangeArrowheads="1"/>
          </p:cNvSpPr>
          <p:nvPr/>
        </p:nvSpPr>
        <p:spPr bwMode="auto">
          <a:xfrm>
            <a:off x="948249"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a:t>Genoud</a:t>
            </a:r>
          </a:p>
          <a:p>
            <a:pPr algn="ctr"/>
            <a:r>
              <a:rPr lang="en-US" sz="800" dirty="0"/>
              <a:t>TTCN Support</a:t>
            </a:r>
          </a:p>
        </p:txBody>
      </p:sp>
      <p:sp>
        <p:nvSpPr>
          <p:cNvPr id="80" name="AutoShape 72"/>
          <p:cNvSpPr>
            <a:spLocks noChangeArrowheads="1"/>
          </p:cNvSpPr>
          <p:nvPr/>
        </p:nvSpPr>
        <p:spPr bwMode="auto">
          <a:xfrm>
            <a:off x="940570"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Bernt Mattsson</a:t>
            </a:r>
            <a:endParaRPr lang="en-US" sz="800" dirty="0"/>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935977"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959423"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2015-09-01</a:t>
            </a:r>
            <a:endParaRPr lang="en-GB" sz="800" dirty="0"/>
          </a:p>
        </p:txBody>
      </p:sp>
      <p:sp>
        <p:nvSpPr>
          <p:cNvPr id="92" name="AutoShape 72"/>
          <p:cNvSpPr>
            <a:spLocks noChangeArrowheads="1"/>
          </p:cNvSpPr>
          <p:nvPr/>
        </p:nvSpPr>
        <p:spPr bwMode="auto">
          <a:xfrm>
            <a:off x="920605"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3-LI</a:t>
            </a:r>
            <a:endParaRPr lang="en-GB" sz="800" dirty="0"/>
          </a:p>
        </p:txBody>
      </p:sp>
      <p:sp>
        <p:nvSpPr>
          <p:cNvPr id="87" name="AutoShape 75"/>
          <p:cNvSpPr>
            <a:spLocks noChangeArrowheads="1"/>
          </p:cNvSpPr>
          <p:nvPr/>
        </p:nvSpPr>
        <p:spPr bwMode="auto">
          <a:xfrm>
            <a:off x="960995"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Carmine (Lino) Rizzo</a:t>
            </a:r>
            <a:endParaRPr lang="en-US" sz="800" dirty="0"/>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2016-06-01</a:t>
            </a:r>
            <a:endParaRPr lang="en-GB" sz="800" dirty="0"/>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6</a:t>
            </a:r>
            <a:endParaRPr lang="en-GB" sz="800" dirty="0"/>
          </a:p>
        </p:txBody>
      </p:sp>
      <p:sp>
        <p:nvSpPr>
          <p:cNvPr id="94" name="AutoShape 72"/>
          <p:cNvSpPr>
            <a:spLocks noChangeArrowheads="1"/>
          </p:cNvSpPr>
          <p:nvPr/>
        </p:nvSpPr>
        <p:spPr bwMode="auto">
          <a:xfrm>
            <a:off x="943502"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Kyoungseok Oh</a:t>
            </a:r>
            <a:endParaRPr lang="en-US" sz="800" dirty="0"/>
          </a:p>
        </p:txBody>
      </p:sp>
      <p:sp>
        <p:nvSpPr>
          <p:cNvPr id="95" name="AutoShape 43"/>
          <p:cNvSpPr>
            <a:spLocks noChangeArrowheads="1"/>
          </p:cNvSpPr>
          <p:nvPr/>
        </p:nvSpPr>
        <p:spPr bwMode="auto">
          <a:xfrm>
            <a:off x="925916"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Hakim Mkinsi</a:t>
            </a:r>
            <a:endParaRPr lang="en-US" sz="800" dirty="0"/>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2017-02-06</a:t>
            </a:r>
            <a:endParaRPr lang="en-GB" sz="800" dirty="0"/>
          </a:p>
        </p:txBody>
      </p:sp>
    </p:spTree>
    <p:extLst>
      <p:ext uri="{BB962C8B-B14F-4D97-AF65-F5344CB8AC3E}">
        <p14:creationId xmlns:p14="http://schemas.microsoft.com/office/powerpoint/2010/main" xmlns=""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15 </a:t>
            </a:r>
            <a:r>
              <a:rPr lang="en-GB" sz="1800" i="1" dirty="0">
                <a:latin typeface="Times New Roman" panose="02020603050405020304" pitchFamily="18" charset="0"/>
              </a:rPr>
              <a:t>if you are not </a:t>
            </a:r>
            <a:r>
              <a:rPr lang="en-GB" sz="1800" i="1" dirty="0" smtClean="0">
                <a:latin typeface="Times New Roman" panose="02020603050405020304" pitchFamily="18" charset="0"/>
              </a:rPr>
              <a:t>moved by statistics.</a:t>
            </a:r>
            <a:endParaRPr lang="en-GB" sz="1800" i="1" dirty="0">
              <a:latin typeface="Times New Roman" panose="02020603050405020304" pitchFamily="18" charset="0"/>
            </a:endParaRP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smtClean="0"/>
              <a:t>Statistics can be made to prove anything – even the truth.</a:t>
            </a:r>
          </a:p>
          <a:p>
            <a:r>
              <a:rPr lang="en-GB" i="1" dirty="0"/>
              <a:t> </a:t>
            </a:r>
            <a:r>
              <a:rPr lang="en-GB" i="1" dirty="0" smtClean="0"/>
              <a:t>- Anon</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90550" y="1319213"/>
            <a:ext cx="7962900" cy="4219575"/>
          </a:xfrm>
          <a:prstGeom prst="rect">
            <a:avLst/>
          </a:prstGeom>
          <a:noFill/>
          <a:ln w="9525">
            <a:noFill/>
            <a:miter lim="800000"/>
            <a:headEnd/>
            <a:tailEnd/>
          </a:ln>
          <a:effectLst/>
        </p:spPr>
      </p:pic>
      <p:sp>
        <p:nvSpPr>
          <p:cNvPr id="4" name="Striped Right Arrow 3"/>
          <p:cNvSpPr/>
          <p:nvPr/>
        </p:nvSpPr>
        <p:spPr bwMode="auto">
          <a:xfrm rot="18826768">
            <a:off x="7617655" y="1561514"/>
            <a:ext cx="991772" cy="414997"/>
          </a:xfrm>
          <a:prstGeom prst="striped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585788" y="1314450"/>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4790049" y="4106918"/>
            <a:ext cx="4353951" cy="2067994"/>
          </a:xfrm>
          <a:prstGeom prst="rect">
            <a:avLst/>
          </a:prstGeom>
          <a:noFill/>
          <a:ln w="9525">
            <a:noFill/>
            <a:miter lim="800000"/>
            <a:headEnd/>
            <a:tailEnd/>
          </a:ln>
          <a:effectLst/>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2219568" y="6135077"/>
            <a:ext cx="2915139" cy="1894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screen">
            <a:clrChange>
              <a:clrFrom>
                <a:srgbClr val="000000"/>
              </a:clrFrom>
              <a:clrTo>
                <a:srgbClr val="000000">
                  <a:alpha val="0"/>
                </a:srgbClr>
              </a:clrTo>
            </a:clrChange>
            <a:extLst>
              <a:ext uri="{BEBA8EAE-BF5A-486C-A8C5-ECC9F3942E4B}">
                <a14:imgProps xmlns:a14="http://schemas.microsoft.com/office/drawing/2010/main" xmlns="">
                  <a14:imgLayer r:embed="rId4">
                    <a14:imgEffect>
                      <a14:brightnessContrast bright="75000"/>
                    </a14:imgEffect>
                  </a14:imgLayer>
                </a14:imgProps>
              </a:ext>
              <a:ext uri="{28A0092B-C50C-407E-A947-70E740481C1C}">
                <a14:useLocalDpi xmlns:a14="http://schemas.microsoft.com/office/drawing/2010/main" xmlns="" val="0"/>
              </a:ext>
            </a:extLst>
          </a:blip>
          <a:stretch>
            <a:fillRect/>
          </a:stretch>
        </p:blipFill>
        <p:spPr>
          <a:xfrm>
            <a:off x="350046" y="1284364"/>
            <a:ext cx="1561176" cy="926948"/>
          </a:xfrm>
          <a:prstGeom prst="rect">
            <a:avLst/>
          </a:prstGeom>
          <a:noFill/>
          <a:ln>
            <a:noFill/>
          </a:ln>
        </p:spPr>
      </p:pic>
      <p:pic>
        <p:nvPicPr>
          <p:cNvPr id="4098" name="Picture 2"/>
          <p:cNvPicPr>
            <a:picLocks noChangeAspect="1" noChangeArrowheads="1"/>
          </p:cNvPicPr>
          <p:nvPr/>
        </p:nvPicPr>
        <p:blipFill>
          <a:blip r:embed="rId5" cstate="print"/>
          <a:srcRect/>
          <a:stretch>
            <a:fillRect/>
          </a:stretch>
        </p:blipFill>
        <p:spPr bwMode="auto">
          <a:xfrm>
            <a:off x="3777175" y="1239468"/>
            <a:ext cx="3322760" cy="3341323"/>
          </a:xfrm>
          <a:prstGeom prst="rect">
            <a:avLst/>
          </a:prstGeom>
          <a:noFill/>
          <a:ln w="9525">
            <a:noFill/>
            <a:miter lim="800000"/>
            <a:headEnd/>
            <a:tailEnd/>
          </a:ln>
          <a:effectLst/>
        </p:spPr>
      </p:pic>
      <p:pic>
        <p:nvPicPr>
          <p:cNvPr id="4099" name="Picture 3"/>
          <p:cNvPicPr>
            <a:picLocks noChangeAspect="1" noChangeArrowheads="1"/>
          </p:cNvPicPr>
          <p:nvPr/>
        </p:nvPicPr>
        <p:blipFill>
          <a:blip r:embed="rId6" cstate="print"/>
          <a:srcRect/>
          <a:stretch>
            <a:fillRect/>
          </a:stretch>
        </p:blipFill>
        <p:spPr bwMode="auto">
          <a:xfrm>
            <a:off x="6973578" y="1415488"/>
            <a:ext cx="2170422" cy="2811853"/>
          </a:xfrm>
          <a:prstGeom prst="rect">
            <a:avLst/>
          </a:prstGeom>
          <a:noFill/>
          <a:ln w="9525">
            <a:noFill/>
            <a:miter lim="800000"/>
            <a:headEnd/>
            <a:tailEnd/>
          </a:ln>
          <a:effectLst/>
        </p:spPr>
      </p:pic>
      <p:sp>
        <p:nvSpPr>
          <p:cNvPr id="15" name="Text Box 3"/>
          <p:cNvSpPr txBox="1">
            <a:spLocks noChangeArrowheads="1"/>
          </p:cNvSpPr>
          <p:nvPr/>
        </p:nvSpPr>
        <p:spPr bwMode="auto">
          <a:xfrm>
            <a:off x="7051308" y="4221578"/>
            <a:ext cx="2092692" cy="2308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US" sz="900" dirty="0" smtClean="0"/>
              <a:t>(GERAN removed from list)</a:t>
            </a:r>
            <a:endParaRPr lang="en-US" sz="900" dirty="0"/>
          </a:p>
        </p:txBody>
      </p:sp>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4656406" y="1774311"/>
            <a:ext cx="4487594" cy="3504011"/>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375 </a:t>
            </a:r>
            <a:r>
              <a:rPr lang="en-US" sz="2400" i="1" dirty="0" smtClean="0">
                <a:solidFill>
                  <a:srgbClr val="969696"/>
                </a:solidFill>
              </a:rPr>
              <a:t>(363)</a:t>
            </a:r>
            <a:endParaRPr lang="en-US" sz="2400" i="1" dirty="0">
              <a:solidFill>
                <a:srgbClr val="969696"/>
              </a:solidFill>
            </a:endParaRP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46 </a:t>
            </a:r>
            <a:r>
              <a:rPr lang="en-US" sz="2400" i="1" dirty="0" smtClean="0">
                <a:solidFill>
                  <a:srgbClr val="969696"/>
                </a:solidFill>
              </a:rPr>
              <a:t>(45)</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152 </a:t>
            </a:r>
            <a:r>
              <a:rPr lang="en-US" sz="2400" i="1" dirty="0" smtClean="0">
                <a:solidFill>
                  <a:srgbClr val="969696"/>
                </a:solidFill>
              </a:rPr>
              <a:t>(142)</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dirty="0"/>
              <a:t>Data from http://webapp.etsi.org/3gppmembership/Queryform.asp</a:t>
            </a:r>
          </a:p>
        </p:txBody>
      </p:sp>
      <p:pic>
        <p:nvPicPr>
          <p:cNvPr id="18440" name="Picture 8"/>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573 </a:t>
            </a:r>
            <a:r>
              <a:rPr lang="en-US" sz="2400" i="1" dirty="0" smtClean="0">
                <a:solidFill>
                  <a:srgbClr val="969696"/>
                </a:solidFill>
              </a:rPr>
              <a:t>(550)</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25   </a:t>
            </a:r>
            <a:r>
              <a:rPr lang="en-US" sz="2400" i="1" dirty="0" smtClean="0">
                <a:solidFill>
                  <a:srgbClr val="969696"/>
                </a:solidFill>
              </a:rPr>
              <a:t>(31)</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6146" name="Picture 2"/>
          <p:cNvPicPr>
            <a:picLocks noChangeAspect="1" noChangeArrowheads="1"/>
          </p:cNvPicPr>
          <p:nvPr/>
        </p:nvPicPr>
        <p:blipFill>
          <a:blip r:embed="rId2" cstate="print"/>
          <a:srcRect/>
          <a:stretch>
            <a:fillRect/>
          </a:stretch>
        </p:blipFill>
        <p:spPr bwMode="auto">
          <a:xfrm>
            <a:off x="986998" y="1571038"/>
            <a:ext cx="8157002" cy="1826309"/>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5521569" y="3531698"/>
            <a:ext cx="3622431" cy="2847022"/>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cstate="print"/>
          <a:srcRect/>
          <a:stretch>
            <a:fillRect/>
          </a:stretch>
        </p:blipFill>
        <p:spPr bwMode="auto">
          <a:xfrm>
            <a:off x="0" y="3397001"/>
            <a:ext cx="5212080" cy="2984015"/>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34044</TotalTime>
  <Words>1469</Words>
  <Application>Microsoft Office PowerPoint</Application>
  <PresentationFormat>On-screen Show (4:3)</PresentationFormat>
  <Paragraphs>169</Paragraphs>
  <Slides>24</Slides>
  <Notes>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Marketing matters… 1/2</vt:lpstr>
      <vt:lpstr>Marketing matters… 2/2</vt:lpstr>
      <vt:lpstr>Slide 18</vt:lpstr>
      <vt:lpstr>Over-Working Groups – a reminder</vt:lpstr>
      <vt:lpstr>Check-in at meetings (1)</vt:lpstr>
      <vt:lpstr>Check-in at meetings (2)</vt:lpstr>
      <vt:lpstr>Check-in at meetings (3)</vt:lpstr>
      <vt:lpstr>Finally, an apology …</vt:lpstr>
      <vt:lpstr>Slide 24</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2017  All rights reserved</dc:description>
  <cp:lastModifiedBy>John M Meredith</cp:lastModifiedBy>
  <cp:revision>1186</cp:revision>
  <dcterms:created xsi:type="dcterms:W3CDTF">2008-08-30T09:32:10Z</dcterms:created>
  <dcterms:modified xsi:type="dcterms:W3CDTF">2017-06-05T14:14:46Z</dcterms:modified>
</cp:coreProperties>
</file>