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0"/>
  </p:notesMasterIdLst>
  <p:handoutMasterIdLst>
    <p:handoutMasterId r:id="rId41"/>
  </p:handoutMasterIdLst>
  <p:sldIdLst>
    <p:sldId id="303" r:id="rId2"/>
    <p:sldId id="325" r:id="rId3"/>
    <p:sldId id="327" r:id="rId4"/>
    <p:sldId id="338" r:id="rId5"/>
    <p:sldId id="339" r:id="rId6"/>
    <p:sldId id="340" r:id="rId7"/>
    <p:sldId id="487" r:id="rId8"/>
    <p:sldId id="424" r:id="rId9"/>
    <p:sldId id="425" r:id="rId10"/>
    <p:sldId id="426" r:id="rId11"/>
    <p:sldId id="427" r:id="rId12"/>
    <p:sldId id="328" r:id="rId13"/>
    <p:sldId id="345" r:id="rId14"/>
    <p:sldId id="329" r:id="rId15"/>
    <p:sldId id="475" r:id="rId16"/>
    <p:sldId id="483" r:id="rId17"/>
    <p:sldId id="393" r:id="rId18"/>
    <p:sldId id="488" r:id="rId19"/>
    <p:sldId id="489" r:id="rId20"/>
    <p:sldId id="481" r:id="rId21"/>
    <p:sldId id="484" r:id="rId22"/>
    <p:sldId id="485" r:id="rId23"/>
    <p:sldId id="486" r:id="rId24"/>
    <p:sldId id="490" r:id="rId25"/>
    <p:sldId id="491" r:id="rId26"/>
    <p:sldId id="492" r:id="rId27"/>
    <p:sldId id="493" r:id="rId28"/>
    <p:sldId id="494" r:id="rId29"/>
    <p:sldId id="331" r:id="rId30"/>
    <p:sldId id="370" r:id="rId31"/>
    <p:sldId id="332" r:id="rId32"/>
    <p:sldId id="360" r:id="rId33"/>
    <p:sldId id="333" r:id="rId34"/>
    <p:sldId id="334" r:id="rId35"/>
    <p:sldId id="369" r:id="rId36"/>
    <p:sldId id="326" r:id="rId37"/>
    <p:sldId id="368" r:id="rId38"/>
    <p:sldId id="335" r:id="rId3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varScale="1">
        <p:scale>
          <a:sx n="89" d="100"/>
          <a:sy n="89" d="100"/>
        </p:scale>
        <p:origin x="1886" y="77"/>
      </p:cViewPr>
      <p:guideLst>
        <p:guide orient="horz" pos="2160"/>
        <p:guide pos="2880"/>
      </p:guideLst>
    </p:cSldViewPr>
  </p:slideViewPr>
  <p:notesTextViewPr>
    <p:cViewPr>
      <p:scale>
        <a:sx n="1" d="1"/>
        <a:sy n="1" d="1"/>
      </p:scale>
      <p:origin x="0" y="0"/>
    </p:cViewPr>
  </p:notesTextViewPr>
  <p:sorterViewPr>
    <p:cViewPr>
      <p:scale>
        <a:sx n="100" d="100"/>
        <a:sy n="100" d="100"/>
      </p:scale>
      <p:origin x="0" y="3858"/>
    </p:cViewPr>
  </p:sorterViewPr>
  <p:notesViewPr>
    <p:cSldViewPr snapToGrid="0">
      <p:cViewPr varScale="1">
        <p:scale>
          <a:sx n="50" d="100"/>
          <a:sy n="50" d="100"/>
        </p:scale>
        <p:origin x="-303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SA2 meeting attendance</a:t>
            </a:r>
          </a:p>
        </c:rich>
      </c:tx>
      <c:layout/>
      <c:overlay val="0"/>
    </c:title>
    <c:autoTitleDeleted val="0"/>
    <c:plotArea>
      <c:layout/>
      <c:lineChart>
        <c:grouping val="standard"/>
        <c:varyColors val="0"/>
        <c:ser>
          <c:idx val="0"/>
          <c:order val="0"/>
          <c:tx>
            <c:strRef>
              <c:f>Sheet1!$A$3</c:f>
              <c:strCache>
                <c:ptCount val="1"/>
                <c:pt idx="0">
                  <c:v>attended</c:v>
                </c:pt>
              </c:strCache>
            </c:strRef>
          </c:tx>
          <c:marker>
            <c:symbol val="none"/>
          </c:marker>
          <c:trendline>
            <c:spPr>
              <a:ln w="28575">
                <a:solidFill>
                  <a:srgbClr val="FF0000"/>
                </a:solidFill>
              </a:ln>
            </c:spPr>
            <c:trendlineType val="linear"/>
            <c:dispRSqr val="0"/>
            <c:dispEq val="0"/>
          </c:trendline>
          <c:cat>
            <c:strRef>
              <c:f>Sheet1!$B$2:$AL$2</c:f>
              <c:strCache>
                <c:ptCount val="37"/>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pt idx="31">
                  <c:v>117</c:v>
                </c:pt>
                <c:pt idx="32">
                  <c:v>118</c:v>
                </c:pt>
                <c:pt idx="33">
                  <c:v>118bis</c:v>
                </c:pt>
                <c:pt idx="34">
                  <c:v>119</c:v>
                </c:pt>
                <c:pt idx="35">
                  <c:v>120</c:v>
                </c:pt>
                <c:pt idx="36">
                  <c:v>121</c:v>
                </c:pt>
              </c:strCache>
            </c:strRef>
          </c:cat>
          <c:val>
            <c:numRef>
              <c:f>Sheet1!$B$3:$AL$3</c:f>
              <c:numCache>
                <c:formatCode>General</c:formatCode>
                <c:ptCount val="37"/>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numCache>
            </c:numRef>
          </c:val>
          <c:smooth val="0"/>
        </c:ser>
        <c:dLbls>
          <c:showLegendKey val="0"/>
          <c:showVal val="0"/>
          <c:showCatName val="0"/>
          <c:showSerName val="0"/>
          <c:showPercent val="0"/>
          <c:showBubbleSize val="0"/>
        </c:dLbls>
        <c:smooth val="0"/>
        <c:axId val="119145888"/>
        <c:axId val="119146448"/>
      </c:lineChart>
      <c:catAx>
        <c:axId val="119145888"/>
        <c:scaling>
          <c:orientation val="minMax"/>
        </c:scaling>
        <c:delete val="0"/>
        <c:axPos val="b"/>
        <c:numFmt formatCode="General" sourceLinked="1"/>
        <c:majorTickMark val="out"/>
        <c:minorTickMark val="none"/>
        <c:tickLblPos val="nextTo"/>
        <c:crossAx val="119146448"/>
        <c:crosses val="autoZero"/>
        <c:auto val="1"/>
        <c:lblAlgn val="ctr"/>
        <c:lblOffset val="100"/>
        <c:noMultiLvlLbl val="0"/>
      </c:catAx>
      <c:valAx>
        <c:axId val="119146448"/>
        <c:scaling>
          <c:orientation val="minMax"/>
        </c:scaling>
        <c:delete val="0"/>
        <c:axPos val="l"/>
        <c:majorGridlines/>
        <c:numFmt formatCode="General" sourceLinked="1"/>
        <c:majorTickMark val="out"/>
        <c:minorTickMark val="none"/>
        <c:tickLblPos val="nextTo"/>
        <c:crossAx val="11914588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Sheet1!$BJ$11</c:f>
              <c:strCache>
                <c:ptCount val="1"/>
                <c:pt idx="0">
                  <c:v>maintenance</c:v>
                </c:pt>
              </c:strCache>
            </c:strRef>
          </c:tx>
          <c:spPr>
            <a:solidFill>
              <a:schemeClr val="bg1">
                <a:lumMod val="50000"/>
              </a:schemeClr>
            </a:solidFill>
          </c:spPr>
          <c:invertIfNegative val="0"/>
          <c:cat>
            <c:strRef>
              <c:f>Sheet1!$BU$5:$CB$5</c:f>
              <c:strCache>
                <c:ptCount val="6"/>
                <c:pt idx="0">
                  <c:v>#117
Oct</c:v>
                </c:pt>
                <c:pt idx="1">
                  <c:v>#118
Nov</c:v>
                </c:pt>
                <c:pt idx="2">
                  <c:v>#118bis
Jan</c:v>
                </c:pt>
                <c:pt idx="3">
                  <c:v>#119
Feb</c:v>
                </c:pt>
                <c:pt idx="4">
                  <c:v>#120
Mar</c:v>
                </c:pt>
                <c:pt idx="5">
                  <c:v>#121
May</c:v>
                </c:pt>
              </c:strCache>
            </c:strRef>
          </c:cat>
          <c:val>
            <c:numRef>
              <c:f>Sheet1!$BU$11:$CB$11</c:f>
              <c:numCache>
                <c:formatCode>General</c:formatCode>
                <c:ptCount val="8"/>
                <c:pt idx="0">
                  <c:v>5</c:v>
                </c:pt>
                <c:pt idx="1">
                  <c:v>6</c:v>
                </c:pt>
                <c:pt idx="2">
                  <c:v>5</c:v>
                </c:pt>
                <c:pt idx="3">
                  <c:v>6</c:v>
                </c:pt>
                <c:pt idx="4">
                  <c:v>6.7</c:v>
                </c:pt>
                <c:pt idx="5">
                  <c:v>6.5</c:v>
                </c:pt>
              </c:numCache>
            </c:numRef>
          </c:val>
        </c:ser>
        <c:ser>
          <c:idx val="1"/>
          <c:order val="1"/>
          <c:tx>
            <c:strRef>
              <c:f>Sheet1!$BJ$12</c:f>
              <c:strCache>
                <c:ptCount val="1"/>
                <c:pt idx="0">
                  <c:v>R14 NG</c:v>
                </c:pt>
              </c:strCache>
            </c:strRef>
          </c:tx>
          <c:spPr>
            <a:solidFill>
              <a:srgbClr val="00B050"/>
            </a:solidFill>
          </c:spPr>
          <c:invertIfNegative val="0"/>
          <c:cat>
            <c:strRef>
              <c:f>Sheet1!$BU$5:$CB$5</c:f>
              <c:strCache>
                <c:ptCount val="6"/>
                <c:pt idx="0">
                  <c:v>#117
Oct</c:v>
                </c:pt>
                <c:pt idx="1">
                  <c:v>#118
Nov</c:v>
                </c:pt>
                <c:pt idx="2">
                  <c:v>#118bis
Jan</c:v>
                </c:pt>
                <c:pt idx="3">
                  <c:v>#119
Feb</c:v>
                </c:pt>
                <c:pt idx="4">
                  <c:v>#120
Mar</c:v>
                </c:pt>
                <c:pt idx="5">
                  <c:v>#121
May</c:v>
                </c:pt>
              </c:strCache>
            </c:strRef>
          </c:cat>
          <c:val>
            <c:numRef>
              <c:f>Sheet1!$BU$12:$CB$12</c:f>
              <c:numCache>
                <c:formatCode>General</c:formatCode>
                <c:ptCount val="8"/>
                <c:pt idx="0">
                  <c:v>18</c:v>
                </c:pt>
                <c:pt idx="1">
                  <c:v>18</c:v>
                </c:pt>
              </c:numCache>
            </c:numRef>
          </c:val>
        </c:ser>
        <c:ser>
          <c:idx val="2"/>
          <c:order val="2"/>
          <c:tx>
            <c:strRef>
              <c:f>Sheet1!$BJ$13</c:f>
              <c:strCache>
                <c:ptCount val="1"/>
                <c:pt idx="0">
                  <c:v>R15 5GS</c:v>
                </c:pt>
              </c:strCache>
            </c:strRef>
          </c:tx>
          <c:spPr>
            <a:solidFill>
              <a:srgbClr val="0070C0"/>
            </a:solidFill>
          </c:spPr>
          <c:invertIfNegative val="0"/>
          <c:cat>
            <c:strRef>
              <c:f>Sheet1!$BU$5:$CB$5</c:f>
              <c:strCache>
                <c:ptCount val="6"/>
                <c:pt idx="0">
                  <c:v>#117
Oct</c:v>
                </c:pt>
                <c:pt idx="1">
                  <c:v>#118
Nov</c:v>
                </c:pt>
                <c:pt idx="2">
                  <c:v>#118bis
Jan</c:v>
                </c:pt>
                <c:pt idx="3">
                  <c:v>#119
Feb</c:v>
                </c:pt>
                <c:pt idx="4">
                  <c:v>#120
Mar</c:v>
                </c:pt>
                <c:pt idx="5">
                  <c:v>#121
May</c:v>
                </c:pt>
              </c:strCache>
            </c:strRef>
          </c:cat>
          <c:val>
            <c:numRef>
              <c:f>Sheet1!$BU$13:$CB$13</c:f>
              <c:numCache>
                <c:formatCode>General</c:formatCode>
                <c:ptCount val="8"/>
                <c:pt idx="2">
                  <c:v>18</c:v>
                </c:pt>
                <c:pt idx="3">
                  <c:v>23</c:v>
                </c:pt>
                <c:pt idx="4">
                  <c:v>24</c:v>
                </c:pt>
                <c:pt idx="5">
                  <c:v>27</c:v>
                </c:pt>
              </c:numCache>
            </c:numRef>
          </c:val>
        </c:ser>
        <c:ser>
          <c:idx val="3"/>
          <c:order val="3"/>
          <c:tx>
            <c:strRef>
              <c:f>Sheet1!$BJ$14</c:f>
              <c:strCache>
                <c:ptCount val="1"/>
                <c:pt idx="0">
                  <c:v>R15 other</c:v>
                </c:pt>
              </c:strCache>
            </c:strRef>
          </c:tx>
          <c:spPr>
            <a:solidFill>
              <a:srgbClr val="00B0F0"/>
            </a:solidFill>
          </c:spPr>
          <c:invertIfNegative val="0"/>
          <c:cat>
            <c:strRef>
              <c:f>Sheet1!$BU$5:$CB$5</c:f>
              <c:strCache>
                <c:ptCount val="6"/>
                <c:pt idx="0">
                  <c:v>#117
Oct</c:v>
                </c:pt>
                <c:pt idx="1">
                  <c:v>#118
Nov</c:v>
                </c:pt>
                <c:pt idx="2">
                  <c:v>#118bis
Jan</c:v>
                </c:pt>
                <c:pt idx="3">
                  <c:v>#119
Feb</c:v>
                </c:pt>
                <c:pt idx="4">
                  <c:v>#120
Mar</c:v>
                </c:pt>
                <c:pt idx="5">
                  <c:v>#121
May</c:v>
                </c:pt>
              </c:strCache>
            </c:strRef>
          </c:cat>
          <c:val>
            <c:numRef>
              <c:f>Sheet1!$BU$14:$CB$14</c:f>
              <c:numCache>
                <c:formatCode>General</c:formatCode>
                <c:ptCount val="8"/>
                <c:pt idx="0">
                  <c:v>1</c:v>
                </c:pt>
                <c:pt idx="1">
                  <c:v>4.5</c:v>
                </c:pt>
                <c:pt idx="2">
                  <c:v>2.5</c:v>
                </c:pt>
                <c:pt idx="3">
                  <c:v>8.5</c:v>
                </c:pt>
                <c:pt idx="4">
                  <c:v>12.3</c:v>
                </c:pt>
                <c:pt idx="5">
                  <c:v>11.5</c:v>
                </c:pt>
              </c:numCache>
            </c:numRef>
          </c:val>
        </c:ser>
        <c:ser>
          <c:idx val="4"/>
          <c:order val="4"/>
          <c:tx>
            <c:strRef>
              <c:f>Sheet1!$BJ$15</c:f>
              <c:strCache>
                <c:ptCount val="1"/>
                <c:pt idx="0">
                  <c:v>R14 exceptions</c:v>
                </c:pt>
              </c:strCache>
            </c:strRef>
          </c:tx>
          <c:spPr>
            <a:solidFill>
              <a:srgbClr val="C00000"/>
            </a:solidFill>
          </c:spPr>
          <c:invertIfNegative val="0"/>
          <c:cat>
            <c:strRef>
              <c:f>Sheet1!$BU$5:$CB$5</c:f>
              <c:strCache>
                <c:ptCount val="6"/>
                <c:pt idx="0">
                  <c:v>#117
Oct</c:v>
                </c:pt>
                <c:pt idx="1">
                  <c:v>#118
Nov</c:v>
                </c:pt>
                <c:pt idx="2">
                  <c:v>#118bis
Jan</c:v>
                </c:pt>
                <c:pt idx="3">
                  <c:v>#119
Feb</c:v>
                </c:pt>
                <c:pt idx="4">
                  <c:v>#120
Mar</c:v>
                </c:pt>
                <c:pt idx="5">
                  <c:v>#121
May</c:v>
                </c:pt>
              </c:strCache>
            </c:strRef>
          </c:cat>
          <c:val>
            <c:numRef>
              <c:f>Sheet1!$BU$15:$CB$15</c:f>
              <c:numCache>
                <c:formatCode>General</c:formatCode>
                <c:ptCount val="8"/>
                <c:pt idx="0">
                  <c:v>12.5</c:v>
                </c:pt>
                <c:pt idx="1">
                  <c:v>11</c:v>
                </c:pt>
              </c:numCache>
            </c:numRef>
          </c:val>
        </c:ser>
        <c:dLbls>
          <c:showLegendKey val="0"/>
          <c:showVal val="0"/>
          <c:showCatName val="0"/>
          <c:showSerName val="0"/>
          <c:showPercent val="0"/>
          <c:showBubbleSize val="0"/>
        </c:dLbls>
        <c:gapWidth val="150"/>
        <c:overlap val="100"/>
        <c:axId val="146396912"/>
        <c:axId val="146397472"/>
      </c:barChart>
      <c:catAx>
        <c:axId val="146396912"/>
        <c:scaling>
          <c:orientation val="minMax"/>
        </c:scaling>
        <c:delete val="0"/>
        <c:axPos val="b"/>
        <c:numFmt formatCode="General" sourceLinked="0"/>
        <c:majorTickMark val="out"/>
        <c:minorTickMark val="none"/>
        <c:tickLblPos val="nextTo"/>
        <c:crossAx val="146397472"/>
        <c:crosses val="autoZero"/>
        <c:auto val="1"/>
        <c:lblAlgn val="ctr"/>
        <c:lblOffset val="100"/>
        <c:noMultiLvlLbl val="0"/>
      </c:catAx>
      <c:valAx>
        <c:axId val="146397472"/>
        <c:scaling>
          <c:orientation val="minMax"/>
        </c:scaling>
        <c:delete val="0"/>
        <c:axPos val="l"/>
        <c:majorGridlines/>
        <c:numFmt formatCode="General" sourceLinked="1"/>
        <c:majorTickMark val="out"/>
        <c:minorTickMark val="none"/>
        <c:tickLblPos val="nextTo"/>
        <c:crossAx val="146396912"/>
        <c:crosses val="autoZero"/>
        <c:crossBetween val="between"/>
      </c:valAx>
    </c:plotArea>
    <c:legend>
      <c:legendPos val="r"/>
      <c:layout>
        <c:manualLayout>
          <c:xMode val="edge"/>
          <c:yMode val="edge"/>
          <c:x val="0.783607906644881"/>
          <c:y val="0.19892566913652113"/>
          <c:w val="0.17431899578214125"/>
          <c:h val="0.53687273683379355"/>
        </c:manualLayout>
      </c:layout>
      <c:overlay val="1"/>
      <c:txPr>
        <a:bodyPr/>
        <a:lstStyle/>
        <a:p>
          <a:pPr>
            <a:defRPr sz="1600"/>
          </a:pPr>
          <a:endParaRPr lang="de-DE"/>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Sheet1!$A$2</c:f>
              <c:strCache>
                <c:ptCount val="1"/>
                <c:pt idx="0">
                  <c:v>#approved/endorsed/merged (total)</c:v>
                </c:pt>
              </c:strCache>
            </c:strRef>
          </c:tx>
          <c:spPr>
            <a:solidFill>
              <a:srgbClr val="00B050"/>
            </a:solidFill>
          </c:spPr>
          <c:invertIfNegative val="0"/>
          <c:cat>
            <c:strRef>
              <c:f>Sheet1!$R$1:$BI$1</c:f>
              <c:strCache>
                <c:ptCount val="44"/>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strCache>
            </c:strRef>
          </c:cat>
          <c:val>
            <c:numRef>
              <c:f>Sheet1!$R$2:$BI$2</c:f>
              <c:numCache>
                <c:formatCode>0</c:formatCode>
                <c:ptCount val="44"/>
                <c:pt idx="0">
                  <c:v>210</c:v>
                </c:pt>
                <c:pt idx="1">
                  <c:v>209</c:v>
                </c:pt>
                <c:pt idx="2">
                  <c:v>154</c:v>
                </c:pt>
                <c:pt idx="3">
                  <c:v>207</c:v>
                </c:pt>
                <c:pt idx="4">
                  <c:v>192</c:v>
                </c:pt>
                <c:pt idx="5">
                  <c:v>148</c:v>
                </c:pt>
                <c:pt idx="6">
                  <c:v>166</c:v>
                </c:pt>
                <c:pt idx="7">
                  <c:v>140</c:v>
                </c:pt>
                <c:pt idx="8">
                  <c:v>144</c:v>
                </c:pt>
                <c:pt idx="9">
                  <c:v>108</c:v>
                </c:pt>
                <c:pt idx="10">
                  <c:v>117</c:v>
                </c:pt>
                <c:pt idx="11">
                  <c:v>115</c:v>
                </c:pt>
                <c:pt idx="12">
                  <c:v>134</c:v>
                </c:pt>
                <c:pt idx="13" formatCode="General">
                  <c:v>147</c:v>
                </c:pt>
                <c:pt idx="14" formatCode="General">
                  <c:v>170</c:v>
                </c:pt>
                <c:pt idx="15">
                  <c:v>168</c:v>
                </c:pt>
                <c:pt idx="16">
                  <c:v>165</c:v>
                </c:pt>
                <c:pt idx="17">
                  <c:v>134</c:v>
                </c:pt>
                <c:pt idx="18">
                  <c:v>123</c:v>
                </c:pt>
                <c:pt idx="19">
                  <c:v>56</c:v>
                </c:pt>
                <c:pt idx="20">
                  <c:v>145</c:v>
                </c:pt>
                <c:pt idx="21">
                  <c:v>150</c:v>
                </c:pt>
                <c:pt idx="22">
                  <c:v>130</c:v>
                </c:pt>
                <c:pt idx="23">
                  <c:v>212</c:v>
                </c:pt>
                <c:pt idx="24">
                  <c:v>198</c:v>
                </c:pt>
                <c:pt idx="25">
                  <c:v>162</c:v>
                </c:pt>
                <c:pt idx="26">
                  <c:v>162</c:v>
                </c:pt>
                <c:pt idx="27">
                  <c:v>168</c:v>
                </c:pt>
                <c:pt idx="28">
                  <c:v>161</c:v>
                </c:pt>
                <c:pt idx="29">
                  <c:v>61</c:v>
                </c:pt>
                <c:pt idx="30">
                  <c:v>151</c:v>
                </c:pt>
                <c:pt idx="31">
                  <c:v>175</c:v>
                </c:pt>
                <c:pt idx="32">
                  <c:v>180</c:v>
                </c:pt>
                <c:pt idx="33">
                  <c:v>87</c:v>
                </c:pt>
                <c:pt idx="34">
                  <c:v>86</c:v>
                </c:pt>
                <c:pt idx="35">
                  <c:v>224</c:v>
                </c:pt>
                <c:pt idx="36">
                  <c:v>278</c:v>
                </c:pt>
                <c:pt idx="37">
                  <c:v>317</c:v>
                </c:pt>
                <c:pt idx="38">
                  <c:v>158</c:v>
                </c:pt>
                <c:pt idx="39">
                  <c:v>210</c:v>
                </c:pt>
                <c:pt idx="40" formatCode="General">
                  <c:v>151</c:v>
                </c:pt>
                <c:pt idx="41" formatCode="General">
                  <c:v>224</c:v>
                </c:pt>
                <c:pt idx="42" formatCode="General">
                  <c:v>269</c:v>
                </c:pt>
                <c:pt idx="43" formatCode="General">
                  <c:v>264</c:v>
                </c:pt>
              </c:numCache>
            </c:numRef>
          </c:val>
        </c:ser>
        <c:ser>
          <c:idx val="1"/>
          <c:order val="1"/>
          <c:tx>
            <c:strRef>
              <c:f>Sheet1!$A$3</c:f>
              <c:strCache>
                <c:ptCount val="1"/>
                <c:pt idx="0">
                  <c:v>#not handled, postponed</c:v>
                </c:pt>
              </c:strCache>
            </c:strRef>
          </c:tx>
          <c:spPr>
            <a:solidFill>
              <a:srgbClr val="FFFF00"/>
            </a:solidFill>
            <a:ln>
              <a:solidFill>
                <a:srgbClr val="FFFF00"/>
              </a:solidFill>
            </a:ln>
          </c:spPr>
          <c:invertIfNegative val="0"/>
          <c:cat>
            <c:strRef>
              <c:f>Sheet1!$R$1:$BI$1</c:f>
              <c:strCache>
                <c:ptCount val="44"/>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strCache>
            </c:strRef>
          </c:cat>
          <c:val>
            <c:numRef>
              <c:f>Sheet1!$R$3:$BI$3</c:f>
              <c:numCache>
                <c:formatCode>0</c:formatCode>
                <c:ptCount val="44"/>
                <c:pt idx="0">
                  <c:v>199</c:v>
                </c:pt>
                <c:pt idx="1">
                  <c:v>170</c:v>
                </c:pt>
                <c:pt idx="2">
                  <c:v>90</c:v>
                </c:pt>
                <c:pt idx="3">
                  <c:v>98</c:v>
                </c:pt>
                <c:pt idx="4">
                  <c:v>101</c:v>
                </c:pt>
                <c:pt idx="5">
                  <c:v>140</c:v>
                </c:pt>
                <c:pt idx="6">
                  <c:v>97</c:v>
                </c:pt>
                <c:pt idx="7">
                  <c:v>132</c:v>
                </c:pt>
                <c:pt idx="8">
                  <c:v>151</c:v>
                </c:pt>
                <c:pt idx="9">
                  <c:v>77</c:v>
                </c:pt>
                <c:pt idx="10">
                  <c:v>149</c:v>
                </c:pt>
                <c:pt idx="11">
                  <c:v>91</c:v>
                </c:pt>
                <c:pt idx="12">
                  <c:v>138</c:v>
                </c:pt>
                <c:pt idx="13">
                  <c:v>144</c:v>
                </c:pt>
                <c:pt idx="14">
                  <c:v>124</c:v>
                </c:pt>
                <c:pt idx="15">
                  <c:v>101</c:v>
                </c:pt>
                <c:pt idx="16">
                  <c:v>131</c:v>
                </c:pt>
                <c:pt idx="17">
                  <c:v>117</c:v>
                </c:pt>
                <c:pt idx="18">
                  <c:v>23</c:v>
                </c:pt>
                <c:pt idx="19">
                  <c:v>3</c:v>
                </c:pt>
                <c:pt idx="20">
                  <c:v>49</c:v>
                </c:pt>
                <c:pt idx="21">
                  <c:v>63</c:v>
                </c:pt>
                <c:pt idx="22">
                  <c:v>72</c:v>
                </c:pt>
                <c:pt idx="23">
                  <c:v>70</c:v>
                </c:pt>
                <c:pt idx="24">
                  <c:v>66</c:v>
                </c:pt>
                <c:pt idx="25">
                  <c:v>73</c:v>
                </c:pt>
                <c:pt idx="26">
                  <c:v>74</c:v>
                </c:pt>
                <c:pt idx="27">
                  <c:v>65</c:v>
                </c:pt>
                <c:pt idx="28">
                  <c:v>27</c:v>
                </c:pt>
                <c:pt idx="29">
                  <c:v>34</c:v>
                </c:pt>
                <c:pt idx="30">
                  <c:v>145</c:v>
                </c:pt>
                <c:pt idx="31">
                  <c:v>112</c:v>
                </c:pt>
                <c:pt idx="32">
                  <c:v>120</c:v>
                </c:pt>
                <c:pt idx="33">
                  <c:v>35</c:v>
                </c:pt>
                <c:pt idx="34">
                  <c:v>120</c:v>
                </c:pt>
                <c:pt idx="35">
                  <c:v>90</c:v>
                </c:pt>
                <c:pt idx="36">
                  <c:v>53</c:v>
                </c:pt>
                <c:pt idx="37">
                  <c:v>52</c:v>
                </c:pt>
                <c:pt idx="38">
                  <c:v>166</c:v>
                </c:pt>
                <c:pt idx="39">
                  <c:v>108</c:v>
                </c:pt>
                <c:pt idx="40" formatCode="General">
                  <c:v>122</c:v>
                </c:pt>
                <c:pt idx="41" formatCode="General">
                  <c:v>178</c:v>
                </c:pt>
                <c:pt idx="42" formatCode="General">
                  <c:v>254</c:v>
                </c:pt>
                <c:pt idx="43" formatCode="General">
                  <c:v>254</c:v>
                </c:pt>
              </c:numCache>
            </c:numRef>
          </c:val>
        </c:ser>
        <c:ser>
          <c:idx val="2"/>
          <c:order val="2"/>
          <c:tx>
            <c:strRef>
              <c:f>Sheet1!$A$4</c:f>
              <c:strCache>
                <c:ptCount val="1"/>
                <c:pt idx="0">
                  <c:v>#noted</c:v>
                </c:pt>
              </c:strCache>
            </c:strRef>
          </c:tx>
          <c:spPr>
            <a:solidFill>
              <a:srgbClr val="FF0000"/>
            </a:solidFill>
            <a:ln>
              <a:solidFill>
                <a:srgbClr val="FF0000"/>
              </a:solidFill>
            </a:ln>
          </c:spPr>
          <c:invertIfNegative val="0"/>
          <c:cat>
            <c:strRef>
              <c:f>Sheet1!$R$1:$BI$1</c:f>
              <c:strCache>
                <c:ptCount val="44"/>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strCache>
            </c:strRef>
          </c:cat>
          <c:val>
            <c:numRef>
              <c:f>Sheet1!$R$4:$BI$4</c:f>
              <c:numCache>
                <c:formatCode>0</c:formatCode>
                <c:ptCount val="44"/>
                <c:pt idx="0">
                  <c:v>170</c:v>
                </c:pt>
                <c:pt idx="1">
                  <c:v>150</c:v>
                </c:pt>
                <c:pt idx="2">
                  <c:v>135</c:v>
                </c:pt>
                <c:pt idx="3">
                  <c:v>165</c:v>
                </c:pt>
                <c:pt idx="4">
                  <c:v>185</c:v>
                </c:pt>
                <c:pt idx="5">
                  <c:v>179</c:v>
                </c:pt>
                <c:pt idx="6">
                  <c:v>137</c:v>
                </c:pt>
                <c:pt idx="7">
                  <c:v>157</c:v>
                </c:pt>
                <c:pt idx="8">
                  <c:v>137</c:v>
                </c:pt>
                <c:pt idx="9">
                  <c:v>120</c:v>
                </c:pt>
                <c:pt idx="10">
                  <c:v>139</c:v>
                </c:pt>
                <c:pt idx="11">
                  <c:v>155</c:v>
                </c:pt>
                <c:pt idx="12">
                  <c:v>131</c:v>
                </c:pt>
                <c:pt idx="13">
                  <c:v>123</c:v>
                </c:pt>
                <c:pt idx="14">
                  <c:v>121</c:v>
                </c:pt>
                <c:pt idx="15">
                  <c:v>110</c:v>
                </c:pt>
                <c:pt idx="16">
                  <c:v>165</c:v>
                </c:pt>
                <c:pt idx="17">
                  <c:v>172</c:v>
                </c:pt>
                <c:pt idx="18">
                  <c:v>141</c:v>
                </c:pt>
                <c:pt idx="19">
                  <c:v>62</c:v>
                </c:pt>
                <c:pt idx="20">
                  <c:v>95</c:v>
                </c:pt>
                <c:pt idx="21">
                  <c:v>137</c:v>
                </c:pt>
                <c:pt idx="22">
                  <c:v>143</c:v>
                </c:pt>
                <c:pt idx="23">
                  <c:v>143</c:v>
                </c:pt>
                <c:pt idx="24">
                  <c:v>143</c:v>
                </c:pt>
                <c:pt idx="25">
                  <c:v>141</c:v>
                </c:pt>
                <c:pt idx="26">
                  <c:v>120</c:v>
                </c:pt>
                <c:pt idx="27">
                  <c:v>77</c:v>
                </c:pt>
                <c:pt idx="28">
                  <c:v>65</c:v>
                </c:pt>
                <c:pt idx="29">
                  <c:v>38</c:v>
                </c:pt>
                <c:pt idx="30">
                  <c:v>103</c:v>
                </c:pt>
                <c:pt idx="31">
                  <c:v>78</c:v>
                </c:pt>
                <c:pt idx="32">
                  <c:v>124</c:v>
                </c:pt>
                <c:pt idx="33">
                  <c:v>43</c:v>
                </c:pt>
                <c:pt idx="34">
                  <c:v>112</c:v>
                </c:pt>
                <c:pt idx="35">
                  <c:v>137</c:v>
                </c:pt>
                <c:pt idx="36">
                  <c:v>119</c:v>
                </c:pt>
                <c:pt idx="37">
                  <c:v>131</c:v>
                </c:pt>
                <c:pt idx="38">
                  <c:v>70</c:v>
                </c:pt>
                <c:pt idx="39">
                  <c:v>97</c:v>
                </c:pt>
                <c:pt idx="40" formatCode="General">
                  <c:v>95</c:v>
                </c:pt>
                <c:pt idx="41" formatCode="General">
                  <c:v>101</c:v>
                </c:pt>
                <c:pt idx="42" formatCode="General">
                  <c:v>138</c:v>
                </c:pt>
                <c:pt idx="43" formatCode="General">
                  <c:v>142</c:v>
                </c:pt>
              </c:numCache>
            </c:numRef>
          </c:val>
        </c:ser>
        <c:dLbls>
          <c:showLegendKey val="0"/>
          <c:showVal val="0"/>
          <c:showCatName val="0"/>
          <c:showSerName val="0"/>
          <c:showPercent val="0"/>
          <c:showBubbleSize val="0"/>
        </c:dLbls>
        <c:gapWidth val="150"/>
        <c:overlap val="100"/>
        <c:axId val="146400832"/>
        <c:axId val="146401392"/>
      </c:barChart>
      <c:catAx>
        <c:axId val="146400832"/>
        <c:scaling>
          <c:orientation val="minMax"/>
        </c:scaling>
        <c:delete val="0"/>
        <c:axPos val="b"/>
        <c:numFmt formatCode="General" sourceLinked="1"/>
        <c:majorTickMark val="out"/>
        <c:minorTickMark val="none"/>
        <c:tickLblPos val="nextTo"/>
        <c:txPr>
          <a:bodyPr rot="-5400000" vert="horz"/>
          <a:lstStyle/>
          <a:p>
            <a:pPr>
              <a:defRPr sz="1800" b="0" i="0" u="none" strike="noStrike" baseline="0">
                <a:solidFill>
                  <a:srgbClr val="000000"/>
                </a:solidFill>
                <a:latin typeface="Calibri"/>
                <a:ea typeface="Calibri"/>
                <a:cs typeface="Calibri"/>
              </a:defRPr>
            </a:pPr>
            <a:endParaRPr lang="de-DE"/>
          </a:p>
        </c:txPr>
        <c:crossAx val="146401392"/>
        <c:crosses val="autoZero"/>
        <c:auto val="1"/>
        <c:lblAlgn val="ctr"/>
        <c:lblOffset val="100"/>
        <c:noMultiLvlLbl val="0"/>
      </c:catAx>
      <c:valAx>
        <c:axId val="146401392"/>
        <c:scaling>
          <c:orientation val="minMax"/>
        </c:scaling>
        <c:delete val="0"/>
        <c:axPos val="l"/>
        <c:majorGridlines/>
        <c:numFmt formatCode="0" sourceLinked="1"/>
        <c:majorTickMark val="out"/>
        <c:minorTickMark val="none"/>
        <c:tickLblPos val="nextTo"/>
        <c:txPr>
          <a:bodyPr rot="0" vert="horz"/>
          <a:lstStyle/>
          <a:p>
            <a:pPr>
              <a:defRPr sz="2400" b="0" i="0" u="none" strike="noStrike" baseline="0">
                <a:solidFill>
                  <a:srgbClr val="000000"/>
                </a:solidFill>
                <a:latin typeface="Calibri"/>
                <a:ea typeface="Calibri"/>
                <a:cs typeface="Calibri"/>
              </a:defRPr>
            </a:pPr>
            <a:endParaRPr lang="de-DE"/>
          </a:p>
        </c:txPr>
        <c:crossAx val="146400832"/>
        <c:crosses val="autoZero"/>
        <c:crossBetween val="between"/>
      </c:valAx>
    </c:plotArea>
    <c:legend>
      <c:legendPos val="r"/>
      <c:layout>
        <c:manualLayout>
          <c:xMode val="edge"/>
          <c:yMode val="edge"/>
          <c:x val="0.3437811077123647"/>
          <c:y val="0.17196340602554641"/>
          <c:w val="0.51188538367011605"/>
          <c:h val="0.14416347585217809"/>
        </c:manualLayout>
      </c:layout>
      <c:overlay val="0"/>
      <c:txPr>
        <a:bodyPr/>
        <a:lstStyle/>
        <a:p>
          <a:pPr>
            <a:defRPr sz="1710" b="0" i="0" u="none" strike="noStrike" baseline="0">
              <a:solidFill>
                <a:srgbClr val="000000"/>
              </a:solidFill>
              <a:latin typeface="Calibri"/>
              <a:ea typeface="Calibri"/>
              <a:cs typeface="Calibri"/>
            </a:defRPr>
          </a:pPr>
          <a:endParaRPr lang="de-DE"/>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182841011177321E-2"/>
          <c:y val="3.7511665208515628E-2"/>
          <c:w val="0.92024190726159361"/>
          <c:h val="0.86500400991542725"/>
        </c:manualLayout>
      </c:layout>
      <c:bar3DChart>
        <c:barDir val="col"/>
        <c:grouping val="stacked"/>
        <c:varyColors val="0"/>
        <c:ser>
          <c:idx val="0"/>
          <c:order val="0"/>
          <c:tx>
            <c:strRef>
              <c:f>'[rel-9-13-CRs-pre-sa67.xlsx]Sheet1'!$A$4</c:f>
              <c:strCache>
                <c:ptCount val="1"/>
                <c:pt idx="0">
                  <c:v>r10 CR</c:v>
                </c:pt>
              </c:strCache>
            </c:strRef>
          </c:tx>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'[rel-9-13-CRs-pre-sa67.xlsx]Sheet1'!$P$4:$BH$4</c:f>
              <c:numCache>
                <c:formatCode>0</c:formatCode>
                <c:ptCount val="45"/>
                <c:pt idx="0">
                  <c:v>52</c:v>
                </c:pt>
                <c:pt idx="1">
                  <c:v>41</c:v>
                </c:pt>
                <c:pt idx="2">
                  <c:v>54</c:v>
                </c:pt>
                <c:pt idx="3">
                  <c:v>38</c:v>
                </c:pt>
                <c:pt idx="4">
                  <c:v>38</c:v>
                </c:pt>
                <c:pt idx="5">
                  <c:v>21</c:v>
                </c:pt>
                <c:pt idx="6">
                  <c:v>21</c:v>
                </c:pt>
                <c:pt idx="7">
                  <c:v>17</c:v>
                </c:pt>
                <c:pt idx="8">
                  <c:v>3</c:v>
                </c:pt>
                <c:pt idx="9">
                  <c:v>3</c:v>
                </c:pt>
                <c:pt idx="10">
                  <c:v>9</c:v>
                </c:pt>
                <c:pt idx="11">
                  <c:v>1</c:v>
                </c:pt>
                <c:pt idx="12">
                  <c:v>6</c:v>
                </c:pt>
                <c:pt idx="13">
                  <c:v>2</c:v>
                </c:pt>
                <c:pt idx="14">
                  <c:v>3</c:v>
                </c:pt>
                <c:pt idx="15">
                  <c:v>3</c:v>
                </c:pt>
                <c:pt idx="16">
                  <c:v>4</c:v>
                </c:pt>
                <c:pt idx="17">
                  <c:v>0</c:v>
                </c:pt>
                <c:pt idx="18">
                  <c:v>0</c:v>
                </c:pt>
                <c:pt idx="19">
                  <c:v>2</c:v>
                </c:pt>
                <c:pt idx="20">
                  <c:v>3</c:v>
                </c:pt>
                <c:pt idx="21">
                  <c:v>6</c:v>
                </c:pt>
                <c:pt idx="22">
                  <c:v>3</c:v>
                </c:pt>
                <c:pt idx="23">
                  <c:v>1</c:v>
                </c:pt>
                <c:pt idx="24">
                  <c:v>3</c:v>
                </c:pt>
                <c:pt idx="25">
                  <c:v>1</c:v>
                </c:pt>
                <c:pt idx="26">
                  <c:v>0</c:v>
                </c:pt>
                <c:pt idx="27">
                  <c:v>1</c:v>
                </c:pt>
                <c:pt idx="28">
                  <c:v>1</c:v>
                </c:pt>
                <c:pt idx="31">
                  <c:v>1</c:v>
                </c:pt>
              </c:numCache>
            </c:numRef>
          </c:val>
        </c:ser>
        <c:ser>
          <c:idx val="1"/>
          <c:order val="1"/>
          <c:tx>
            <c:strRef>
              <c:f>'[rel-9-13-CRs-pre-sa67.xlsx]Sheet1'!$A$5</c:f>
              <c:strCache>
                <c:ptCount val="1"/>
                <c:pt idx="0">
                  <c:v>r11 CR</c:v>
                </c:pt>
              </c:strCache>
            </c:strRef>
          </c:tx>
          <c:spPr>
            <a:solidFill>
              <a:schemeClr val="accent2">
                <a:lumMod val="50000"/>
              </a:schemeClr>
            </a:solidFill>
          </c:spPr>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'[rel-9-13-CRs-pre-sa67.xlsx]Sheet1'!$P$5:$BH$5</c:f>
              <c:numCache>
                <c:formatCode>0</c:formatCode>
                <c:ptCount val="45"/>
                <c:pt idx="0">
                  <c:v>2</c:v>
                </c:pt>
                <c:pt idx="1">
                  <c:v>3</c:v>
                </c:pt>
                <c:pt idx="2">
                  <c:v>12</c:v>
                </c:pt>
                <c:pt idx="3">
                  <c:v>16</c:v>
                </c:pt>
                <c:pt idx="4">
                  <c:v>7</c:v>
                </c:pt>
                <c:pt idx="5">
                  <c:v>31</c:v>
                </c:pt>
                <c:pt idx="6">
                  <c:v>26</c:v>
                </c:pt>
                <c:pt idx="7">
                  <c:v>23</c:v>
                </c:pt>
                <c:pt idx="8">
                  <c:v>105</c:v>
                </c:pt>
                <c:pt idx="9">
                  <c:v>71</c:v>
                </c:pt>
                <c:pt idx="10">
                  <c:v>53</c:v>
                </c:pt>
                <c:pt idx="11">
                  <c:v>45</c:v>
                </c:pt>
                <c:pt idx="12">
                  <c:v>18</c:v>
                </c:pt>
                <c:pt idx="13">
                  <c:v>27</c:v>
                </c:pt>
                <c:pt idx="14">
                  <c:v>20</c:v>
                </c:pt>
                <c:pt idx="15">
                  <c:v>20</c:v>
                </c:pt>
                <c:pt idx="16">
                  <c:v>19</c:v>
                </c:pt>
                <c:pt idx="17">
                  <c:v>17</c:v>
                </c:pt>
                <c:pt idx="18">
                  <c:v>10</c:v>
                </c:pt>
                <c:pt idx="19">
                  <c:v>7</c:v>
                </c:pt>
                <c:pt idx="20">
                  <c:v>4</c:v>
                </c:pt>
                <c:pt idx="21">
                  <c:v>5</c:v>
                </c:pt>
                <c:pt idx="22">
                  <c:v>5</c:v>
                </c:pt>
                <c:pt idx="23">
                  <c:v>0</c:v>
                </c:pt>
                <c:pt idx="24">
                  <c:v>6</c:v>
                </c:pt>
                <c:pt idx="25">
                  <c:v>3</c:v>
                </c:pt>
                <c:pt idx="26">
                  <c:v>1</c:v>
                </c:pt>
                <c:pt idx="27">
                  <c:v>1</c:v>
                </c:pt>
                <c:pt idx="28">
                  <c:v>1</c:v>
                </c:pt>
              </c:numCache>
            </c:numRef>
          </c:val>
        </c:ser>
        <c:ser>
          <c:idx val="2"/>
          <c:order val="2"/>
          <c:tx>
            <c:strRef>
              <c:f>'[rel-9-13-CRs-pre-sa67.xlsx]Sheet1'!$A$6</c:f>
              <c:strCache>
                <c:ptCount val="1"/>
                <c:pt idx="0">
                  <c:v>r12 CR</c:v>
                </c:pt>
              </c:strCache>
            </c:strRef>
          </c:tx>
          <c:spPr>
            <a:solidFill>
              <a:srgbClr val="00B050"/>
            </a:solidFill>
          </c:spPr>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'[rel-9-13-CRs-pre-sa67.xlsx]Sheet1'!$P$6:$BH$6</c:f>
              <c:numCache>
                <c:formatCode>0</c:formatCode>
                <c:ptCount val="45"/>
                <c:pt idx="0">
                  <c:v>0</c:v>
                </c:pt>
                <c:pt idx="1">
                  <c:v>0</c:v>
                </c:pt>
                <c:pt idx="2">
                  <c:v>0</c:v>
                </c:pt>
                <c:pt idx="3">
                  <c:v>0</c:v>
                </c:pt>
                <c:pt idx="4">
                  <c:v>0</c:v>
                </c:pt>
                <c:pt idx="5">
                  <c:v>0</c:v>
                </c:pt>
                <c:pt idx="6">
                  <c:v>0</c:v>
                </c:pt>
                <c:pt idx="7">
                  <c:v>0</c:v>
                </c:pt>
                <c:pt idx="8">
                  <c:v>0</c:v>
                </c:pt>
                <c:pt idx="9">
                  <c:v>1</c:v>
                </c:pt>
                <c:pt idx="10">
                  <c:v>1</c:v>
                </c:pt>
                <c:pt idx="11">
                  <c:v>2</c:v>
                </c:pt>
                <c:pt idx="12">
                  <c:v>2</c:v>
                </c:pt>
                <c:pt idx="13">
                  <c:v>4</c:v>
                </c:pt>
                <c:pt idx="14">
                  <c:v>11</c:v>
                </c:pt>
                <c:pt idx="15">
                  <c:v>8</c:v>
                </c:pt>
                <c:pt idx="16">
                  <c:v>19</c:v>
                </c:pt>
                <c:pt idx="17">
                  <c:v>21</c:v>
                </c:pt>
                <c:pt idx="18">
                  <c:v>35</c:v>
                </c:pt>
                <c:pt idx="19">
                  <c:v>50</c:v>
                </c:pt>
                <c:pt idx="20">
                  <c:v>38</c:v>
                </c:pt>
                <c:pt idx="21">
                  <c:v>64</c:v>
                </c:pt>
                <c:pt idx="22">
                  <c:v>55</c:v>
                </c:pt>
                <c:pt idx="23">
                  <c:v>39</c:v>
                </c:pt>
                <c:pt idx="24">
                  <c:v>35</c:v>
                </c:pt>
                <c:pt idx="25">
                  <c:v>34</c:v>
                </c:pt>
                <c:pt idx="26">
                  <c:v>21</c:v>
                </c:pt>
                <c:pt idx="27">
                  <c:v>11</c:v>
                </c:pt>
                <c:pt idx="28">
                  <c:v>10</c:v>
                </c:pt>
                <c:pt idx="29">
                  <c:v>9</c:v>
                </c:pt>
                <c:pt idx="30">
                  <c:v>1</c:v>
                </c:pt>
                <c:pt idx="31">
                  <c:v>9</c:v>
                </c:pt>
                <c:pt idx="32">
                  <c:v>3</c:v>
                </c:pt>
                <c:pt idx="33">
                  <c:v>3</c:v>
                </c:pt>
                <c:pt idx="35">
                  <c:v>3</c:v>
                </c:pt>
                <c:pt idx="44" formatCode="General">
                  <c:v>1</c:v>
                </c:pt>
              </c:numCache>
            </c:numRef>
          </c:val>
        </c:ser>
        <c:ser>
          <c:idx val="3"/>
          <c:order val="3"/>
          <c:tx>
            <c:strRef>
              <c:f>'[rel-9-13-CRs-pre-sa67.xlsx]Sheet1'!$A$7</c:f>
              <c:strCache>
                <c:ptCount val="1"/>
                <c:pt idx="0">
                  <c:v>r13 CR</c:v>
                </c:pt>
              </c:strCache>
            </c:strRef>
          </c:tx>
          <c:spPr>
            <a:solidFill>
              <a:srgbClr val="FF0000"/>
            </a:solidFill>
          </c:spPr>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'[rel-9-13-CRs-pre-sa67.xlsx]Sheet1'!$P$7:$BH$7</c:f>
              <c:numCache>
                <c:formatCode>0</c:formatCode>
                <c:ptCount val="4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2</c:v>
                </c:pt>
                <c:pt idx="23">
                  <c:v>10</c:v>
                </c:pt>
                <c:pt idx="24">
                  <c:v>19</c:v>
                </c:pt>
                <c:pt idx="25">
                  <c:v>13</c:v>
                </c:pt>
                <c:pt idx="26">
                  <c:v>14</c:v>
                </c:pt>
                <c:pt idx="27">
                  <c:v>6</c:v>
                </c:pt>
                <c:pt idx="28">
                  <c:v>9</c:v>
                </c:pt>
                <c:pt idx="29">
                  <c:v>56</c:v>
                </c:pt>
                <c:pt idx="30">
                  <c:v>25</c:v>
                </c:pt>
                <c:pt idx="31">
                  <c:v>58</c:v>
                </c:pt>
                <c:pt idx="32">
                  <c:v>73</c:v>
                </c:pt>
                <c:pt idx="33">
                  <c:v>41</c:v>
                </c:pt>
                <c:pt idx="34">
                  <c:v>11</c:v>
                </c:pt>
                <c:pt idx="35">
                  <c:v>35</c:v>
                </c:pt>
                <c:pt idx="36">
                  <c:v>29</c:v>
                </c:pt>
                <c:pt idx="37">
                  <c:v>25</c:v>
                </c:pt>
                <c:pt idx="38">
                  <c:v>25</c:v>
                </c:pt>
                <c:pt idx="39">
                  <c:v>9</c:v>
                </c:pt>
                <c:pt idx="40">
                  <c:v>11</c:v>
                </c:pt>
                <c:pt idx="41">
                  <c:v>2</c:v>
                </c:pt>
                <c:pt idx="42">
                  <c:v>5</c:v>
                </c:pt>
                <c:pt idx="43">
                  <c:v>2</c:v>
                </c:pt>
                <c:pt idx="44">
                  <c:v>4</c:v>
                </c:pt>
              </c:numCache>
            </c:numRef>
          </c:val>
        </c:ser>
        <c:ser>
          <c:idx val="4"/>
          <c:order val="4"/>
          <c:tx>
            <c:strRef>
              <c:f>'[rel-9-13-CRs-pre-sa67.xlsx]Sheet1'!$A$8</c:f>
              <c:strCache>
                <c:ptCount val="1"/>
                <c:pt idx="0">
                  <c:v>r14 CR</c:v>
                </c:pt>
              </c:strCache>
            </c:strRef>
          </c:tx>
          <c:spPr>
            <a:solidFill>
              <a:srgbClr val="FFC000"/>
            </a:solidFill>
          </c:spPr>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'[rel-9-13-CRs-pre-sa67.xlsx]Sheet1'!$P$8:$BH$8</c:f>
              <c:numCache>
                <c:formatCode>General</c:formatCode>
                <c:ptCount val="45"/>
                <c:pt idx="35">
                  <c:v>4</c:v>
                </c:pt>
                <c:pt idx="36">
                  <c:v>21</c:v>
                </c:pt>
                <c:pt idx="37">
                  <c:v>69</c:v>
                </c:pt>
                <c:pt idx="38">
                  <c:v>81</c:v>
                </c:pt>
                <c:pt idx="39">
                  <c:v>33</c:v>
                </c:pt>
                <c:pt idx="40">
                  <c:v>56</c:v>
                </c:pt>
                <c:pt idx="41">
                  <c:v>23</c:v>
                </c:pt>
                <c:pt idx="42">
                  <c:v>13</c:v>
                </c:pt>
                <c:pt idx="43">
                  <c:v>17</c:v>
                </c:pt>
                <c:pt idx="44">
                  <c:v>18</c:v>
                </c:pt>
              </c:numCache>
            </c:numRef>
          </c:val>
        </c:ser>
        <c:ser>
          <c:idx val="5"/>
          <c:order val="5"/>
          <c:tx>
            <c:strRef>
              <c:f>'[rel-9-13-CRs-pre-sa67.xlsx]Sheet1'!$A$9</c:f>
              <c:strCache>
                <c:ptCount val="1"/>
                <c:pt idx="0">
                  <c:v>r15 CR</c:v>
                </c:pt>
              </c:strCache>
            </c:strRef>
          </c:tx>
          <c:spPr>
            <a:solidFill>
              <a:srgbClr val="00B0F0"/>
            </a:solidFill>
          </c:spPr>
          <c:invertIfNegative val="0"/>
          <c:cat>
            <c:strRef>
              <c:f>'[rel-9-13-CRs-pre-sa67.xlsx]Sheet1'!$P$1:$BH$1</c:f>
              <c:strCache>
                <c:ptCount val="45"/>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strCache>
            </c:strRef>
          </c:cat>
          <c:val>
            <c:numRef>
              <c:f>'[rel-9-13-CRs-pre-sa67.xlsx]Sheet1'!$P$9:$BH$9</c:f>
              <c:numCache>
                <c:formatCode>General</c:formatCode>
                <c:ptCount val="45"/>
                <c:pt idx="41">
                  <c:v>63</c:v>
                </c:pt>
                <c:pt idx="42">
                  <c:v>126</c:v>
                </c:pt>
                <c:pt idx="43">
                  <c:v>117</c:v>
                </c:pt>
                <c:pt idx="44">
                  <c:v>121</c:v>
                </c:pt>
              </c:numCache>
            </c:numRef>
          </c:val>
        </c:ser>
        <c:dLbls>
          <c:showLegendKey val="0"/>
          <c:showVal val="0"/>
          <c:showCatName val="0"/>
          <c:showSerName val="0"/>
          <c:showPercent val="0"/>
          <c:showBubbleSize val="0"/>
        </c:dLbls>
        <c:gapWidth val="150"/>
        <c:shape val="box"/>
        <c:axId val="147030736"/>
        <c:axId val="147031296"/>
        <c:axId val="0"/>
      </c:bar3DChart>
      <c:catAx>
        <c:axId val="147030736"/>
        <c:scaling>
          <c:orientation val="minMax"/>
        </c:scaling>
        <c:delete val="0"/>
        <c:axPos val="b"/>
        <c:numFmt formatCode="General" sourceLinked="0"/>
        <c:majorTickMark val="out"/>
        <c:minorTickMark val="none"/>
        <c:tickLblPos val="nextTo"/>
        <c:txPr>
          <a:bodyPr/>
          <a:lstStyle/>
          <a:p>
            <a:pPr>
              <a:defRPr sz="900"/>
            </a:pPr>
            <a:endParaRPr lang="de-DE"/>
          </a:p>
        </c:txPr>
        <c:crossAx val="147031296"/>
        <c:crosses val="autoZero"/>
        <c:auto val="1"/>
        <c:lblAlgn val="ctr"/>
        <c:lblOffset val="100"/>
        <c:noMultiLvlLbl val="0"/>
      </c:catAx>
      <c:valAx>
        <c:axId val="147031296"/>
        <c:scaling>
          <c:orientation val="minMax"/>
        </c:scaling>
        <c:delete val="0"/>
        <c:axPos val="l"/>
        <c:majorGridlines/>
        <c:numFmt formatCode="0" sourceLinked="1"/>
        <c:majorTickMark val="out"/>
        <c:minorTickMark val="none"/>
        <c:tickLblPos val="nextTo"/>
        <c:crossAx val="147030736"/>
        <c:crosses val="autoZero"/>
        <c:crossBetween val="between"/>
      </c:valAx>
    </c:plotArea>
    <c:legend>
      <c:legendPos val="r"/>
      <c:layout>
        <c:manualLayout>
          <c:xMode val="edge"/>
          <c:yMode val="edge"/>
          <c:x val="0.31597079055221716"/>
          <c:y val="0.12151015674535916"/>
          <c:w val="0.32301978915302965"/>
          <c:h val="0.24996987621449693"/>
        </c:manualLayout>
      </c:layout>
      <c:overlay val="0"/>
      <c:txPr>
        <a:bodyPr/>
        <a:lstStyle/>
        <a:p>
          <a:pPr>
            <a:defRPr sz="1600"/>
          </a:pPr>
          <a:endParaRPr lang="de-DE"/>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extLst>
      <p:ext uri="{BB962C8B-B14F-4D97-AF65-F5344CB8AC3E}">
        <p14:creationId xmlns:p14="http://schemas.microsoft.com/office/powerpoint/2010/main" val="1658633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30</a:t>
            </a:fld>
            <a:endParaRPr lang="en-GB"/>
          </a:p>
        </p:txBody>
      </p:sp>
    </p:spTree>
    <p:extLst>
      <p:ext uri="{BB962C8B-B14F-4D97-AF65-F5344CB8AC3E}">
        <p14:creationId xmlns:p14="http://schemas.microsoft.com/office/powerpoint/2010/main" val="3652357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8150" y="6475598"/>
            <a:ext cx="483259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2017     SP-170359</a:t>
            </a:r>
            <a:r>
              <a:rPr lang="en-GB" altLang="de-DE" baseline="0" dirty="0" smtClean="0">
                <a:solidFill>
                  <a:schemeClr val="bg1"/>
                </a:solidFill>
              </a:rPr>
              <a:t>  </a:t>
            </a:r>
            <a:r>
              <a:rPr lang="en-GB" altLang="de-DE" dirty="0" smtClean="0">
                <a:solidFill>
                  <a:schemeClr val="bg1"/>
                </a:solidFill>
              </a:rPr>
              <a:t> TSG SA#75</a:t>
            </a:r>
            <a:r>
              <a:rPr lang="en-GB" altLang="de-DE" baseline="0" dirty="0" smtClean="0">
                <a:solidFill>
                  <a:schemeClr val="bg1"/>
                </a:solidFill>
              </a:rPr>
              <a:t> West Palm Beach</a:t>
            </a:r>
            <a:r>
              <a:rPr lang="en-GB" altLang="de-DE" dirty="0" smtClean="0">
                <a:solidFill>
                  <a:schemeClr val="bg1"/>
                </a:solidFill>
              </a:rPr>
              <a:t>, USA, Jun 7-9</a:t>
            </a:r>
            <a:r>
              <a:rPr lang="en-GB" altLang="de-DE" baseline="0" dirty="0" smtClean="0">
                <a:solidFill>
                  <a:schemeClr val="bg1"/>
                </a:solidFill>
              </a:rPr>
              <a:t>, 2017</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SA#76</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27" name="TextBox 12"/>
          <p:cNvSpPr txBox="1">
            <a:spLocks noChangeArrowheads="1"/>
          </p:cNvSpPr>
          <p:nvPr/>
        </p:nvSpPr>
        <p:spPr bwMode="auto">
          <a:xfrm rot="16200000">
            <a:off x="-857250" y="3060700"/>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30" name="Straight Connector 16"/>
          <p:cNvCxnSpPr>
            <a:cxnSpLocks noChangeShapeType="1"/>
          </p:cNvCxnSpPr>
          <p:nvPr/>
        </p:nvCxnSpPr>
        <p:spPr bwMode="auto">
          <a:xfrm>
            <a:off x="2673757" y="6029728"/>
            <a:ext cx="1751163" cy="1"/>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27"/>
          <p:cNvSpPr txBox="1">
            <a:spLocks noChangeArrowheads="1"/>
          </p:cNvSpPr>
          <p:nvPr/>
        </p:nvSpPr>
        <p:spPr bwMode="auto">
          <a:xfrm>
            <a:off x="3092586" y="6021417"/>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flipV="1">
            <a:off x="1124632" y="6029729"/>
            <a:ext cx="1427590" cy="6782"/>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1527034" y="6029729"/>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5075330" y="604800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4546455" y="6032134"/>
            <a:ext cx="1869585" cy="4377"/>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11"/>
          <p:cNvCxnSpPr>
            <a:cxnSpLocks noChangeShapeType="1"/>
          </p:cNvCxnSpPr>
          <p:nvPr/>
        </p:nvCxnSpPr>
        <p:spPr bwMode="auto">
          <a:xfrm>
            <a:off x="6546163" y="6036511"/>
            <a:ext cx="1399284" cy="0"/>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6848157" y="6048291"/>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graphicFrame>
        <p:nvGraphicFramePr>
          <p:cNvPr id="14" name="Chart 13"/>
          <p:cNvGraphicFramePr>
            <a:graphicFrameLocks/>
          </p:cNvGraphicFramePr>
          <p:nvPr>
            <p:extLst>
              <p:ext uri="{D42A27DB-BD31-4B8C-83A1-F6EECF244321}">
                <p14:modId xmlns:p14="http://schemas.microsoft.com/office/powerpoint/2010/main" val="4013312409"/>
              </p:ext>
            </p:extLst>
          </p:nvPr>
        </p:nvGraphicFramePr>
        <p:xfrm>
          <a:off x="368300" y="695018"/>
          <a:ext cx="8603172" cy="5305245"/>
        </p:xfrm>
        <a:graphic>
          <a:graphicData uri="http://schemas.openxmlformats.org/drawingml/2006/chart">
            <c:chart xmlns:c="http://schemas.openxmlformats.org/drawingml/2006/chart" xmlns:r="http://schemas.openxmlformats.org/officeDocument/2006/relationships" r:id="rId2"/>
          </a:graphicData>
        </a:graphic>
      </p:graphicFrame>
      <p:cxnSp>
        <p:nvCxnSpPr>
          <p:cNvPr id="15" name="Straight Connector 11"/>
          <p:cNvCxnSpPr>
            <a:cxnSpLocks noChangeShapeType="1"/>
          </p:cNvCxnSpPr>
          <p:nvPr/>
        </p:nvCxnSpPr>
        <p:spPr bwMode="auto">
          <a:xfrm flipV="1">
            <a:off x="8075570" y="6034216"/>
            <a:ext cx="814287" cy="2295"/>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25"/>
          <p:cNvSpPr txBox="1">
            <a:spLocks noChangeArrowheads="1"/>
          </p:cNvSpPr>
          <p:nvPr/>
        </p:nvSpPr>
        <p:spPr bwMode="auto">
          <a:xfrm>
            <a:off x="8068208" y="6034622"/>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00B0F0"/>
                </a:solidFill>
                <a:latin typeface="Arial Black" pitchFamily="34" charset="0"/>
              </a:rPr>
              <a:t>Rel-15</a:t>
            </a:r>
            <a:endParaRPr lang="de-DE" altLang="de-DE" sz="1600" dirty="0">
              <a:solidFill>
                <a:srgbClr val="00B0F0"/>
              </a:solidFill>
              <a:latin typeface="Arial Black" pitchFamily="34" charset="0"/>
            </a:endParaRPr>
          </a:p>
        </p:txBody>
      </p:sp>
    </p:spTree>
    <p:extLst>
      <p:ext uri="{BB962C8B-B14F-4D97-AF65-F5344CB8AC3E}">
        <p14:creationId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6279795" y="6077304"/>
            <a:ext cx="1484733" cy="26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a:off x="2715849" y="6085609"/>
            <a:ext cx="1662720" cy="6085"/>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27"/>
          <p:cNvSpPr txBox="1">
            <a:spLocks noChangeArrowheads="1"/>
          </p:cNvSpPr>
          <p:nvPr/>
        </p:nvSpPr>
        <p:spPr bwMode="auto">
          <a:xfrm>
            <a:off x="3117240" y="6093777"/>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936930" y="6086751"/>
            <a:ext cx="1637005" cy="2211"/>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1305845" y="6097045"/>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6587547" y="6077304"/>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5664200" y="636587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4882402" y="6097416"/>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flipV="1">
            <a:off x="4513385" y="6079525"/>
            <a:ext cx="1624496" cy="12169"/>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1"/>
          <p:cNvSpPr txBox="1">
            <a:spLocks noChangeArrowheads="1"/>
          </p:cNvSpPr>
          <p:nvPr/>
        </p:nvSpPr>
        <p:spPr bwMode="auto">
          <a:xfrm>
            <a:off x="4473575" y="1565275"/>
            <a:ext cx="36935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400" dirty="0" smtClean="0"/>
              <a:t>Note: pCRs of draft TSs are also considered</a:t>
            </a:r>
            <a:endParaRPr lang="de-DE" altLang="de-DE" sz="1400" dirty="0"/>
          </a:p>
        </p:txBody>
      </p:sp>
      <p:graphicFrame>
        <p:nvGraphicFramePr>
          <p:cNvPr id="17" name="Chart 16"/>
          <p:cNvGraphicFramePr>
            <a:graphicFrameLocks/>
          </p:cNvGraphicFramePr>
          <p:nvPr>
            <p:extLst>
              <p:ext uri="{D42A27DB-BD31-4B8C-83A1-F6EECF244321}">
                <p14:modId xmlns:p14="http://schemas.microsoft.com/office/powerpoint/2010/main" val="2361804804"/>
              </p:ext>
            </p:extLst>
          </p:nvPr>
        </p:nvGraphicFramePr>
        <p:xfrm>
          <a:off x="120771" y="1457076"/>
          <a:ext cx="8876580" cy="4453385"/>
        </p:xfrm>
        <a:graphic>
          <a:graphicData uri="http://schemas.openxmlformats.org/drawingml/2006/chart">
            <c:chart xmlns:c="http://schemas.openxmlformats.org/drawingml/2006/chart" xmlns:r="http://schemas.openxmlformats.org/officeDocument/2006/relationships" r:id="rId2"/>
          </a:graphicData>
        </a:graphic>
      </p:graphicFrame>
      <p:cxnSp>
        <p:nvCxnSpPr>
          <p:cNvPr id="22" name="Straight Connector 11"/>
          <p:cNvCxnSpPr>
            <a:cxnSpLocks noChangeShapeType="1"/>
          </p:cNvCxnSpPr>
          <p:nvPr/>
        </p:nvCxnSpPr>
        <p:spPr bwMode="auto">
          <a:xfrm>
            <a:off x="7866274" y="6077035"/>
            <a:ext cx="931895"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5"/>
          <p:cNvSpPr txBox="1">
            <a:spLocks noChangeArrowheads="1"/>
          </p:cNvSpPr>
          <p:nvPr/>
        </p:nvSpPr>
        <p:spPr bwMode="auto">
          <a:xfrm>
            <a:off x="7866274" y="607298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00B0F0"/>
                </a:solidFill>
                <a:latin typeface="Arial Black" pitchFamily="34" charset="0"/>
              </a:rPr>
              <a:t>Rel-15</a:t>
            </a:r>
            <a:endParaRPr lang="de-DE" altLang="de-DE" sz="1600" dirty="0">
              <a:solidFill>
                <a:srgbClr val="00B0F0"/>
              </a:solidFill>
              <a:latin typeface="Arial Black" pitchFamily="34" charset="0"/>
            </a:endParaRPr>
          </a:p>
        </p:txBody>
      </p:sp>
    </p:spTree>
    <p:extLst>
      <p:ext uri="{BB962C8B-B14F-4D97-AF65-F5344CB8AC3E}">
        <p14:creationId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Rel-13 and before Maintenance</a:t>
            </a:r>
          </a:p>
          <a:p>
            <a:pPr lvl="1" eaLnBrk="1" hangingPunct="1">
              <a:defRPr/>
            </a:pPr>
            <a:r>
              <a:rPr lang="en-GB" sz="2000" dirty="0" smtClean="0">
                <a:solidFill>
                  <a:schemeClr val="bg1">
                    <a:lumMod val="65000"/>
                  </a:schemeClr>
                </a:solidFill>
              </a:rPr>
              <a:t>2.2) Rel-14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Rel-13 and before  Maintenance (1/1)</a:t>
            </a:r>
          </a:p>
        </p:txBody>
      </p:sp>
      <p:sp>
        <p:nvSpPr>
          <p:cNvPr id="11267" name="Content Placeholder 2"/>
          <p:cNvSpPr>
            <a:spLocks noGrp="1"/>
          </p:cNvSpPr>
          <p:nvPr>
            <p:ph idx="1"/>
          </p:nvPr>
        </p:nvSpPr>
        <p:spPr>
          <a:xfrm>
            <a:off x="457200" y="2001999"/>
            <a:ext cx="8501063" cy="3425023"/>
          </a:xfrm>
        </p:spPr>
        <p:txBody>
          <a:bodyPr/>
          <a:lstStyle/>
          <a:p>
            <a:pPr eaLnBrk="1" hangingPunct="1"/>
            <a:r>
              <a:rPr lang="de-DE" altLang="de-DE" dirty="0" smtClean="0"/>
              <a:t> Work Progress on Corrections </a:t>
            </a:r>
            <a:r>
              <a:rPr lang="de-DE" altLang="de-DE" sz="2000" dirty="0" smtClean="0"/>
              <a:t>(</a:t>
            </a:r>
            <a:r>
              <a:rPr lang="en-US" altLang="de-DE" sz="2000" dirty="0" smtClean="0"/>
              <a:t>Category A CRs are not counted)</a:t>
            </a:r>
            <a:endParaRPr lang="de-DE" altLang="de-DE" sz="2000" dirty="0" smtClean="0"/>
          </a:p>
          <a:p>
            <a:pPr lvl="1" eaLnBrk="1" hangingPunct="1"/>
            <a:endParaRPr lang="de-DE" altLang="de-DE" sz="2000" dirty="0" smtClean="0"/>
          </a:p>
          <a:p>
            <a:pPr lvl="1" eaLnBrk="1" hangingPunct="1"/>
            <a:r>
              <a:rPr lang="de-DE" altLang="de-DE" sz="2000" dirty="0" smtClean="0"/>
              <a:t>R12:              1 CR updating IETF references</a:t>
            </a:r>
          </a:p>
          <a:p>
            <a:pPr lvl="1" eaLnBrk="1" hangingPunct="1"/>
            <a:r>
              <a:rPr lang="en-GB" sz="2000" dirty="0" smtClean="0"/>
              <a:t>R13 </a:t>
            </a:r>
            <a:r>
              <a:rPr lang="en-GB" sz="2000" dirty="0" err="1" smtClean="0"/>
              <a:t>CIoT</a:t>
            </a:r>
            <a:r>
              <a:rPr lang="en-GB" sz="2000" dirty="0" smtClean="0"/>
              <a:t>:     3 CRs</a:t>
            </a:r>
          </a:p>
          <a:p>
            <a:pPr lvl="1" eaLnBrk="1" hangingPunct="1"/>
            <a:r>
              <a:rPr lang="de-DE" altLang="de-DE" sz="2000" dirty="0" smtClean="0"/>
              <a:t>R13 Hlcom:  1 CR</a:t>
            </a:r>
          </a:p>
          <a:p>
            <a:pPr lvl="1" eaLnBrk="1" hangingPunct="1"/>
            <a:r>
              <a:rPr lang="en-GB" altLang="de-DE" sz="2000" dirty="0" smtClean="0"/>
              <a:t>TEI13 maintenance: 2 CRs</a:t>
            </a: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b="1" i="1" dirty="0" smtClean="0"/>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Rel-14 Maintenance (1/2)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87219836"/>
              </p:ext>
            </p:extLst>
          </p:nvPr>
        </p:nvGraphicFramePr>
        <p:xfrm>
          <a:off x="217488" y="1092200"/>
          <a:ext cx="8609012" cy="494163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4</a:t>
                      </a:r>
                    </a:p>
                  </a:txBody>
                  <a:tcPr marL="91436" marR="91436" marT="45715" marB="45715" horzOverflow="overflow">
                    <a:lnL>
                      <a:noFill/>
                    </a:lnL>
                    <a:lnR>
                      <a:noFill/>
                    </a:lnR>
                    <a:lnT>
                      <a:noFill/>
                    </a:lnT>
                    <a:lnB>
                      <a:noFill/>
                    </a:lnB>
                    <a:lnTlToBr>
                      <a:noFill/>
                    </a:lnTlToBr>
                    <a:lnBlToTr>
                      <a:noFill/>
                    </a:lnBlToTr>
                    <a:solidFill>
                      <a:srgbClr val="62A14D"/>
                    </a:solidFill>
                  </a:tcPr>
                </a:tc>
              </a:tr>
              <a:tr h="46665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400" b="1" kern="1200" dirty="0" err="1" smtClean="0">
                          <a:solidFill>
                            <a:schemeClr val="lt1"/>
                          </a:solidFill>
                          <a:latin typeface="+mn-lt"/>
                          <a:ea typeface="+mn-ea"/>
                          <a:cs typeface="+mn-cs"/>
                        </a:rPr>
                        <a:t>SeDoC</a:t>
                      </a:r>
                      <a:endParaRPr lang="en-US" sz="1400" b="1" kern="1200" dirty="0">
                        <a:solidFill>
                          <a:schemeClr val="lt1"/>
                        </a:solidFill>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Service Domain Centralization</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Sponsored data connectivity improvements</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4</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Non-IP for Cellular </a:t>
                      </a:r>
                      <a:r>
                        <a:rPr kumimoji="0" lang="en-GB" sz="1400" b="1" i="0" u="none" strike="noStrike" kern="1200" cap="none" normalizeH="0" baseline="0" dirty="0" err="1" smtClean="0">
                          <a:ln>
                            <a:noFill/>
                          </a:ln>
                          <a:solidFill>
                            <a:schemeClr val="bg1"/>
                          </a:solidFill>
                          <a:effectLst/>
                          <a:latin typeface="+mn-lt"/>
                          <a:ea typeface="+mn-ea"/>
                          <a:cs typeface="+mn-cs"/>
                        </a:rPr>
                        <a:t>IoT</a:t>
                      </a:r>
                      <a:r>
                        <a:rPr kumimoji="0" lang="en-GB" sz="1400" b="1" i="0" u="none" strike="noStrike" kern="1200" cap="none" normalizeH="0" baseline="0" dirty="0" smtClean="0">
                          <a:ln>
                            <a:noFill/>
                          </a:ln>
                          <a:solidFill>
                            <a:schemeClr val="bg1"/>
                          </a:solidFill>
                          <a:effectLst/>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eFMSS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 to FMSS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Rel-14 Work and Maintenance (2/2)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87219836"/>
              </p:ext>
            </p:extLst>
          </p:nvPr>
        </p:nvGraphicFramePr>
        <p:xfrm>
          <a:off x="217488" y="1092200"/>
          <a:ext cx="8609012" cy="5297817"/>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eT</a:t>
                      </a:r>
                      <a:r>
                        <a:rPr kumimoji="0" lang="en-US" sz="1400" b="1" i="0" u="none" strike="noStrike" kern="1200" cap="none" normalizeH="0" baseline="0" dirty="0" smtClean="0">
                          <a:ln>
                            <a:noFill/>
                          </a:ln>
                          <a:solidFill>
                            <a:schemeClr val="bg1"/>
                          </a:solidFill>
                          <a:effectLst/>
                          <a:latin typeface="+mn-lt"/>
                          <a:ea typeface="+mn-ea"/>
                          <a:cs typeface="+mn-cs"/>
                        </a:rPr>
                        <a:t>-ADS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T-ADS supporting WLAN Access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Control and User Plane Separation of EPC nodes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algn="ctr"/>
                      <a:r>
                        <a:rPr lang="en-US" sz="1400" dirty="0" smtClean="0"/>
                        <a:t>7</a:t>
                      </a:r>
                      <a:endParaRPr lang="en-US" sz="1400" dirty="0"/>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400" b="1" kern="1200" baseline="0" dirty="0" smtClean="0">
                          <a:solidFill>
                            <a:schemeClr val="bg1"/>
                          </a:solidFill>
                          <a:effectLst/>
                          <a:latin typeface="+mn-lt"/>
                          <a:ea typeface="+mn-ea"/>
                          <a:cs typeface="+mn-cs"/>
                        </a:rPr>
                        <a:t>V2XARC</a:t>
                      </a:r>
                      <a:endParaRPr lang="en-US" sz="1400" b="1" kern="1200" baseline="0" dirty="0">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715" marB="45715"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600" b="1" i="0" u="none" strike="noStrike" cap="none" normalizeH="0" baseline="0" dirty="0" smtClean="0">
                          <a:ln>
                            <a:noFill/>
                          </a:ln>
                          <a:solidFill>
                            <a:schemeClr val="bg1"/>
                          </a:solidFill>
                          <a:effectLst/>
                          <a:latin typeface="Calibri" pitchFamily="34" charset="0"/>
                        </a:rPr>
                        <a:t>Maintenance for pre-Rel-14 features</a:t>
                      </a:r>
                      <a:endParaRPr kumimoji="0" lang="en-GB" sz="16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9</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endParaRPr lang="en-US"/>
                    </a:p>
                  </a:txBody>
                  <a:tcPr marL="91443" marR="91443" marT="45725" marB="45725">
                    <a:lnL>
                      <a:noFill/>
                    </a:lnL>
                    <a:lnR>
                      <a:noFill/>
                    </a:lnR>
                    <a:lnT>
                      <a:noFill/>
                    </a:lnT>
                    <a:lnB>
                      <a:noFill/>
                    </a:lnB>
                    <a:lnTlToBr>
                      <a:noFill/>
                    </a:lnTlToBr>
                    <a:lnBlToTr>
                      <a:noFill/>
                    </a:lnBlToTr>
                    <a:solidFill>
                      <a:srgbClr val="7CCA62"/>
                    </a:solidFill>
                  </a:tcPr>
                </a:tc>
                <a:tc>
                  <a:txBody>
                    <a:bodyPr/>
                    <a:lstStyle/>
                    <a:p>
                      <a:endParaRPr lang="en-US" dirty="0"/>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b="1" i="1" dirty="0" smtClean="0"/>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Maintenance(1/11)</a:t>
            </a:r>
            <a:endParaRPr lang="de-DE" altLang="de-DE" sz="2800" b="1" dirty="0" smtClean="0"/>
          </a:p>
        </p:txBody>
      </p:sp>
      <p:sp>
        <p:nvSpPr>
          <p:cNvPr id="17428" name="Content Placeholder 7"/>
          <p:cNvSpPr>
            <a:spLocks noGrp="1"/>
          </p:cNvSpPr>
          <p:nvPr>
            <p:ph sz="half" idx="2"/>
          </p:nvPr>
        </p:nvSpPr>
        <p:spPr>
          <a:xfrm>
            <a:off x="444226" y="2152650"/>
            <a:ext cx="8471174" cy="4286250"/>
          </a:xfrm>
        </p:spPr>
        <p:txBody>
          <a:bodyPr/>
          <a:lstStyle/>
          <a:p>
            <a:pPr>
              <a:spcBef>
                <a:spcPts val="0"/>
              </a:spcBef>
              <a:spcAft>
                <a:spcPts val="200"/>
              </a:spcAft>
            </a:pPr>
            <a:r>
              <a:rPr lang="de-DE" altLang="de-DE" sz="2000" dirty="0" smtClean="0"/>
              <a:t>Progress</a:t>
            </a:r>
            <a:r>
              <a:rPr lang="de-DE" altLang="de-DE" sz="1800" dirty="0" smtClean="0"/>
              <a:t> since SA#75 (non exhaustive list of progressed features &amp; capabilities)</a:t>
            </a:r>
          </a:p>
          <a:p>
            <a:pPr lvl="1">
              <a:spcBef>
                <a:spcPts val="0"/>
              </a:spcBef>
              <a:spcAft>
                <a:spcPts val="200"/>
              </a:spcAft>
            </a:pPr>
            <a:r>
              <a:rPr lang="en-US" sz="1600" dirty="0" smtClean="0"/>
              <a:t>Service based architecture with service-based interfaces within 5GC control plane.</a:t>
            </a:r>
          </a:p>
          <a:p>
            <a:pPr lvl="1">
              <a:spcBef>
                <a:spcPts val="0"/>
              </a:spcBef>
              <a:spcAft>
                <a:spcPts val="200"/>
              </a:spcAft>
            </a:pPr>
            <a:r>
              <a:rPr lang="en-US" sz="1600" dirty="0" smtClean="0"/>
              <a:t>Definition for NF services.      --  E2E Network slicing.</a:t>
            </a:r>
          </a:p>
          <a:p>
            <a:pPr lvl="1">
              <a:spcBef>
                <a:spcPts val="0"/>
              </a:spcBef>
              <a:spcAft>
                <a:spcPts val="200"/>
              </a:spcAft>
            </a:pPr>
            <a:r>
              <a:rPr lang="en-US" sz="1600" dirty="0" smtClean="0"/>
              <a:t>Data Storage architecture enabling Compute and Storage separation. </a:t>
            </a:r>
          </a:p>
          <a:p>
            <a:pPr lvl="1">
              <a:spcBef>
                <a:spcPts val="0"/>
              </a:spcBef>
              <a:spcAft>
                <a:spcPts val="200"/>
              </a:spcAft>
            </a:pPr>
            <a:r>
              <a:rPr lang="en-US" sz="1600" dirty="0" smtClean="0"/>
              <a:t>Architectural enablers for virtualized deployment.</a:t>
            </a:r>
          </a:p>
          <a:p>
            <a:pPr lvl="1">
              <a:spcBef>
                <a:spcPts val="0"/>
              </a:spcBef>
              <a:spcAft>
                <a:spcPts val="200"/>
              </a:spcAft>
            </a:pPr>
            <a:r>
              <a:rPr lang="en-US" sz="1600" dirty="0" smtClean="0"/>
              <a:t>Common N1/N2 for 3GPP and non-3GPP access.</a:t>
            </a:r>
          </a:p>
          <a:p>
            <a:pPr lvl="1">
              <a:spcBef>
                <a:spcPts val="0"/>
              </a:spcBef>
              <a:spcAft>
                <a:spcPts val="200"/>
              </a:spcAft>
            </a:pPr>
            <a:r>
              <a:rPr lang="en-US" sz="1600" dirty="0" smtClean="0"/>
              <a:t>Support for edge computing. Application influence on traffic routing.</a:t>
            </a:r>
          </a:p>
          <a:p>
            <a:pPr lvl="1">
              <a:spcBef>
                <a:spcPts val="0"/>
              </a:spcBef>
              <a:spcAft>
                <a:spcPts val="200"/>
              </a:spcAft>
            </a:pPr>
            <a:r>
              <a:rPr lang="en-US" sz="1600" dirty="0" smtClean="0"/>
              <a:t>Improved Session model including different Session and Service Continuity modes. Support for concurrent (local and central) access to a data network.</a:t>
            </a:r>
          </a:p>
          <a:p>
            <a:pPr lvl="1">
              <a:spcBef>
                <a:spcPts val="0"/>
              </a:spcBef>
              <a:spcAft>
                <a:spcPts val="200"/>
              </a:spcAft>
            </a:pPr>
            <a:r>
              <a:rPr lang="en-US" sz="1600" dirty="0" smtClean="0"/>
              <a:t>Interworking with EPC, basic procedures on single &amp; dual registration mode.</a:t>
            </a:r>
          </a:p>
          <a:p>
            <a:pPr lvl="1">
              <a:spcBef>
                <a:spcPts val="0"/>
              </a:spcBef>
              <a:spcAft>
                <a:spcPts val="200"/>
              </a:spcAft>
            </a:pPr>
            <a:r>
              <a:rPr lang="en-US" sz="1600" dirty="0" smtClean="0"/>
              <a:t>Policy framework for Access and mobility control, </a:t>
            </a:r>
            <a:r>
              <a:rPr lang="en-US" sz="1600" dirty="0" err="1" smtClean="0"/>
              <a:t>QoS</a:t>
            </a:r>
            <a:r>
              <a:rPr lang="en-US" sz="1600" dirty="0" smtClean="0"/>
              <a:t> and charging enforcement, policy provisioning in the UE; introducing NWDA for data analytics support.</a:t>
            </a:r>
          </a:p>
          <a:p>
            <a:pPr lvl="1">
              <a:spcBef>
                <a:spcPts val="0"/>
              </a:spcBef>
              <a:spcAft>
                <a:spcPts val="200"/>
              </a:spcAft>
            </a:pPr>
            <a:r>
              <a:rPr lang="en-US" sz="1600" dirty="0" smtClean="0"/>
              <a:t>Services support: SMS over NAS (including over Non 3GPP), MPS, support of IMS services.</a:t>
            </a:r>
          </a:p>
          <a:p>
            <a:pPr lvl="1">
              <a:spcBef>
                <a:spcPts val="0"/>
              </a:spcBef>
              <a:spcAft>
                <a:spcPts val="200"/>
              </a:spcAft>
            </a:pPr>
            <a:r>
              <a:rPr lang="en-US" sz="1600" dirty="0" err="1" smtClean="0"/>
              <a:t>QoS</a:t>
            </a:r>
            <a:r>
              <a:rPr lang="en-US" sz="1600" dirty="0" smtClean="0"/>
              <a:t> flow based framework, including reflective </a:t>
            </a:r>
            <a:r>
              <a:rPr lang="en-US" sz="1600" dirty="0" err="1" smtClean="0"/>
              <a:t>QoS</a:t>
            </a:r>
            <a:r>
              <a:rPr lang="en-US" sz="1600" dirty="0" smtClean="0"/>
              <a:t>.    -- Support for RRC inactive.</a:t>
            </a:r>
            <a:endParaRPr lang="en-GB" sz="1600" dirty="0" smtClean="0"/>
          </a:p>
          <a:p>
            <a:r>
              <a:rPr lang="de-DE" altLang="de-DE" sz="2000" dirty="0" smtClean="0"/>
              <a:t>Next steps:   </a:t>
            </a:r>
            <a:r>
              <a:rPr lang="de-DE" altLang="de-DE" sz="1600" dirty="0" smtClean="0"/>
              <a:t>Work continues.</a:t>
            </a:r>
          </a:p>
        </p:txBody>
      </p:sp>
      <p:graphicFrame>
        <p:nvGraphicFramePr>
          <p:cNvPr id="6" name="Content Placeholder 8"/>
          <p:cNvGraphicFramePr>
            <a:graphicFrameLocks/>
          </p:cNvGraphicFramePr>
          <p:nvPr>
            <p:extLst>
              <p:ext uri="{D42A27DB-BD31-4B8C-83A1-F6EECF244321}">
                <p14:modId xmlns:p14="http://schemas.microsoft.com/office/powerpoint/2010/main" val="1732035542"/>
              </p:ext>
            </p:extLst>
          </p:nvPr>
        </p:nvGraphicFramePr>
        <p:xfrm>
          <a:off x="179388" y="1188403"/>
          <a:ext cx="8569325" cy="926147"/>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470176">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55971">
                <a:tc>
                  <a:txBody>
                    <a:bodyPr/>
                    <a:lstStyle/>
                    <a:p>
                      <a:r>
                        <a:rPr lang="en-US" sz="1400" b="1" kern="1200" baseline="0" dirty="0" smtClean="0">
                          <a:solidFill>
                            <a:schemeClr val="bg1"/>
                          </a:solidFill>
                          <a:effectLst/>
                          <a:latin typeface="+mn-lt"/>
                          <a:ea typeface="+mn-ea"/>
                          <a:cs typeface="+mn-cs"/>
                        </a:rPr>
                        <a:t>5GS_Ph1</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5G System – Phase 1</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29 &gt; 55%</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Maintenance(2/11)</a:t>
            </a:r>
            <a:endParaRPr lang="de-DE" altLang="de-DE" sz="2800" b="1" dirty="0" smtClean="0"/>
          </a:p>
        </p:txBody>
      </p:sp>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SA#75</a:t>
            </a:r>
          </a:p>
          <a:p>
            <a:pPr lvl="1"/>
            <a:r>
              <a:rPr lang="en-GB" sz="1600" dirty="0" smtClean="0"/>
              <a:t>The study concluded and is sent for approval. </a:t>
            </a:r>
          </a:p>
          <a:p>
            <a:pPr lvl="1"/>
            <a:r>
              <a:rPr lang="en-US" sz="1600" dirty="0" smtClean="0"/>
              <a:t>Two WG approved CRs and a related WI are provided for TSG approval, which then also complete the related normative work. </a:t>
            </a:r>
          </a:p>
          <a:p>
            <a:pPr lvl="1"/>
            <a:endParaRPr lang="en-GB" sz="1600" dirty="0" smtClean="0"/>
          </a:p>
          <a:p>
            <a:r>
              <a:rPr lang="de-DE" altLang="de-DE" sz="2000" dirty="0" smtClean="0"/>
              <a:t>Next steps:</a:t>
            </a:r>
          </a:p>
          <a:p>
            <a:pPr lvl="1"/>
            <a:r>
              <a:rPr lang="de-DE" altLang="de-DE" sz="1600" dirty="0" smtClean="0"/>
              <a:t>When the related normative work gets approved the item changes to maintenance.</a:t>
            </a:r>
          </a:p>
        </p:txBody>
      </p:sp>
      <p:graphicFrame>
        <p:nvGraphicFramePr>
          <p:cNvPr id="6" name="Content Placeholder 8"/>
          <p:cNvGraphicFramePr>
            <a:graphicFrameLocks/>
          </p:cNvGraphicFramePr>
          <p:nvPr>
            <p:extLst>
              <p:ext uri="{D42A27DB-BD31-4B8C-83A1-F6EECF244321}">
                <p14:modId xmlns:p14="http://schemas.microsoft.com/office/powerpoint/2010/main"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err="1" smtClean="0">
                          <a:solidFill>
                            <a:schemeClr val="bg1"/>
                          </a:solidFill>
                          <a:effectLst/>
                          <a:latin typeface="+mn-lt"/>
                          <a:ea typeface="+mn-ea"/>
                          <a:cs typeface="+mn-cs"/>
                        </a:rPr>
                        <a:t>FS_VoWLAN</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Complementary Features for Voice services over WLAN</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80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SA#75, statistics, next meetings)</a:t>
            </a:r>
          </a:p>
          <a:p>
            <a:pPr eaLnBrk="1" hangingPunct="1">
              <a:defRPr/>
            </a:pPr>
            <a:r>
              <a:rPr lang="en-GB" sz="2400" dirty="0" smtClean="0"/>
              <a:t> 2) SA Work Report</a:t>
            </a:r>
          </a:p>
          <a:p>
            <a:pPr lvl="1" eaLnBrk="1" hangingPunct="1">
              <a:defRPr/>
            </a:pPr>
            <a:r>
              <a:rPr lang="en-GB" sz="2000" dirty="0" smtClean="0"/>
              <a:t>2.1) Rel-13 and before Maintenance</a:t>
            </a:r>
          </a:p>
          <a:p>
            <a:pPr lvl="1" eaLnBrk="1" hangingPunct="1">
              <a:defRPr/>
            </a:pPr>
            <a:r>
              <a:rPr lang="en-GB" sz="2000" dirty="0" smtClean="0"/>
              <a:t>2.2) Rel-14 </a:t>
            </a:r>
            <a:r>
              <a:rPr lang="en-GB" sz="2000" dirty="0"/>
              <a:t>Work and Maintenance</a:t>
            </a:r>
            <a:endParaRPr lang="en-GB" sz="2000" dirty="0" smtClean="0"/>
          </a:p>
          <a:p>
            <a:pPr lvl="1" eaLnBrk="1" hangingPunct="1">
              <a:defRPr/>
            </a:pPr>
            <a:r>
              <a:rPr lang="en-GB" sz="2000" dirty="0" smtClean="0"/>
              <a:t>2.3) Rel-15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Maintenance(3/11)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FS_IOPS_LB</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Enhanced 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GB" sz="1600" dirty="0" smtClean="0"/>
              <a:t>The study concluded.</a:t>
            </a:r>
          </a:p>
          <a:p>
            <a:pPr lvl="1"/>
            <a:r>
              <a:rPr lang="en-GB" sz="1600" dirty="0" smtClean="0"/>
              <a:t>An LS is sent asking for SA3 feedback.</a:t>
            </a:r>
          </a:p>
          <a:p>
            <a:r>
              <a:rPr lang="de-DE" altLang="de-DE" sz="2000" dirty="0" smtClean="0"/>
              <a:t>Next steps:</a:t>
            </a:r>
          </a:p>
          <a:p>
            <a:pPr lvl="1"/>
            <a:r>
              <a:rPr lang="de-DE" altLang="de-DE" sz="1600" dirty="0" smtClean="0"/>
              <a:t>A WI may be submitted based on feedback from SA3.</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Maintenance(4/11)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err="1" smtClean="0">
                          <a:ln>
                            <a:noFill/>
                          </a:ln>
                          <a:solidFill>
                            <a:schemeClr val="bg1"/>
                          </a:solidFill>
                          <a:effectLst/>
                          <a:latin typeface="+mn-lt"/>
                          <a:ea typeface="+mn-ea"/>
                          <a:cs typeface="+mn-cs"/>
                        </a:rPr>
                        <a:t>FS_eVoLP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for enhanced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performance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50 &gt; 60%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GB" sz="1600" dirty="0" smtClean="0"/>
              <a:t>Three solutions for key issue 1 are documented in TR 23.759. LSs were sent to RAN2/SA4 on parameters for assisting RAN to optimize handover decision for </a:t>
            </a:r>
            <a:r>
              <a:rPr lang="en-GB" sz="1600" dirty="0" err="1" smtClean="0"/>
              <a:t>VoLTE</a:t>
            </a:r>
            <a:r>
              <a:rPr lang="en-GB" sz="1600" dirty="0" smtClean="0"/>
              <a:t>. SA4 needs more time for the reply.</a:t>
            </a:r>
          </a:p>
          <a:p>
            <a:pPr lvl="1"/>
            <a:endParaRPr lang="en-GB" sz="1600" dirty="0" smtClean="0"/>
          </a:p>
          <a:p>
            <a:r>
              <a:rPr lang="de-DE" altLang="de-DE" sz="2000" dirty="0" smtClean="0"/>
              <a:t>Next steps:</a:t>
            </a:r>
          </a:p>
          <a:p>
            <a:pPr lvl="1"/>
            <a:r>
              <a:rPr lang="de-DE" altLang="de-DE" sz="1600" dirty="0" smtClean="0"/>
              <a:t>Study continues with the aim to conclude in Q3 also based on feedback from SA4.</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Maintenance(5/11)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FS_USOS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unlicensed spectrum offloading system enhancements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30 &gt; 90%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GB" sz="1600" dirty="0" smtClean="0"/>
              <a:t>Solutions for all key issues are documented in TR 23.729.</a:t>
            </a:r>
          </a:p>
          <a:p>
            <a:pPr lvl="1"/>
            <a:r>
              <a:rPr lang="en-GB" sz="1600" dirty="0" smtClean="0"/>
              <a:t>An LS is sent to SA5 to determine whether any additional solutions are needed for key issue 4 (unlicensed spectrum data reporting mechanisms).</a:t>
            </a:r>
          </a:p>
          <a:p>
            <a:pPr lvl="1"/>
            <a:endParaRPr lang="en-US" sz="1600" dirty="0" smtClean="0"/>
          </a:p>
          <a:p>
            <a:r>
              <a:rPr lang="de-DE" altLang="de-DE" sz="2000" dirty="0" smtClean="0"/>
              <a:t>Next steps:</a:t>
            </a:r>
          </a:p>
          <a:p>
            <a:pPr lvl="1"/>
            <a:r>
              <a:rPr lang="de-DE" altLang="de-DE" sz="1600" dirty="0" smtClean="0"/>
              <a:t>Study continues with the aim of concluding in Q3 also based on SA5 feedback.</a:t>
            </a:r>
          </a:p>
          <a:p>
            <a:pPr lvl="1"/>
            <a:r>
              <a:rPr lang="en-GB" sz="1600" dirty="0" smtClean="0"/>
              <a:t>Determine what to do (how to conclude on) key issue 6 (PCC impacts)</a:t>
            </a:r>
          </a:p>
          <a:p>
            <a:pPr lvl="1">
              <a:buNone/>
            </a:pPr>
            <a:endParaRPr lang="de-DE" altLang="de-DE" sz="1600" dirty="0" smtClean="0"/>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Maintenance(6/11)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FS_REAR</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UE-to-Network Relay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30 &gt; 60%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US" sz="1600" dirty="0" smtClean="0"/>
              <a:t>Two new key issues were added (for a total of seven key issues) and solutions for five key issues were captured in TR 23.733</a:t>
            </a:r>
            <a:r>
              <a:rPr lang="en-GB" sz="1600" dirty="0" smtClean="0"/>
              <a:t>.</a:t>
            </a:r>
          </a:p>
          <a:p>
            <a:pPr lvl="1"/>
            <a:endParaRPr lang="en-GB" sz="1600" dirty="0" smtClean="0"/>
          </a:p>
          <a:p>
            <a:r>
              <a:rPr lang="de-DE" altLang="de-DE" sz="2000" dirty="0" smtClean="0"/>
              <a:t>Next steps:</a:t>
            </a:r>
          </a:p>
          <a:p>
            <a:pPr lvl="1"/>
            <a:r>
              <a:rPr lang="de-DE" altLang="de-DE" sz="1600" dirty="0" smtClean="0"/>
              <a:t>Study continues with the aim of concluding in Q3.</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Maintenance(7/11)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ProSe_WLAN_DD_Stage2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Inclusion of WLAN direct discovery technologies as an alternative for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direct discovery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55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de-DE" sz="1600" dirty="0" smtClean="0"/>
              <a:t>Two WG approved CRs are provided for TSG approval, which concludes the work.</a:t>
            </a:r>
            <a:br>
              <a:rPr lang="de-DE" sz="1600" dirty="0" smtClean="0"/>
            </a:br>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Maintenance(8/11)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NAPS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Northbound APIs for SCEF – SCS/AS Interworking</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 &gt; 85%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US" sz="1600" dirty="0" smtClean="0"/>
              <a:t>17 WG approved CRs are provided for TSG approval.</a:t>
            </a:r>
          </a:p>
          <a:p>
            <a:pPr lvl="1"/>
            <a:r>
              <a:rPr lang="en-US" sz="1600" dirty="0" smtClean="0"/>
              <a:t>With these CRs all relevant 23.682 procedures now support the T8 interface.</a:t>
            </a:r>
          </a:p>
          <a:p>
            <a:pPr lvl="1"/>
            <a:endParaRPr lang="en-GB" sz="1600" dirty="0" smtClean="0"/>
          </a:p>
          <a:p>
            <a:r>
              <a:rPr lang="de-DE" altLang="de-DE" sz="2000" dirty="0" smtClean="0"/>
              <a:t>Next steps:</a:t>
            </a:r>
          </a:p>
          <a:p>
            <a:pPr lvl="1"/>
            <a:r>
              <a:rPr lang="de-DE" altLang="de-DE" sz="1600" dirty="0" smtClean="0"/>
              <a:t>Work continues.</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Maintenance(9/11)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EDCE5</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EPC enhancements to support 5G New Radio via Dual Connectivity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55%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GB" altLang="de-DE" sz="1600" dirty="0" smtClean="0"/>
              <a:t>Work done on controlling access to NR as a secondary RAT, on NR-capable data rates and on UE capability handling</a:t>
            </a:r>
            <a:endParaRPr lang="en-US" altLang="de-DE" sz="1600" dirty="0" smtClean="0"/>
          </a:p>
          <a:p>
            <a:pPr lvl="1"/>
            <a:r>
              <a:rPr lang="en-GB" altLang="de-DE" sz="1600" dirty="0" smtClean="0"/>
              <a:t>Work is progressing on offline differential billing of NR &amp; LTE</a:t>
            </a:r>
            <a:endParaRPr lang="en-US" altLang="de-DE" sz="1600" dirty="0" smtClean="0"/>
          </a:p>
          <a:p>
            <a:pPr lvl="1"/>
            <a:r>
              <a:rPr lang="en-GB" altLang="de-DE" sz="1600" dirty="0" smtClean="0"/>
              <a:t>LS sent to RAN and SA plenary to establish what EPC needs to support for RAN’s lower latency features.</a:t>
            </a:r>
          </a:p>
          <a:p>
            <a:r>
              <a:rPr lang="de-DE" altLang="de-DE" sz="2000" dirty="0" smtClean="0"/>
              <a:t>Next steps:</a:t>
            </a:r>
          </a:p>
          <a:p>
            <a:pPr lvl="1"/>
            <a:r>
              <a:rPr lang="de-DE" altLang="de-DE" sz="1600" dirty="0" smtClean="0"/>
              <a:t>Work continues.</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Maintenance(10/11)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601321985"/>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FS_LTE_LIGHT_CON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core network aspects of signalling reduction to enable light connection for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55%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29000"/>
            <a:ext cx="8594100" cy="3029149"/>
          </a:xfrm>
        </p:spPr>
        <p:txBody>
          <a:bodyPr/>
          <a:lstStyle/>
          <a:p>
            <a:r>
              <a:rPr lang="de-DE" altLang="de-DE" sz="2000" dirty="0" smtClean="0"/>
              <a:t>Progress</a:t>
            </a:r>
            <a:r>
              <a:rPr lang="de-DE" altLang="de-DE" sz="1800" dirty="0" smtClean="0"/>
              <a:t> since SA#75</a:t>
            </a:r>
          </a:p>
          <a:p>
            <a:pPr lvl="1"/>
            <a:r>
              <a:rPr lang="de-DE" altLang="de-DE" sz="1600" dirty="0" smtClean="0"/>
              <a:t>32 </a:t>
            </a:r>
            <a:r>
              <a:rPr lang="de-DE" altLang="de-DE" sz="1600" dirty="0" smtClean="0"/>
              <a:t>issues and 19 solutions agreed for inclusion in TR 23.723. The resolution of some issues requires RAN involvement and also some progress with charging aspects by SA5 started in EDCE5 scope (e.g. those related to Dual Connectivity).</a:t>
            </a:r>
            <a:endParaRPr lang="en-US" altLang="de-DE" sz="1600" dirty="0" smtClean="0"/>
          </a:p>
          <a:p>
            <a:pPr lvl="1"/>
            <a:r>
              <a:rPr lang="en-US" altLang="de-DE" sz="1600" dirty="0" err="1" smtClean="0"/>
              <a:t>RRC_Inactive</a:t>
            </a:r>
            <a:r>
              <a:rPr lang="en-US" altLang="de-DE" sz="1600" dirty="0" smtClean="0"/>
              <a:t> </a:t>
            </a:r>
            <a:r>
              <a:rPr lang="en-US" altLang="de-DE" sz="1600" dirty="0" err="1" smtClean="0"/>
              <a:t>substate</a:t>
            </a:r>
            <a:r>
              <a:rPr lang="en-US" altLang="de-DE" sz="1600" dirty="0" smtClean="0"/>
              <a:t> in the 5G system needs to address similar issues in some areas.</a:t>
            </a:r>
          </a:p>
          <a:p>
            <a:pPr lvl="1"/>
            <a:r>
              <a:rPr lang="en-US" altLang="de-DE" sz="1600" dirty="0" smtClean="0"/>
              <a:t>The study on Light Connection is paused in Q3 to first progress </a:t>
            </a:r>
            <a:r>
              <a:rPr lang="en-US" altLang="de-DE" sz="1600" dirty="0" err="1" smtClean="0"/>
              <a:t>RRC_Inactive</a:t>
            </a:r>
            <a:r>
              <a:rPr lang="en-US" altLang="de-DE" sz="1600" dirty="0" smtClean="0"/>
              <a:t> under 5GS_ph1.</a:t>
            </a:r>
          </a:p>
          <a:p>
            <a:pPr lvl="1"/>
            <a:r>
              <a:rPr lang="en-US" altLang="de-DE" sz="1600" dirty="0" smtClean="0"/>
              <a:t> Synergies between Light Connection and </a:t>
            </a:r>
            <a:r>
              <a:rPr lang="en-US" altLang="de-DE" sz="1600" dirty="0" err="1" smtClean="0"/>
              <a:t>RRC_Inactive</a:t>
            </a:r>
            <a:r>
              <a:rPr lang="en-US" altLang="de-DE" sz="1600" dirty="0" smtClean="0"/>
              <a:t>  could be leveraged.</a:t>
            </a:r>
            <a:endParaRPr lang="en-GB" altLang="de-DE" sz="1600" dirty="0" smtClean="0"/>
          </a:p>
          <a:p>
            <a:r>
              <a:rPr lang="de-DE" altLang="de-DE" sz="1600" dirty="0" smtClean="0"/>
              <a:t>Next steps:</a:t>
            </a:r>
          </a:p>
          <a:p>
            <a:pPr lvl="1"/>
            <a:r>
              <a:rPr lang="de-DE" altLang="de-DE" sz="1600" dirty="0" smtClean="0"/>
              <a:t>Consideration of how to proceed with the study will be during SA2 work planning for Q4.</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Maintenance(11/11)</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96581929"/>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dirty="0" smtClean="0">
                          <a:solidFill>
                            <a:schemeClr val="lt1"/>
                          </a:solidFill>
                          <a:effectLst/>
                          <a:latin typeface="+mn-lt"/>
                          <a:ea typeface="+mn-ea"/>
                          <a:cs typeface="+mn-cs"/>
                        </a:rPr>
                        <a:t>PS_Data_Off_Phase2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Feature Phase 2</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SA#75</a:t>
            </a:r>
          </a:p>
          <a:p>
            <a:pPr lvl="1"/>
            <a:r>
              <a:rPr lang="en-GB" sz="1600" dirty="0"/>
              <a:t>The normative work started in Q2/17.  Different contrary solutions  were discussed. SA1 reduced the scope of the feature. Now discussion on to be supported roaming architectures started. SA1 is asked to clarify this as well</a:t>
            </a:r>
            <a:r>
              <a:rPr lang="en-US" altLang="de-DE" sz="1600" dirty="0" smtClean="0"/>
              <a:t>.</a:t>
            </a:r>
            <a:endParaRPr lang="en-GB" altLang="de-DE" sz="1600" dirty="0" smtClean="0"/>
          </a:p>
          <a:p>
            <a:r>
              <a:rPr lang="de-DE" altLang="de-DE" sz="1600" dirty="0" smtClean="0"/>
              <a:t>Next steps:</a:t>
            </a:r>
          </a:p>
          <a:p>
            <a:pPr lvl="1"/>
            <a:r>
              <a:rPr lang="en-US" sz="1600" dirty="0" smtClean="0"/>
              <a:t>Continue based </a:t>
            </a:r>
            <a:r>
              <a:rPr lang="en-US" sz="1600" dirty="0"/>
              <a:t>on the reply from SA1 </a:t>
            </a:r>
            <a:r>
              <a:rPr lang="en-US" sz="1600" dirty="0" smtClean="0"/>
              <a:t>on </a:t>
            </a:r>
            <a:r>
              <a:rPr lang="en-US" sz="1600" dirty="0"/>
              <a:t>roaming architectures a</a:t>
            </a:r>
            <a:r>
              <a:rPr lang="en-US" sz="1600" dirty="0" smtClean="0"/>
              <a:t>nd roaming interfaces.</a:t>
            </a:r>
            <a:endParaRPr lang="de-DE" sz="1600" dirty="0"/>
          </a:p>
        </p:txBody>
      </p:sp>
    </p:spTree>
    <p:extLst>
      <p:ext uri="{BB962C8B-B14F-4D97-AF65-F5344CB8AC3E}">
        <p14:creationId xmlns:p14="http://schemas.microsoft.com/office/powerpoint/2010/main" val="28010232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SA#75,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Rel-13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Rel-14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Rel-15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1680210"/>
            <a:ext cx="8813800" cy="4848180"/>
          </a:xfrm>
        </p:spPr>
        <p:txBody>
          <a:bodyPr/>
          <a:lstStyle/>
          <a:p>
            <a:r>
              <a:rPr lang="en-GB" sz="1800" dirty="0" smtClean="0"/>
              <a:t>New WID: </a:t>
            </a:r>
            <a:r>
              <a:rPr lang="en-GB" sz="1800" b="1" dirty="0" smtClean="0"/>
              <a:t>Complementary Features for Voice services over WLAN</a:t>
            </a:r>
            <a:r>
              <a:rPr lang="en-GB" sz="1800" dirty="0" smtClean="0"/>
              <a:t>, SP-170378</a:t>
            </a:r>
            <a:endParaRPr lang="en-US" sz="1800" dirty="0" smtClean="0"/>
          </a:p>
          <a:p>
            <a:r>
              <a:rPr lang="en-GB" sz="1800" dirty="0" smtClean="0"/>
              <a:t>New SID: </a:t>
            </a:r>
            <a:r>
              <a:rPr lang="en-GB" sz="1800" b="1" dirty="0" smtClean="0"/>
              <a:t>Architecture enhancements for 3GPP support of advanced V2X services</a:t>
            </a:r>
            <a:r>
              <a:rPr lang="en-GB" sz="1800" dirty="0" smtClean="0"/>
              <a:t>, SP-170379   (*) </a:t>
            </a:r>
            <a:endParaRPr lang="en-US" sz="1800" dirty="0" smtClean="0"/>
          </a:p>
          <a:p>
            <a:r>
              <a:rPr lang="en-GB" sz="1800" dirty="0" smtClean="0"/>
              <a:t>New SID: </a:t>
            </a:r>
            <a:r>
              <a:rPr lang="en-GB" sz="1800" b="1" dirty="0" smtClean="0"/>
              <a:t>Study on the Wireless and Wireline Convergence Enhancement for the 5G system architecture</a:t>
            </a:r>
            <a:r>
              <a:rPr lang="en-GB" sz="1800" dirty="0" smtClean="0"/>
              <a:t>, SP-170380  (*) </a:t>
            </a:r>
          </a:p>
          <a:p>
            <a:r>
              <a:rPr lang="en-GB" sz="1800" dirty="0" smtClean="0"/>
              <a:t>New SID: </a:t>
            </a:r>
            <a:r>
              <a:rPr lang="en-GB" sz="1800" b="1" dirty="0" smtClean="0"/>
              <a:t>Study on Access Traffic Steering, Switch and Splitting support in the 5G system architecture</a:t>
            </a:r>
            <a:r>
              <a:rPr lang="en-GB" sz="1800" dirty="0" smtClean="0"/>
              <a:t> , SP-170411  (*)</a:t>
            </a:r>
            <a:endParaRPr lang="en-US" sz="1800" dirty="0" smtClean="0"/>
          </a:p>
          <a:p>
            <a:r>
              <a:rPr lang="en-GB" sz="1800" dirty="0" smtClean="0"/>
              <a:t>New SID: </a:t>
            </a:r>
            <a:r>
              <a:rPr lang="en-GB" sz="1800" b="1" dirty="0" smtClean="0"/>
              <a:t>Study on encrypted traffic data detection and verification</a:t>
            </a:r>
            <a:r>
              <a:rPr lang="en-GB" sz="1800" dirty="0" smtClean="0"/>
              <a:t>, SP-170381</a:t>
            </a:r>
            <a:endParaRPr lang="en-US" sz="1800" dirty="0" smtClean="0"/>
          </a:p>
          <a:p>
            <a:r>
              <a:rPr lang="en-GB" sz="1800" dirty="0" smtClean="0"/>
              <a:t>New SID: </a:t>
            </a:r>
            <a:r>
              <a:rPr lang="en-GB" sz="1800" b="1" dirty="0" smtClean="0"/>
              <a:t>Study on System enhancements for Provision of Access to Restricted Local Operator Services by Unauthenticated UEs</a:t>
            </a:r>
            <a:r>
              <a:rPr lang="en-GB" sz="1800" dirty="0" smtClean="0"/>
              <a:t>, SP-170382  (*)</a:t>
            </a:r>
            <a:endParaRPr lang="en-US" sz="1800" dirty="0" smtClean="0"/>
          </a:p>
          <a:p>
            <a:r>
              <a:rPr lang="en-GB" sz="1800" dirty="0" smtClean="0"/>
              <a:t>New SID: </a:t>
            </a:r>
            <a:r>
              <a:rPr lang="en-GB" sz="1800" b="1" dirty="0" smtClean="0"/>
              <a:t>Study of enablers for Network Automation for 5G</a:t>
            </a:r>
            <a:r>
              <a:rPr lang="en-GB" sz="1800" dirty="0" smtClean="0"/>
              <a:t>, SP-170383</a:t>
            </a:r>
            <a:endParaRPr lang="en-US" sz="1800" dirty="0" smtClean="0"/>
          </a:p>
          <a:p>
            <a:pPr>
              <a:spcBef>
                <a:spcPts val="1200"/>
              </a:spcBef>
            </a:pPr>
            <a:endParaRPr lang="en-US" sz="1800" dirty="0" smtClean="0"/>
          </a:p>
          <a:p>
            <a:pPr>
              <a:spcBef>
                <a:spcPts val="1200"/>
              </a:spcBef>
            </a:pPr>
            <a:r>
              <a:rPr lang="en-US" sz="1800" dirty="0" smtClean="0"/>
              <a:t>(*) these items got Q3 meeting resources allocated by the SA2 work planning. In addition Q3 resources are allocated for work on a few TEI15 items.</a:t>
            </a:r>
          </a:p>
          <a:p>
            <a:pPr>
              <a:spcBef>
                <a:spcPts val="300"/>
              </a:spcBef>
              <a:buNone/>
            </a:pPr>
            <a:endParaRPr lang="en-GB" sz="2000" dirty="0" smtClean="0"/>
          </a:p>
          <a:p>
            <a:pPr>
              <a:spcBef>
                <a:spcPts val="300"/>
              </a:spcBef>
              <a:buNone/>
            </a:pPr>
            <a:endParaRPr lang="de-DE" altLang="de-DE" sz="16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0" y="1924050"/>
            <a:ext cx="8973879" cy="4170215"/>
          </a:xfrm>
        </p:spPr>
        <p:txBody>
          <a:bodyPr/>
          <a:lstStyle/>
          <a:p>
            <a:pPr eaLnBrk="1" hangingPunct="1"/>
            <a:r>
              <a:rPr lang="de-DE" altLang="de-DE" sz="2400" dirty="0" smtClean="0"/>
              <a:t>For </a:t>
            </a:r>
            <a:r>
              <a:rPr lang="de-DE" altLang="de-DE" sz="2400" dirty="0" smtClean="0">
                <a:solidFill>
                  <a:srgbClr val="FF3300"/>
                </a:solidFill>
              </a:rPr>
              <a:t>Information </a:t>
            </a:r>
          </a:p>
          <a:p>
            <a:pPr lvl="1"/>
            <a:r>
              <a:rPr lang="en-GB" sz="1800" dirty="0" smtClean="0"/>
              <a:t>TS 23.501, </a:t>
            </a:r>
            <a:r>
              <a:rPr lang="en-GB" sz="1800" b="1" dirty="0" smtClean="0"/>
              <a:t>System Architecture for the 5G System; Stage 2 </a:t>
            </a:r>
            <a:r>
              <a:rPr lang="en-GB" sz="1800" dirty="0" smtClean="0"/>
              <a:t>, SP-170384</a:t>
            </a:r>
            <a:endParaRPr lang="en-US" sz="1800" dirty="0" smtClean="0"/>
          </a:p>
          <a:p>
            <a:pPr lvl="1"/>
            <a:r>
              <a:rPr lang="en-GB" sz="1800" dirty="0" smtClean="0"/>
              <a:t>TR 23.733, </a:t>
            </a:r>
            <a:r>
              <a:rPr lang="en-GB" sz="1800" b="1" dirty="0" smtClean="0"/>
              <a:t>Study on Architecture Enhancements to</a:t>
            </a:r>
            <a:r>
              <a:rPr lang="en-US" sz="1800" b="1" dirty="0" smtClean="0"/>
              <a:t> </a:t>
            </a:r>
            <a:r>
              <a:rPr lang="en-GB" sz="1800" b="1" dirty="0" err="1" smtClean="0"/>
              <a:t>ProSe</a:t>
            </a:r>
            <a:r>
              <a:rPr lang="en-GB" sz="1800" b="1" dirty="0" smtClean="0"/>
              <a:t> UE-to-Network Relay</a:t>
            </a:r>
            <a:r>
              <a:rPr lang="en-GB" sz="1800" dirty="0" smtClean="0"/>
              <a:t>, SP-170385</a:t>
            </a:r>
            <a:endParaRPr lang="en-US" sz="18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a:r>
              <a:rPr lang="en-GB" sz="1800" dirty="0" smtClean="0"/>
              <a:t>TR 23.798, </a:t>
            </a:r>
            <a:r>
              <a:rPr lang="en-GB" sz="1800" b="1" dirty="0" smtClean="0"/>
              <a:t>Study on Isolated E-UTRAN Operation for Public Safety;</a:t>
            </a:r>
            <a:r>
              <a:rPr lang="en-US" sz="1800" b="1" dirty="0" smtClean="0"/>
              <a:t> </a:t>
            </a:r>
            <a:r>
              <a:rPr lang="en-GB" sz="1800" b="1" dirty="0" smtClean="0"/>
              <a:t>Enhancements, </a:t>
            </a:r>
            <a:r>
              <a:rPr lang="en-GB" sz="1800" dirty="0" smtClean="0"/>
              <a:t>SP-170386</a:t>
            </a:r>
            <a:endParaRPr lang="en-US" sz="1800" dirty="0" smtClean="0"/>
          </a:p>
          <a:p>
            <a:pPr lvl="1"/>
            <a:r>
              <a:rPr lang="en-GB" sz="1800" dirty="0" smtClean="0"/>
              <a:t>TR 23.751, </a:t>
            </a:r>
            <a:r>
              <a:rPr lang="en-GB" sz="1800" b="1" dirty="0" smtClean="0"/>
              <a:t>Study on Support of voice over WLAN;</a:t>
            </a:r>
            <a:r>
              <a:rPr lang="en-US" sz="1800" b="1" dirty="0" smtClean="0"/>
              <a:t> </a:t>
            </a:r>
            <a:r>
              <a:rPr lang="en-GB" sz="1800" b="1" dirty="0" smtClean="0"/>
              <a:t>Enhancements</a:t>
            </a:r>
            <a:r>
              <a:rPr lang="en-GB" sz="1800" dirty="0" smtClean="0"/>
              <a:t>, SP-170387</a:t>
            </a:r>
            <a:endParaRPr lang="en-US" sz="1800" dirty="0" smtClean="0"/>
          </a:p>
          <a:p>
            <a:endParaRPr lang="en-US" sz="18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SA#75,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2185059"/>
            <a:ext cx="8229600" cy="3941103"/>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Approval of proposed/updated WIDs and of the TRs that are provided for approval</a:t>
            </a:r>
            <a:r>
              <a:rPr lang="de-DE" dirty="0" smtClean="0">
                <a:solidFill>
                  <a:srgbClr val="FF0000"/>
                </a:solidFill>
              </a:rPr>
              <a:t>.</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SA#75</a:t>
            </a:r>
          </a:p>
          <a:p>
            <a:pPr lvl="1" eaLnBrk="1" hangingPunct="1">
              <a:defRPr/>
            </a:pPr>
            <a:r>
              <a:rPr lang="en-GB" altLang="ko-KR" dirty="0" smtClean="0">
                <a:latin typeface="+mn-ea"/>
                <a:ea typeface="+mn-ea"/>
                <a:cs typeface="Arial" charset="0"/>
              </a:rPr>
              <a:t>SA2#120: Mar 2017, </a:t>
            </a:r>
            <a:r>
              <a:rPr lang="en-GB" altLang="ko-KR" dirty="0" err="1" smtClean="0">
                <a:latin typeface="+mn-ea"/>
                <a:ea typeface="+mn-ea"/>
                <a:cs typeface="Arial" charset="0"/>
              </a:rPr>
              <a:t>Busan</a:t>
            </a:r>
            <a:r>
              <a:rPr lang="en-GB" altLang="ko-KR" dirty="0" smtClean="0">
                <a:latin typeface="+mn-ea"/>
                <a:ea typeface="+mn-ea"/>
                <a:cs typeface="Arial" charset="0"/>
              </a:rPr>
              <a:t>, KR</a:t>
            </a:r>
          </a:p>
          <a:p>
            <a:pPr lvl="1" eaLnBrk="1" hangingPunct="1">
              <a:defRPr/>
            </a:pPr>
            <a:r>
              <a:rPr lang="en-GB" altLang="ko-KR" dirty="0" smtClean="0">
                <a:latin typeface="+mn-ea"/>
                <a:ea typeface="+mn-ea"/>
                <a:cs typeface="Arial" charset="0"/>
              </a:rPr>
              <a:t>SA2#121: May 2017, Hangzhou, CN</a:t>
            </a: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cs typeface="Arial" charset="0"/>
              </a:rPr>
              <a:t>SA2#122: Jun 2017, San Jose del </a:t>
            </a:r>
            <a:r>
              <a:rPr lang="en-GB" altLang="ko-KR" dirty="0" err="1" smtClean="0">
                <a:latin typeface="+mn-ea"/>
                <a:cs typeface="Arial" charset="0"/>
              </a:rPr>
              <a:t>Cabo</a:t>
            </a:r>
            <a:r>
              <a:rPr lang="en-GB" altLang="ko-KR" dirty="0" smtClean="0">
                <a:latin typeface="+mn-ea"/>
                <a:cs typeface="Arial" charset="0"/>
              </a:rPr>
              <a:t>, MX</a:t>
            </a:r>
          </a:p>
          <a:p>
            <a:pPr lvl="1" eaLnBrk="1" hangingPunct="1">
              <a:defRPr/>
            </a:pPr>
            <a:r>
              <a:rPr lang="en-GB" altLang="ko-KR" dirty="0" smtClean="0">
                <a:latin typeface="+mn-ea"/>
                <a:cs typeface="Arial" charset="0"/>
              </a:rPr>
              <a:t>SA2#122bis: Aug 2017, Sophia </a:t>
            </a:r>
            <a:r>
              <a:rPr lang="en-GB" altLang="ko-KR" dirty="0" err="1" smtClean="0">
                <a:latin typeface="+mn-ea"/>
                <a:cs typeface="Arial" charset="0"/>
              </a:rPr>
              <a:t>Antipolis</a:t>
            </a:r>
            <a:r>
              <a:rPr lang="en-GB" altLang="ko-KR" dirty="0" smtClean="0">
                <a:latin typeface="+mn-ea"/>
                <a:cs typeface="Arial" charset="0"/>
              </a:rPr>
              <a:t>, FR</a:t>
            </a:r>
            <a:endParaRPr lang="en-GB" altLang="de-DE" sz="3200" dirty="0" smtClean="0">
              <a:latin typeface="+mn-ea"/>
              <a:cs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Pope and the parallel session chairs Puneet Jain, Krisztian Kiss, Irfan Ali, Shabnam Sultana, Patrice Hede, Saso Stojanovski and Dario Tonesi for their outstanding support!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Leadership election for a chairman and two vice </a:t>
            </a:r>
            <a:r>
              <a:rPr lang="de-DE" altLang="de-DE" dirty="0" smtClean="0"/>
              <a:t>chairmen </a:t>
            </a:r>
            <a:r>
              <a:rPr lang="de-DE" altLang="de-DE" dirty="0" smtClean="0"/>
              <a:t>held during SA2#121 re-elected the current chairman and vice chairmen by acclamation.</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de-DE" altLang="de-DE" smtClean="0"/>
              <a:t>1) General Aspects (4/8)</a:t>
            </a:r>
          </a:p>
        </p:txBody>
      </p:sp>
      <p:sp>
        <p:nvSpPr>
          <p:cNvPr id="2051" name="Rectangle 4"/>
          <p:cNvSpPr>
            <a:spLocks noChangeArrowheads="1"/>
          </p:cNvSpPr>
          <p:nvPr/>
        </p:nvSpPr>
        <p:spPr bwMode="auto">
          <a:xfrm>
            <a:off x="500063" y="6091238"/>
            <a:ext cx="8255000" cy="342900"/>
          </a:xfrm>
          <a:prstGeom prst="rect">
            <a:avLst/>
          </a:prstGeom>
          <a:noFill/>
          <a:ln w="9525">
            <a:noFill/>
            <a:miter lim="800000"/>
            <a:headEnd/>
            <a:tailEnd/>
          </a:ln>
        </p:spPr>
        <p:txBody>
          <a:bodyPr>
            <a:spAutoFit/>
          </a:bodyPr>
          <a:lstStyle/>
          <a:p>
            <a:pPr>
              <a:lnSpc>
                <a:spcPct val="80000"/>
              </a:lnSpc>
            </a:pPr>
            <a:r>
              <a:rPr lang="en-GB" altLang="ko-KR" sz="2000" dirty="0">
                <a:solidFill>
                  <a:srgbClr val="FF0000"/>
                </a:solidFill>
                <a:ea typeface="Gulim" panose="020B0600000101010101" pitchFamily="34" charset="-127"/>
              </a:rPr>
              <a:t>968</a:t>
            </a:r>
            <a:r>
              <a:rPr lang="en-GB" altLang="ko-KR" sz="2000" dirty="0">
                <a:solidFill>
                  <a:srgbClr val="000000"/>
                </a:solidFill>
                <a:ea typeface="Gulim" panose="020B0600000101010101" pitchFamily="34" charset="-127"/>
              </a:rPr>
              <a:t> </a:t>
            </a:r>
            <a:r>
              <a:rPr lang="en-GB" altLang="ko-KR" sz="2000" dirty="0">
                <a:ea typeface="Gulim" panose="020B0600000101010101" pitchFamily="34" charset="-127"/>
              </a:rPr>
              <a:t>people registered on the SA WG2</a:t>
            </a:r>
            <a:r>
              <a:rPr lang="en-US" altLang="de-DE" sz="2000" dirty="0">
                <a:ea typeface="Gulim" panose="020B0600000101010101" pitchFamily="34" charset="-127"/>
              </a:rPr>
              <a:t> </a:t>
            </a:r>
            <a:r>
              <a:rPr lang="en-GB" altLang="ko-KR" sz="2000" dirty="0">
                <a:ea typeface="Gulim" panose="020B0600000101010101" pitchFamily="34" charset="-127"/>
              </a:rPr>
              <a:t>e-mail reflector</a:t>
            </a:r>
            <a:r>
              <a:rPr lang="en-US" altLang="de-DE" sz="2000" dirty="0">
                <a:ea typeface="Gulim" panose="020B0600000101010101" pitchFamily="34" charset="-127"/>
              </a:rPr>
              <a:t> on 26 May 2017</a:t>
            </a:r>
          </a:p>
        </p:txBody>
      </p:sp>
      <p:sp>
        <p:nvSpPr>
          <p:cNvPr id="2052"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#120 </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191</a:t>
            </a:r>
            <a:r>
              <a:rPr lang="en-GB" altLang="ko-KR" sz="2000" dirty="0">
                <a:solidFill>
                  <a:srgbClr val="000000"/>
                </a:solidFill>
                <a:latin typeface="Arial" panose="020B0604020202020204" pitchFamily="34" charset="0"/>
                <a:ea typeface="Gulim" panose="020B0600000101010101" pitchFamily="34" charset="-127"/>
              </a:rPr>
              <a:t> delegates attended SA WG2 #</a:t>
            </a:r>
            <a:r>
              <a:rPr lang="en-GB" altLang="ko-KR" sz="2000" dirty="0">
                <a:solidFill>
                  <a:srgbClr val="FF0000"/>
                </a:solidFill>
                <a:latin typeface="Arial" panose="020B0604020202020204" pitchFamily="34" charset="0"/>
                <a:ea typeface="Gulim" panose="020B0600000101010101" pitchFamily="34" charset="-127"/>
              </a:rPr>
              <a:t>120</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1079</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865</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rPr>
              <a:t>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149</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54</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13</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23</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252</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39</a:t>
            </a:r>
            <a:r>
              <a:rPr lang="de-DE" altLang="ko-KR" sz="1600" dirty="0">
                <a:solidFill>
                  <a:srgbClr val="3A17D1"/>
                </a:solidFill>
                <a:latin typeface="Arial" panose="020B0604020202020204" pitchFamily="34" charset="0"/>
                <a:ea typeface="Gulim" panose="020B0600000101010101" pitchFamily="34" charset="-127"/>
              </a:rPr>
              <a:t> </a:t>
            </a:r>
            <a:r>
              <a:rPr lang="de-DE" altLang="ko-KR" sz="1600" dirty="0">
                <a:solidFill>
                  <a:srgbClr val="FF0000"/>
                </a:solidFill>
                <a:latin typeface="Arial" panose="020B0604020202020204" pitchFamily="34" charset="0"/>
                <a:ea typeface="Gulim" panose="020B0600000101010101" pitchFamily="34" charset="-127"/>
              </a:rPr>
              <a:t>[</a:t>
            </a:r>
            <a:r>
              <a:rPr lang="de-DE" altLang="ko-KR" sz="1600" b="1" dirty="0">
                <a:solidFill>
                  <a:srgbClr val="FF0000"/>
                </a:solidFill>
                <a:latin typeface="Arial" panose="020B0604020202020204" pitchFamily="34" charset="0"/>
                <a:ea typeface="Gulim" panose="020B0600000101010101" pitchFamily="34" charset="-127"/>
              </a:rPr>
              <a:t>7</a:t>
            </a:r>
            <a:r>
              <a:rPr lang="de-DE" altLang="ko-KR" sz="1600" dirty="0">
                <a:solidFill>
                  <a:srgbClr val="FF0000"/>
                </a:solidFill>
                <a:latin typeface="Arial" panose="020B0604020202020204" pitchFamily="34" charset="0"/>
                <a:ea typeface="Gulim" panose="020B0600000101010101" pitchFamily="34" charset="-127"/>
              </a:rPr>
              <a:t> revised again at SA2#121]</a:t>
            </a:r>
            <a:r>
              <a:rPr lang="de-DE" altLang="ko-KR" sz="2000" dirty="0">
                <a:solidFill>
                  <a:srgbClr val="000000"/>
                </a:solidFill>
                <a:latin typeface="Arial" panose="020B0604020202020204" pitchFamily="34" charset="0"/>
                <a:ea typeface="Gulim" panose="020B0600000101010101" pitchFamily="34" charset="-127"/>
              </a:rPr>
              <a:t> </a:t>
            </a: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#121 </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188</a:t>
            </a:r>
            <a:r>
              <a:rPr lang="en-GB" altLang="ko-KR" sz="2000" dirty="0">
                <a:solidFill>
                  <a:srgbClr val="000000"/>
                </a:solidFill>
                <a:latin typeface="Arial" panose="020B0604020202020204" pitchFamily="34" charset="0"/>
                <a:ea typeface="Gulim" panose="020B0600000101010101" pitchFamily="34" charset="-127"/>
              </a:rPr>
              <a:t> delegates ‘attended’ SA WG2 #</a:t>
            </a:r>
            <a:r>
              <a:rPr lang="en-GB" altLang="ko-KR" sz="2000" dirty="0">
                <a:solidFill>
                  <a:srgbClr val="FF0000"/>
                </a:solidFill>
                <a:latin typeface="Arial" panose="020B0604020202020204" pitchFamily="34" charset="0"/>
                <a:ea typeface="Gulim" panose="020B0600000101010101" pitchFamily="34" charset="-127"/>
              </a:rPr>
              <a:t>121</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rPr>
              <a:t>1128</a:t>
            </a:r>
            <a:r>
              <a:rPr lang="en-US" altLang="ko-KR" sz="1600" dirty="0">
                <a:latin typeface="Arial" panose="020B0604020202020204" pitchFamily="34" charset="0"/>
                <a:ea typeface="Gulim" panose="020B0600000101010101" pitchFamily="34" charset="-127"/>
              </a:rPr>
              <a:t> documents, </a:t>
            </a:r>
            <a:r>
              <a:rPr lang="en-GB" altLang="ko-KR" sz="1600" dirty="0">
                <a:solidFill>
                  <a:srgbClr val="FF0000"/>
                </a:solidFill>
                <a:latin typeface="Arial" panose="020B0604020202020204" pitchFamily="34" charset="0"/>
                <a:ea typeface="Gulim" panose="020B0600000101010101" pitchFamily="34" charset="-127"/>
              </a:rPr>
              <a:t>928</a:t>
            </a:r>
            <a:r>
              <a:rPr lang="en-GB" altLang="ko-KR" sz="1600" dirty="0">
                <a:solidFill>
                  <a:srgbClr val="3A17D1"/>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145</a:t>
            </a:r>
            <a:r>
              <a:rPr lang="en-GB"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70</a:t>
            </a:r>
            <a:r>
              <a:rPr lang="en-US"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Incoming LSs, of which </a:t>
            </a:r>
            <a:r>
              <a:rPr lang="en-GB" altLang="ko-KR" sz="1400" dirty="0">
                <a:solidFill>
                  <a:srgbClr val="FF0000"/>
                </a:solidFill>
                <a:latin typeface="Arial" panose="020B0604020202020204" pitchFamily="34" charset="0"/>
                <a:ea typeface="Gulim" panose="020B0600000101010101" pitchFamily="34" charset="-127"/>
              </a:rPr>
              <a:t>21</a:t>
            </a:r>
            <a:r>
              <a:rPr lang="en-GB"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latin typeface="Arial" panose="020B0604020202020204" pitchFamily="34" charset="0"/>
                <a:ea typeface="Gulim" panose="020B0600000101010101" pitchFamily="34" charset="-127"/>
              </a:rPr>
              <a:t>  </a:t>
            </a:r>
            <a:r>
              <a:rPr lang="de-DE" altLang="ko-KR" sz="1400" dirty="0">
                <a:solidFill>
                  <a:srgbClr val="FF0000"/>
                </a:solidFill>
                <a:latin typeface="Arial" panose="020B0604020202020204" pitchFamily="34" charset="0"/>
                <a:ea typeface="Gulim" panose="020B0600000101010101" pitchFamily="34" charset="-127"/>
              </a:rPr>
              <a:t>25</a:t>
            </a:r>
            <a:r>
              <a:rPr lang="de-DE"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FF0000"/>
                </a:solidFill>
                <a:latin typeface="Arial" panose="020B0604020202020204" pitchFamily="34" charset="0"/>
                <a:ea typeface="Gulim" panose="020B0600000101010101" pitchFamily="34" charset="-127"/>
              </a:rPr>
              <a:t>241</a:t>
            </a:r>
            <a:r>
              <a:rPr lang="en-GB" altLang="ko-KR" sz="1600" dirty="0">
                <a:solidFill>
                  <a:srgbClr val="3A17D1"/>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46</a:t>
            </a: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smtClean="0">
              <a:latin typeface="Arial"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5" name="Chart 4"/>
          <p:cNvGraphicFramePr>
            <a:graphicFrameLocks/>
          </p:cNvGraphicFramePr>
          <p:nvPr>
            <p:extLst>
              <p:ext uri="{D42A27DB-BD31-4B8C-83A1-F6EECF244321}">
                <p14:modId xmlns:p14="http://schemas.microsoft.com/office/powerpoint/2010/main" val="2094466457"/>
              </p:ext>
            </p:extLst>
          </p:nvPr>
        </p:nvGraphicFramePr>
        <p:xfrm>
          <a:off x="297180" y="1268730"/>
          <a:ext cx="8561070" cy="51206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Rel-15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graphicFrame>
        <p:nvGraphicFramePr>
          <p:cNvPr id="11" name="Chart 10"/>
          <p:cNvGraphicFramePr>
            <a:graphicFrameLocks/>
          </p:cNvGraphicFramePr>
          <p:nvPr>
            <p:extLst>
              <p:ext uri="{D42A27DB-BD31-4B8C-83A1-F6EECF244321}">
                <p14:modId xmlns:p14="http://schemas.microsoft.com/office/powerpoint/2010/main" val="3245814570"/>
              </p:ext>
            </p:extLst>
          </p:nvPr>
        </p:nvGraphicFramePr>
        <p:xfrm>
          <a:off x="457200" y="1571624"/>
          <a:ext cx="8626415" cy="48378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0</TotalTime>
  <Words>2615</Words>
  <Application>Microsoft Office PowerPoint</Application>
  <PresentationFormat>On-screen Show (4:3)</PresentationFormat>
  <Paragraphs>438</Paragraphs>
  <Slides>38</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Gulim</vt:lpstr>
      <vt:lpstr>Arial</vt:lpstr>
      <vt:lpstr>Arial Black</vt:lpstr>
      <vt:lpstr>Calibri</vt:lpstr>
      <vt:lpstr>Times New Roman</vt:lpstr>
      <vt:lpstr>Wingdings</vt: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Rel-15 timeframe</vt:lpstr>
      <vt:lpstr>1) General Aspects (7/8) Document Handling / Meeting</vt:lpstr>
      <vt:lpstr>1) General Aspects (8/8) SA2 Agreed CRs by Release / Meeting</vt:lpstr>
      <vt:lpstr>Contents</vt:lpstr>
      <vt:lpstr>2.1) Rel-13 and before  Maintenance (1/1)</vt:lpstr>
      <vt:lpstr>Contents</vt:lpstr>
      <vt:lpstr>2.2) Rel-14 Maintenance (1/2)</vt:lpstr>
      <vt:lpstr>2.2) Rel-14 Work and Maintenance (2/2)</vt:lpstr>
      <vt:lpstr>Contents</vt:lpstr>
      <vt:lpstr>2.3) Rel-15 Work and Maintenance(1/11)</vt:lpstr>
      <vt:lpstr>2.3) Rel-15 Work and Maintenance(2/11)</vt:lpstr>
      <vt:lpstr>2.3) Rel-15 Work and Maintenance(3/11)</vt:lpstr>
      <vt:lpstr>2.3) Rel-15 Work and Maintenance(4/11)</vt:lpstr>
      <vt:lpstr>2.3) Rel-15 Work and Maintenance(5/11)</vt:lpstr>
      <vt:lpstr>2.3) Rel-15 Work and Maintenance(6/11)</vt:lpstr>
      <vt:lpstr>2.3) Rel-15 Work and Maintenance(7/11)</vt:lpstr>
      <vt:lpstr>2.3) Rel-15 Work and Maintenance(8/11)</vt:lpstr>
      <vt:lpstr>2.3) Rel-15 Work and Maintenance(9/11)</vt:lpstr>
      <vt:lpstr>2.3) Rel-15 Work and Maintenance(10/11)</vt:lpstr>
      <vt:lpstr>2.3) Rel-15 Work and Maintenance(11/11)</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 Mademann</cp:lastModifiedBy>
  <cp:revision>1450</cp:revision>
  <dcterms:created xsi:type="dcterms:W3CDTF">2013-07-29T09:19:59Z</dcterms:created>
  <dcterms:modified xsi:type="dcterms:W3CDTF">2017-05-31T14:02:42Z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1495719496</vt:lpwstr>
  </property>
</Properties>
</file>