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50"/>
  </p:notesMasterIdLst>
  <p:handoutMasterIdLst>
    <p:handoutMasterId r:id="rId51"/>
  </p:handoutMasterIdLst>
  <p:sldIdLst>
    <p:sldId id="303" r:id="rId2"/>
    <p:sldId id="325" r:id="rId3"/>
    <p:sldId id="327" r:id="rId4"/>
    <p:sldId id="338" r:id="rId5"/>
    <p:sldId id="339" r:id="rId6"/>
    <p:sldId id="340" r:id="rId7"/>
    <p:sldId id="469" r:id="rId8"/>
    <p:sldId id="424" r:id="rId9"/>
    <p:sldId id="425" r:id="rId10"/>
    <p:sldId id="426" r:id="rId11"/>
    <p:sldId id="427" r:id="rId12"/>
    <p:sldId id="328" r:id="rId13"/>
    <p:sldId id="345" r:id="rId14"/>
    <p:sldId id="329" r:id="rId15"/>
    <p:sldId id="366" r:id="rId16"/>
    <p:sldId id="364" r:id="rId17"/>
    <p:sldId id="392" r:id="rId18"/>
    <p:sldId id="462" r:id="rId19"/>
    <p:sldId id="468" r:id="rId20"/>
    <p:sldId id="393" r:id="rId21"/>
    <p:sldId id="461" r:id="rId22"/>
    <p:sldId id="410" r:id="rId23"/>
    <p:sldId id="412" r:id="rId24"/>
    <p:sldId id="413" r:id="rId25"/>
    <p:sldId id="414" r:id="rId26"/>
    <p:sldId id="415" r:id="rId27"/>
    <p:sldId id="416" r:id="rId28"/>
    <p:sldId id="417" r:id="rId29"/>
    <p:sldId id="418" r:id="rId30"/>
    <p:sldId id="442" r:id="rId31"/>
    <p:sldId id="444" r:id="rId32"/>
    <p:sldId id="454" r:id="rId33"/>
    <p:sldId id="455" r:id="rId34"/>
    <p:sldId id="446" r:id="rId35"/>
    <p:sldId id="449" r:id="rId36"/>
    <p:sldId id="331" r:id="rId37"/>
    <p:sldId id="370" r:id="rId38"/>
    <p:sldId id="332" r:id="rId39"/>
    <p:sldId id="360" r:id="rId40"/>
    <p:sldId id="333" r:id="rId41"/>
    <p:sldId id="367" r:id="rId42"/>
    <p:sldId id="334" r:id="rId43"/>
    <p:sldId id="369" r:id="rId44"/>
    <p:sldId id="326" r:id="rId45"/>
    <p:sldId id="368" r:id="rId46"/>
    <p:sldId id="335" r:id="rId47"/>
    <p:sldId id="336" r:id="rId48"/>
    <p:sldId id="337" r:id="rId4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x" initials="x" lastIdx="1" clrIdx="0"/>
  <p:cmAuthor id="1" name="Erik Guttman" initials="EAG" lastIdx="34"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A17D1"/>
    <a:srgbClr val="663300"/>
    <a:srgbClr val="62A14D"/>
    <a:srgbClr val="000000"/>
    <a:srgbClr val="CCECFF"/>
    <a:srgbClr val="7CCA62"/>
    <a:srgbClr val="FFFF66"/>
    <a:srgbClr val="C9DA92"/>
    <a:srgbClr val="ECF96F"/>
    <a:srgbClr val="EDF3D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1808" autoAdjust="0"/>
    <p:restoredTop sz="94614" autoAdjust="0"/>
  </p:normalViewPr>
  <p:slideViewPr>
    <p:cSldViewPr snapToGrid="0">
      <p:cViewPr>
        <p:scale>
          <a:sx n="100" d="100"/>
          <a:sy n="100" d="100"/>
        </p:scale>
        <p:origin x="-2814" y="-402"/>
      </p:cViewPr>
      <p:guideLst>
        <p:guide orient="horz" pos="2160"/>
        <p:guide pos="2880"/>
      </p:guideLst>
    </p:cSldViewPr>
  </p:slideViewPr>
  <p:notesTextViewPr>
    <p:cViewPr>
      <p:scale>
        <a:sx n="1" d="1"/>
        <a:sy n="1" d="1"/>
      </p:scale>
      <p:origin x="0" y="0"/>
    </p:cViewPr>
  </p:notesTextViewPr>
  <p:sorterViewPr>
    <p:cViewPr>
      <p:scale>
        <a:sx n="100" d="100"/>
        <a:sy n="100" d="100"/>
      </p:scale>
      <p:origin x="0" y="2502"/>
    </p:cViewPr>
  </p:sorterViewPr>
  <p:notesViewPr>
    <p:cSldViewPr snapToGrid="0">
      <p:cViewPr varScale="1">
        <p:scale>
          <a:sx n="79" d="100"/>
          <a:sy n="79" d="100"/>
        </p:scale>
        <p:origin x="-4020" y="-10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D:\Franks\planning\attendance-pre-sa6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Franks\planning\maint-vs-non-maint-pre-sa6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D:\Franks\planning\results-67-to-107e.xls"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Franks\planning\rel-9-13-CRs-pre-sa6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en-US"/>
  <c:chart>
    <c:title>
      <c:layout/>
    </c:title>
    <c:plotArea>
      <c:layout/>
      <c:lineChart>
        <c:grouping val="standard"/>
        <c:ser>
          <c:idx val="0"/>
          <c:order val="0"/>
          <c:tx>
            <c:strRef>
              <c:f>Sheet1!$A$3</c:f>
              <c:strCache>
                <c:ptCount val="1"/>
                <c:pt idx="0">
                  <c:v>attended</c:v>
                </c:pt>
              </c:strCache>
            </c:strRef>
          </c:tx>
          <c:marker>
            <c:symbol val="none"/>
          </c:marker>
          <c:trendline>
            <c:spPr>
              <a:ln w="28575">
                <a:solidFill>
                  <a:srgbClr val="FF0000"/>
                </a:solidFill>
              </a:ln>
            </c:spPr>
            <c:trendlineType val="linear"/>
          </c:trendline>
          <c:cat>
            <c:strRef>
              <c:f>Sheet1!$B$2:$AB$2</c:f>
              <c:strCache>
                <c:ptCount val="27"/>
                <c:pt idx="0">
                  <c:v>88</c:v>
                </c:pt>
                <c:pt idx="1">
                  <c:v>89</c:v>
                </c:pt>
                <c:pt idx="2">
                  <c:v>90</c:v>
                </c:pt>
                <c:pt idx="3">
                  <c:v>91</c:v>
                </c:pt>
                <c:pt idx="4">
                  <c:v>92</c:v>
                </c:pt>
                <c:pt idx="5">
                  <c:v>93</c:v>
                </c:pt>
                <c:pt idx="6">
                  <c:v>94</c:v>
                </c:pt>
                <c:pt idx="7">
                  <c:v>95</c:v>
                </c:pt>
                <c:pt idx="8">
                  <c:v>96</c:v>
                </c:pt>
                <c:pt idx="9">
                  <c:v>97</c:v>
                </c:pt>
                <c:pt idx="10">
                  <c:v>98</c:v>
                </c:pt>
                <c:pt idx="11">
                  <c:v>99</c:v>
                </c:pt>
                <c:pt idx="12">
                  <c:v>100</c:v>
                </c:pt>
                <c:pt idx="13">
                  <c:v>101</c:v>
                </c:pt>
                <c:pt idx="14">
                  <c:v>102</c:v>
                </c:pt>
                <c:pt idx="15">
                  <c:v>103</c:v>
                </c:pt>
                <c:pt idx="16">
                  <c:v>104</c:v>
                </c:pt>
                <c:pt idx="17">
                  <c:v>105</c:v>
                </c:pt>
                <c:pt idx="18">
                  <c:v>106</c:v>
                </c:pt>
                <c:pt idx="19">
                  <c:v>107</c:v>
                </c:pt>
                <c:pt idx="20">
                  <c:v>108</c:v>
                </c:pt>
                <c:pt idx="21">
                  <c:v>109</c:v>
                </c:pt>
                <c:pt idx="22">
                  <c:v>110</c:v>
                </c:pt>
                <c:pt idx="23">
                  <c:v>111</c:v>
                </c:pt>
                <c:pt idx="24">
                  <c:v>112</c:v>
                </c:pt>
                <c:pt idx="25">
                  <c:v>113</c:v>
                </c:pt>
                <c:pt idx="26">
                  <c:v>113AH</c:v>
                </c:pt>
              </c:strCache>
            </c:strRef>
          </c:cat>
          <c:val>
            <c:numRef>
              <c:f>Sheet1!$B$3:$AB$3</c:f>
              <c:numCache>
                <c:formatCode>General</c:formatCode>
                <c:ptCount val="27"/>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numCache>
            </c:numRef>
          </c:val>
        </c:ser>
        <c:marker val="1"/>
        <c:axId val="70074368"/>
        <c:axId val="70075904"/>
      </c:lineChart>
      <c:catAx>
        <c:axId val="70074368"/>
        <c:scaling>
          <c:orientation val="minMax"/>
        </c:scaling>
        <c:axPos val="b"/>
        <c:numFmt formatCode="General" sourceLinked="1"/>
        <c:tickLblPos val="nextTo"/>
        <c:crossAx val="70075904"/>
        <c:crosses val="autoZero"/>
        <c:auto val="1"/>
        <c:lblAlgn val="ctr"/>
        <c:lblOffset val="100"/>
      </c:catAx>
      <c:valAx>
        <c:axId val="70075904"/>
        <c:scaling>
          <c:orientation val="minMax"/>
        </c:scaling>
        <c:axPos val="l"/>
        <c:majorGridlines/>
        <c:numFmt formatCode="General" sourceLinked="1"/>
        <c:tickLblPos val="nextTo"/>
        <c:crossAx val="70074368"/>
        <c:crosses val="autoZero"/>
        <c:crossBetween val="between"/>
      </c:valAx>
    </c:plotArea>
    <c:plotVisOnly val="1"/>
    <c:dispBlanksAs val="gap"/>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4"/>
  <c:chart>
    <c:plotArea>
      <c:layout>
        <c:manualLayout>
          <c:layoutTarget val="inner"/>
          <c:xMode val="edge"/>
          <c:yMode val="edge"/>
          <c:x val="5.2621621369770021E-2"/>
          <c:y val="3.7735305552546249E-2"/>
          <c:w val="0.93139755940545632"/>
          <c:h val="0.83727941434901598"/>
        </c:manualLayout>
      </c:layout>
      <c:lineChart>
        <c:grouping val="standard"/>
        <c:ser>
          <c:idx val="0"/>
          <c:order val="0"/>
          <c:tx>
            <c:strRef>
              <c:f>Sheet1!$B$6</c:f>
              <c:strCache>
                <c:ptCount val="1"/>
                <c:pt idx="0">
                  <c:v>Maintenance</c:v>
                </c:pt>
              </c:strCache>
            </c:strRef>
          </c:tx>
          <c:spPr>
            <a:ln w="57150"/>
          </c:spPr>
          <c:marker>
            <c:symbol val="none"/>
          </c:marker>
          <c:cat>
            <c:strRef>
              <c:f>Sheet1!$W$5:$BP$5</c:f>
              <c:strCache>
                <c:ptCount val="46"/>
                <c:pt idx="0">
                  <c:v>71</c:v>
                </c:pt>
                <c:pt idx="1">
                  <c:v>72</c:v>
                </c:pt>
                <c:pt idx="2">
                  <c:v>73</c:v>
                </c:pt>
                <c:pt idx="3">
                  <c:v>74</c:v>
                </c:pt>
                <c:pt idx="4">
                  <c:v>75</c:v>
                </c:pt>
                <c:pt idx="5">
                  <c:v>76</c:v>
                </c:pt>
                <c:pt idx="6">
                  <c:v>77</c:v>
                </c:pt>
                <c:pt idx="7">
                  <c:v>78</c:v>
                </c:pt>
                <c:pt idx="8">
                  <c:v>78</c:v>
                </c:pt>
                <c:pt idx="9">
                  <c:v>80</c:v>
                </c:pt>
                <c:pt idx="10">
                  <c:v>81</c:v>
                </c:pt>
                <c:pt idx="11">
                  <c:v>82</c:v>
                </c:pt>
                <c:pt idx="12">
                  <c:v>83</c:v>
                </c:pt>
                <c:pt idx="13">
                  <c:v>84</c:v>
                </c:pt>
                <c:pt idx="14">
                  <c:v>85</c:v>
                </c:pt>
                <c:pt idx="15">
                  <c:v>86</c:v>
                </c:pt>
                <c:pt idx="16">
                  <c:v>87</c:v>
                </c:pt>
                <c:pt idx="17">
                  <c:v>88</c:v>
                </c:pt>
                <c:pt idx="18">
                  <c:v>89</c:v>
                </c:pt>
                <c:pt idx="19">
                  <c:v>90</c:v>
                </c:pt>
                <c:pt idx="20">
                  <c:v>91</c:v>
                </c:pt>
                <c:pt idx="21">
                  <c:v>92</c:v>
                </c:pt>
                <c:pt idx="22">
                  <c:v>93</c:v>
                </c:pt>
                <c:pt idx="23">
                  <c:v>94</c:v>
                </c:pt>
                <c:pt idx="24">
                  <c:v>95</c:v>
                </c:pt>
                <c:pt idx="25">
                  <c:v>96</c:v>
                </c:pt>
                <c:pt idx="26">
                  <c:v>97</c:v>
                </c:pt>
                <c:pt idx="27">
                  <c:v>98</c:v>
                </c:pt>
                <c:pt idx="28">
                  <c:v>99</c:v>
                </c:pt>
                <c:pt idx="29">
                  <c:v>100</c:v>
                </c:pt>
                <c:pt idx="30">
                  <c:v>101</c:v>
                </c:pt>
                <c:pt idx="31">
                  <c:v>101bis</c:v>
                </c:pt>
                <c:pt idx="32">
                  <c:v>102</c:v>
                </c:pt>
                <c:pt idx="33">
                  <c:v>103</c:v>
                </c:pt>
                <c:pt idx="34">
                  <c:v>104</c:v>
                </c:pt>
                <c:pt idx="35">
                  <c:v>105</c:v>
                </c:pt>
                <c:pt idx="36">
                  <c:v>106</c:v>
                </c:pt>
                <c:pt idx="37">
                  <c:v>107</c:v>
                </c:pt>
                <c:pt idx="38">
                  <c:v>108</c:v>
                </c:pt>
                <c:pt idx="39">
                  <c:v>109</c:v>
                </c:pt>
                <c:pt idx="40">
                  <c:v>110</c:v>
                </c:pt>
                <c:pt idx="41">
                  <c:v>110AH</c:v>
                </c:pt>
                <c:pt idx="42">
                  <c:v>111</c:v>
                </c:pt>
                <c:pt idx="43">
                  <c:v>112</c:v>
                </c:pt>
                <c:pt idx="44">
                  <c:v>113</c:v>
                </c:pt>
                <c:pt idx="45">
                  <c:v>113AH</c:v>
                </c:pt>
              </c:strCache>
            </c:strRef>
          </c:cat>
          <c:val>
            <c:numRef>
              <c:f>Sheet1!$W$6:$BP$6</c:f>
              <c:numCache>
                <c:formatCode>General</c:formatCode>
                <c:ptCount val="46"/>
                <c:pt idx="0">
                  <c:v>14</c:v>
                </c:pt>
                <c:pt idx="1">
                  <c:v>14</c:v>
                </c:pt>
                <c:pt idx="2">
                  <c:v>14</c:v>
                </c:pt>
                <c:pt idx="3">
                  <c:v>20</c:v>
                </c:pt>
                <c:pt idx="4">
                  <c:v>19</c:v>
                </c:pt>
                <c:pt idx="5">
                  <c:v>14</c:v>
                </c:pt>
                <c:pt idx="6">
                  <c:v>19</c:v>
                </c:pt>
                <c:pt idx="7">
                  <c:v>9</c:v>
                </c:pt>
                <c:pt idx="8">
                  <c:v>3</c:v>
                </c:pt>
                <c:pt idx="9">
                  <c:v>9</c:v>
                </c:pt>
                <c:pt idx="10">
                  <c:v>11</c:v>
                </c:pt>
                <c:pt idx="11">
                  <c:v>7</c:v>
                </c:pt>
                <c:pt idx="12">
                  <c:v>12</c:v>
                </c:pt>
                <c:pt idx="13">
                  <c:v>10</c:v>
                </c:pt>
                <c:pt idx="14">
                  <c:v>9</c:v>
                </c:pt>
                <c:pt idx="15">
                  <c:v>7</c:v>
                </c:pt>
                <c:pt idx="16">
                  <c:v>8</c:v>
                </c:pt>
                <c:pt idx="17">
                  <c:v>5</c:v>
                </c:pt>
                <c:pt idx="18">
                  <c:v>4</c:v>
                </c:pt>
                <c:pt idx="19">
                  <c:v>18</c:v>
                </c:pt>
                <c:pt idx="20">
                  <c:v>17</c:v>
                </c:pt>
                <c:pt idx="21" formatCode="0.0">
                  <c:v>11.5</c:v>
                </c:pt>
                <c:pt idx="22">
                  <c:v>9</c:v>
                </c:pt>
                <c:pt idx="23">
                  <c:v>11</c:v>
                </c:pt>
                <c:pt idx="24" formatCode="0.0">
                  <c:v>5.5</c:v>
                </c:pt>
                <c:pt idx="25" formatCode="0.0">
                  <c:v>6</c:v>
                </c:pt>
                <c:pt idx="26" formatCode="0.0">
                  <c:v>7</c:v>
                </c:pt>
                <c:pt idx="27" formatCode="0.0">
                  <c:v>7</c:v>
                </c:pt>
                <c:pt idx="28" formatCode="0.0">
                  <c:v>8</c:v>
                </c:pt>
                <c:pt idx="29" formatCode="0.0">
                  <c:v>3</c:v>
                </c:pt>
                <c:pt idx="30" formatCode="0.0">
                  <c:v>30</c:v>
                </c:pt>
                <c:pt idx="31" formatCode="0.0">
                  <c:v>16</c:v>
                </c:pt>
                <c:pt idx="32" formatCode="0.0">
                  <c:v>20</c:v>
                </c:pt>
                <c:pt idx="33" formatCode="0.0">
                  <c:v>19.5</c:v>
                </c:pt>
                <c:pt idx="34" formatCode="0.0">
                  <c:v>13.5</c:v>
                </c:pt>
                <c:pt idx="35" formatCode="0.0">
                  <c:v>9</c:v>
                </c:pt>
                <c:pt idx="36" formatCode="0.0">
                  <c:v>8.5</c:v>
                </c:pt>
                <c:pt idx="37" formatCode="0.0">
                  <c:v>2</c:v>
                </c:pt>
                <c:pt idx="38" formatCode="0.0">
                  <c:v>3</c:v>
                </c:pt>
                <c:pt idx="39" formatCode="0.0">
                  <c:v>5</c:v>
                </c:pt>
                <c:pt idx="40" formatCode="0.0">
                  <c:v>5</c:v>
                </c:pt>
                <c:pt idx="41" formatCode="0.0">
                  <c:v>0</c:v>
                </c:pt>
                <c:pt idx="42" formatCode="0.0">
                  <c:v>7</c:v>
                </c:pt>
                <c:pt idx="43" formatCode="0.0">
                  <c:v>9</c:v>
                </c:pt>
                <c:pt idx="44" formatCode="0.0">
                  <c:v>7</c:v>
                </c:pt>
              </c:numCache>
            </c:numRef>
          </c:val>
        </c:ser>
        <c:ser>
          <c:idx val="1"/>
          <c:order val="1"/>
          <c:tx>
            <c:strRef>
              <c:f>Sheet1!$B$7</c:f>
              <c:strCache>
                <c:ptCount val="1"/>
                <c:pt idx="0">
                  <c:v>Non-Maintenance</c:v>
                </c:pt>
              </c:strCache>
            </c:strRef>
          </c:tx>
          <c:spPr>
            <a:ln w="57150">
              <a:solidFill>
                <a:schemeClr val="tx2">
                  <a:lumMod val="75000"/>
                </a:schemeClr>
              </a:solidFill>
            </a:ln>
          </c:spPr>
          <c:marker>
            <c:symbol val="none"/>
          </c:marker>
          <c:cat>
            <c:strRef>
              <c:f>Sheet1!$W$5:$BP$5</c:f>
              <c:strCache>
                <c:ptCount val="46"/>
                <c:pt idx="0">
                  <c:v>71</c:v>
                </c:pt>
                <c:pt idx="1">
                  <c:v>72</c:v>
                </c:pt>
                <c:pt idx="2">
                  <c:v>73</c:v>
                </c:pt>
                <c:pt idx="3">
                  <c:v>74</c:v>
                </c:pt>
                <c:pt idx="4">
                  <c:v>75</c:v>
                </c:pt>
                <c:pt idx="5">
                  <c:v>76</c:v>
                </c:pt>
                <c:pt idx="6">
                  <c:v>77</c:v>
                </c:pt>
                <c:pt idx="7">
                  <c:v>78</c:v>
                </c:pt>
                <c:pt idx="8">
                  <c:v>78</c:v>
                </c:pt>
                <c:pt idx="9">
                  <c:v>80</c:v>
                </c:pt>
                <c:pt idx="10">
                  <c:v>81</c:v>
                </c:pt>
                <c:pt idx="11">
                  <c:v>82</c:v>
                </c:pt>
                <c:pt idx="12">
                  <c:v>83</c:v>
                </c:pt>
                <c:pt idx="13">
                  <c:v>84</c:v>
                </c:pt>
                <c:pt idx="14">
                  <c:v>85</c:v>
                </c:pt>
                <c:pt idx="15">
                  <c:v>86</c:v>
                </c:pt>
                <c:pt idx="16">
                  <c:v>87</c:v>
                </c:pt>
                <c:pt idx="17">
                  <c:v>88</c:v>
                </c:pt>
                <c:pt idx="18">
                  <c:v>89</c:v>
                </c:pt>
                <c:pt idx="19">
                  <c:v>90</c:v>
                </c:pt>
                <c:pt idx="20">
                  <c:v>91</c:v>
                </c:pt>
                <c:pt idx="21">
                  <c:v>92</c:v>
                </c:pt>
                <c:pt idx="22">
                  <c:v>93</c:v>
                </c:pt>
                <c:pt idx="23">
                  <c:v>94</c:v>
                </c:pt>
                <c:pt idx="24">
                  <c:v>95</c:v>
                </c:pt>
                <c:pt idx="25">
                  <c:v>96</c:v>
                </c:pt>
                <c:pt idx="26">
                  <c:v>97</c:v>
                </c:pt>
                <c:pt idx="27">
                  <c:v>98</c:v>
                </c:pt>
                <c:pt idx="28">
                  <c:v>99</c:v>
                </c:pt>
                <c:pt idx="29">
                  <c:v>100</c:v>
                </c:pt>
                <c:pt idx="30">
                  <c:v>101</c:v>
                </c:pt>
                <c:pt idx="31">
                  <c:v>101bis</c:v>
                </c:pt>
                <c:pt idx="32">
                  <c:v>102</c:v>
                </c:pt>
                <c:pt idx="33">
                  <c:v>103</c:v>
                </c:pt>
                <c:pt idx="34">
                  <c:v>104</c:v>
                </c:pt>
                <c:pt idx="35">
                  <c:v>105</c:v>
                </c:pt>
                <c:pt idx="36">
                  <c:v>106</c:v>
                </c:pt>
                <c:pt idx="37">
                  <c:v>107</c:v>
                </c:pt>
                <c:pt idx="38">
                  <c:v>108</c:v>
                </c:pt>
                <c:pt idx="39">
                  <c:v>109</c:v>
                </c:pt>
                <c:pt idx="40">
                  <c:v>110</c:v>
                </c:pt>
                <c:pt idx="41">
                  <c:v>110AH</c:v>
                </c:pt>
                <c:pt idx="42">
                  <c:v>111</c:v>
                </c:pt>
                <c:pt idx="43">
                  <c:v>112</c:v>
                </c:pt>
                <c:pt idx="44">
                  <c:v>113</c:v>
                </c:pt>
                <c:pt idx="45">
                  <c:v>113AH</c:v>
                </c:pt>
              </c:strCache>
            </c:strRef>
          </c:cat>
          <c:val>
            <c:numRef>
              <c:f>Sheet1!$W$7:$BP$7</c:f>
              <c:numCache>
                <c:formatCode>General</c:formatCode>
                <c:ptCount val="46"/>
                <c:pt idx="0">
                  <c:v>27</c:v>
                </c:pt>
                <c:pt idx="1">
                  <c:v>23</c:v>
                </c:pt>
                <c:pt idx="2">
                  <c:v>25</c:v>
                </c:pt>
                <c:pt idx="3">
                  <c:v>2</c:v>
                </c:pt>
                <c:pt idx="4">
                  <c:v>14</c:v>
                </c:pt>
                <c:pt idx="5">
                  <c:v>16</c:v>
                </c:pt>
                <c:pt idx="6">
                  <c:v>14</c:v>
                </c:pt>
                <c:pt idx="7">
                  <c:v>23</c:v>
                </c:pt>
                <c:pt idx="8">
                  <c:v>25</c:v>
                </c:pt>
                <c:pt idx="9">
                  <c:v>26</c:v>
                </c:pt>
                <c:pt idx="10">
                  <c:v>10</c:v>
                </c:pt>
                <c:pt idx="11">
                  <c:v>8</c:v>
                </c:pt>
                <c:pt idx="12">
                  <c:v>16</c:v>
                </c:pt>
                <c:pt idx="13">
                  <c:v>18</c:v>
                </c:pt>
                <c:pt idx="14">
                  <c:v>13</c:v>
                </c:pt>
                <c:pt idx="15">
                  <c:v>21</c:v>
                </c:pt>
                <c:pt idx="16">
                  <c:v>22</c:v>
                </c:pt>
                <c:pt idx="17">
                  <c:v>20</c:v>
                </c:pt>
                <c:pt idx="18">
                  <c:v>21</c:v>
                </c:pt>
                <c:pt idx="19">
                  <c:v>8</c:v>
                </c:pt>
                <c:pt idx="20">
                  <c:v>10</c:v>
                </c:pt>
                <c:pt idx="21" formatCode="0.0">
                  <c:v>12.5</c:v>
                </c:pt>
                <c:pt idx="22">
                  <c:v>13</c:v>
                </c:pt>
                <c:pt idx="23">
                  <c:v>14</c:v>
                </c:pt>
                <c:pt idx="24" formatCode="0.0">
                  <c:v>19.5</c:v>
                </c:pt>
                <c:pt idx="25" formatCode="0.0">
                  <c:v>25</c:v>
                </c:pt>
                <c:pt idx="26" formatCode="0.0">
                  <c:v>24</c:v>
                </c:pt>
                <c:pt idx="27" formatCode="0.0">
                  <c:v>25.5</c:v>
                </c:pt>
                <c:pt idx="28" formatCode="0.0">
                  <c:v>27</c:v>
                </c:pt>
                <c:pt idx="29" formatCode="0.0">
                  <c:v>27</c:v>
                </c:pt>
                <c:pt idx="30" formatCode="0.0">
                  <c:v>0</c:v>
                </c:pt>
                <c:pt idx="31" formatCode="0.0">
                  <c:v>0</c:v>
                </c:pt>
                <c:pt idx="32" formatCode="0.0">
                  <c:v>5</c:v>
                </c:pt>
                <c:pt idx="33" formatCode="0.0">
                  <c:v>9</c:v>
                </c:pt>
                <c:pt idx="34" formatCode="0.0">
                  <c:v>20.5</c:v>
                </c:pt>
                <c:pt idx="35" formatCode="0.0">
                  <c:v>18</c:v>
                </c:pt>
                <c:pt idx="36" formatCode="0.0">
                  <c:v>21</c:v>
                </c:pt>
                <c:pt idx="37" formatCode="0.0">
                  <c:v>29</c:v>
                </c:pt>
                <c:pt idx="38" formatCode="0.0">
                  <c:v>25</c:v>
                </c:pt>
                <c:pt idx="39" formatCode="0.0">
                  <c:v>25</c:v>
                </c:pt>
                <c:pt idx="40" formatCode="0.0">
                  <c:v>27</c:v>
                </c:pt>
                <c:pt idx="41" formatCode="0.0">
                  <c:v>15</c:v>
                </c:pt>
                <c:pt idx="42" formatCode="0.0">
                  <c:v>17.5</c:v>
                </c:pt>
                <c:pt idx="43" formatCode="0.0">
                  <c:v>20</c:v>
                </c:pt>
                <c:pt idx="44" formatCode="0.0">
                  <c:v>21</c:v>
                </c:pt>
                <c:pt idx="45" formatCode="0.0">
                  <c:v>22</c:v>
                </c:pt>
              </c:numCache>
            </c:numRef>
          </c:val>
        </c:ser>
        <c:marker val="1"/>
        <c:axId val="70736128"/>
        <c:axId val="70746112"/>
      </c:lineChart>
      <c:catAx>
        <c:axId val="70736128"/>
        <c:scaling>
          <c:orientation val="minMax"/>
        </c:scaling>
        <c:axPos val="b"/>
        <c:numFmt formatCode="General" sourceLinked="1"/>
        <c:tickLblPos val="nextTo"/>
        <c:txPr>
          <a:bodyPr/>
          <a:lstStyle/>
          <a:p>
            <a:pPr>
              <a:defRPr sz="1400" baseline="0"/>
            </a:pPr>
            <a:endParaRPr lang="en-US"/>
          </a:p>
        </c:txPr>
        <c:crossAx val="70746112"/>
        <c:crosses val="autoZero"/>
        <c:auto val="1"/>
        <c:lblAlgn val="ctr"/>
        <c:lblOffset val="100"/>
      </c:catAx>
      <c:valAx>
        <c:axId val="70746112"/>
        <c:scaling>
          <c:orientation val="minMax"/>
        </c:scaling>
        <c:axPos val="l"/>
        <c:majorGridlines/>
        <c:numFmt formatCode="General" sourceLinked="1"/>
        <c:tickLblPos val="nextTo"/>
        <c:txPr>
          <a:bodyPr/>
          <a:lstStyle/>
          <a:p>
            <a:pPr>
              <a:defRPr sz="1600"/>
            </a:pPr>
            <a:endParaRPr lang="en-US"/>
          </a:p>
        </c:txPr>
        <c:crossAx val="70736128"/>
        <c:crosses val="autoZero"/>
        <c:crossBetween val="between"/>
      </c:valAx>
    </c:plotArea>
    <c:legend>
      <c:legendPos val="r"/>
      <c:layout>
        <c:manualLayout>
          <c:xMode val="edge"/>
          <c:yMode val="edge"/>
          <c:x val="0.2756627338947506"/>
          <c:y val="5.1763970962362918E-2"/>
          <c:w val="0.57264237235466564"/>
          <c:h val="0.13589376887091381"/>
        </c:manualLayout>
      </c:layout>
      <c:spPr>
        <a:ln w="28575"/>
      </c:spPr>
      <c:txPr>
        <a:bodyPr/>
        <a:lstStyle/>
        <a:p>
          <a:pPr>
            <a:defRPr sz="2000"/>
          </a:pPr>
          <a:endParaRPr lang="en-US"/>
        </a:p>
      </c:txPr>
    </c:legend>
    <c:plotVisOnly val="1"/>
    <c:dispBlanksAs val="gap"/>
  </c:chart>
  <c:txPr>
    <a:bodyPr/>
    <a:lstStyle/>
    <a:p>
      <a:pPr>
        <a:defRPr sz="12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chart>
    <c:plotArea>
      <c:layout>
        <c:manualLayout>
          <c:layoutTarget val="inner"/>
          <c:xMode val="edge"/>
          <c:yMode val="edge"/>
          <c:x val="2.5268768009503402E-2"/>
          <c:y val="1.4707759912680961E-2"/>
          <c:w val="0.97440901538683844"/>
          <c:h val="0.95210574583348662"/>
        </c:manualLayout>
      </c:layout>
      <c:barChart>
        <c:barDir val="col"/>
        <c:grouping val="stacked"/>
        <c:ser>
          <c:idx val="0"/>
          <c:order val="0"/>
          <c:tx>
            <c:strRef>
              <c:f>Sheet1!$A$2</c:f>
              <c:strCache>
                <c:ptCount val="1"/>
                <c:pt idx="0">
                  <c:v>#approved/endorsed (total)</c:v>
                </c:pt>
              </c:strCache>
            </c:strRef>
          </c:tx>
          <c:spPr>
            <a:solidFill>
              <a:srgbClr val="00B050"/>
            </a:solidFill>
          </c:spPr>
          <c:cat>
            <c:strRef>
              <c:f>Sheet1!$H$1:$AY$1</c:f>
              <c:strCache>
                <c:ptCount val="44"/>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101b</c:v>
                </c:pt>
                <c:pt idx="30">
                  <c:v>102</c:v>
                </c:pt>
                <c:pt idx="31">
                  <c:v>103</c:v>
                </c:pt>
                <c:pt idx="32">
                  <c:v>104</c:v>
                </c:pt>
                <c:pt idx="33">
                  <c:v>105</c:v>
                </c:pt>
                <c:pt idx="34">
                  <c:v>106</c:v>
                </c:pt>
                <c:pt idx="35">
                  <c:v>107+E</c:v>
                </c:pt>
                <c:pt idx="36">
                  <c:v>108</c:v>
                </c:pt>
                <c:pt idx="37">
                  <c:v>109</c:v>
                </c:pt>
                <c:pt idx="38">
                  <c:v>110</c:v>
                </c:pt>
                <c:pt idx="39">
                  <c:v>110AH</c:v>
                </c:pt>
                <c:pt idx="40">
                  <c:v>111</c:v>
                </c:pt>
                <c:pt idx="41">
                  <c:v>112</c:v>
                </c:pt>
                <c:pt idx="42">
                  <c:v>113</c:v>
                </c:pt>
                <c:pt idx="43">
                  <c:v>113AH</c:v>
                </c:pt>
              </c:strCache>
            </c:strRef>
          </c:cat>
          <c:val>
            <c:numRef>
              <c:f>Sheet1!$H$2:$AY$2</c:f>
              <c:numCache>
                <c:formatCode>0</c:formatCode>
                <c:ptCount val="44"/>
                <c:pt idx="0">
                  <c:v>355</c:v>
                </c:pt>
                <c:pt idx="1">
                  <c:v>196</c:v>
                </c:pt>
                <c:pt idx="2">
                  <c:v>228</c:v>
                </c:pt>
                <c:pt idx="3">
                  <c:v>284</c:v>
                </c:pt>
                <c:pt idx="4">
                  <c:v>193</c:v>
                </c:pt>
                <c:pt idx="5">
                  <c:v>184</c:v>
                </c:pt>
                <c:pt idx="6">
                  <c:v>290</c:v>
                </c:pt>
                <c:pt idx="7">
                  <c:v>337</c:v>
                </c:pt>
                <c:pt idx="8">
                  <c:v>176</c:v>
                </c:pt>
                <c:pt idx="9">
                  <c:v>108</c:v>
                </c:pt>
                <c:pt idx="10">
                  <c:v>210</c:v>
                </c:pt>
                <c:pt idx="11">
                  <c:v>209</c:v>
                </c:pt>
                <c:pt idx="12">
                  <c:v>154</c:v>
                </c:pt>
                <c:pt idx="13">
                  <c:v>207</c:v>
                </c:pt>
                <c:pt idx="14">
                  <c:v>192</c:v>
                </c:pt>
                <c:pt idx="15">
                  <c:v>148</c:v>
                </c:pt>
                <c:pt idx="16">
                  <c:v>166</c:v>
                </c:pt>
                <c:pt idx="17">
                  <c:v>140</c:v>
                </c:pt>
                <c:pt idx="18">
                  <c:v>144</c:v>
                </c:pt>
                <c:pt idx="19">
                  <c:v>108</c:v>
                </c:pt>
                <c:pt idx="20">
                  <c:v>117</c:v>
                </c:pt>
                <c:pt idx="21">
                  <c:v>115</c:v>
                </c:pt>
                <c:pt idx="22">
                  <c:v>134</c:v>
                </c:pt>
                <c:pt idx="23" formatCode="General">
                  <c:v>147</c:v>
                </c:pt>
                <c:pt idx="24" formatCode="General">
                  <c:v>170</c:v>
                </c:pt>
                <c:pt idx="25">
                  <c:v>168</c:v>
                </c:pt>
                <c:pt idx="26">
                  <c:v>165</c:v>
                </c:pt>
                <c:pt idx="27">
                  <c:v>134</c:v>
                </c:pt>
                <c:pt idx="28">
                  <c:v>123</c:v>
                </c:pt>
                <c:pt idx="29">
                  <c:v>56</c:v>
                </c:pt>
                <c:pt idx="30">
                  <c:v>145</c:v>
                </c:pt>
                <c:pt idx="31">
                  <c:v>150</c:v>
                </c:pt>
                <c:pt idx="32">
                  <c:v>130</c:v>
                </c:pt>
                <c:pt idx="33">
                  <c:v>212</c:v>
                </c:pt>
                <c:pt idx="34">
                  <c:v>198</c:v>
                </c:pt>
                <c:pt idx="35">
                  <c:v>162</c:v>
                </c:pt>
                <c:pt idx="36">
                  <c:v>162</c:v>
                </c:pt>
                <c:pt idx="37">
                  <c:v>168</c:v>
                </c:pt>
                <c:pt idx="38">
                  <c:v>161</c:v>
                </c:pt>
                <c:pt idx="39">
                  <c:v>61</c:v>
                </c:pt>
                <c:pt idx="40">
                  <c:v>151</c:v>
                </c:pt>
                <c:pt idx="41">
                  <c:v>175</c:v>
                </c:pt>
                <c:pt idx="42">
                  <c:v>180</c:v>
                </c:pt>
                <c:pt idx="43">
                  <c:v>87</c:v>
                </c:pt>
              </c:numCache>
            </c:numRef>
          </c:val>
        </c:ser>
        <c:ser>
          <c:idx val="1"/>
          <c:order val="1"/>
          <c:tx>
            <c:strRef>
              <c:f>Sheet1!$A$3</c:f>
              <c:strCache>
                <c:ptCount val="1"/>
                <c:pt idx="0">
                  <c:v>#not handled, postponed</c:v>
                </c:pt>
              </c:strCache>
            </c:strRef>
          </c:tx>
          <c:spPr>
            <a:solidFill>
              <a:srgbClr val="FFFF00"/>
            </a:solidFill>
            <a:ln>
              <a:solidFill>
                <a:srgbClr val="FFFF00"/>
              </a:solidFill>
            </a:ln>
          </c:spPr>
          <c:cat>
            <c:strRef>
              <c:f>Sheet1!$H$1:$AY$1</c:f>
              <c:strCache>
                <c:ptCount val="44"/>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101b</c:v>
                </c:pt>
                <c:pt idx="30">
                  <c:v>102</c:v>
                </c:pt>
                <c:pt idx="31">
                  <c:v>103</c:v>
                </c:pt>
                <c:pt idx="32">
                  <c:v>104</c:v>
                </c:pt>
                <c:pt idx="33">
                  <c:v>105</c:v>
                </c:pt>
                <c:pt idx="34">
                  <c:v>106</c:v>
                </c:pt>
                <c:pt idx="35">
                  <c:v>107+E</c:v>
                </c:pt>
                <c:pt idx="36">
                  <c:v>108</c:v>
                </c:pt>
                <c:pt idx="37">
                  <c:v>109</c:v>
                </c:pt>
                <c:pt idx="38">
                  <c:v>110</c:v>
                </c:pt>
                <c:pt idx="39">
                  <c:v>110AH</c:v>
                </c:pt>
                <c:pt idx="40">
                  <c:v>111</c:v>
                </c:pt>
                <c:pt idx="41">
                  <c:v>112</c:v>
                </c:pt>
                <c:pt idx="42">
                  <c:v>113</c:v>
                </c:pt>
                <c:pt idx="43">
                  <c:v>113AH</c:v>
                </c:pt>
              </c:strCache>
            </c:strRef>
          </c:cat>
          <c:val>
            <c:numRef>
              <c:f>Sheet1!$H$3:$AY$3</c:f>
              <c:numCache>
                <c:formatCode>0</c:formatCode>
                <c:ptCount val="44"/>
                <c:pt idx="0">
                  <c:v>121</c:v>
                </c:pt>
                <c:pt idx="1">
                  <c:v>29</c:v>
                </c:pt>
                <c:pt idx="2">
                  <c:v>202</c:v>
                </c:pt>
                <c:pt idx="3">
                  <c:v>187</c:v>
                </c:pt>
                <c:pt idx="4">
                  <c:v>167</c:v>
                </c:pt>
                <c:pt idx="5">
                  <c:v>225</c:v>
                </c:pt>
                <c:pt idx="6">
                  <c:v>165</c:v>
                </c:pt>
                <c:pt idx="7">
                  <c:v>114</c:v>
                </c:pt>
                <c:pt idx="8">
                  <c:v>55</c:v>
                </c:pt>
                <c:pt idx="9">
                  <c:v>195</c:v>
                </c:pt>
                <c:pt idx="10">
                  <c:v>199</c:v>
                </c:pt>
                <c:pt idx="11">
                  <c:v>170</c:v>
                </c:pt>
                <c:pt idx="12">
                  <c:v>90</c:v>
                </c:pt>
                <c:pt idx="13">
                  <c:v>98</c:v>
                </c:pt>
                <c:pt idx="14">
                  <c:v>101</c:v>
                </c:pt>
                <c:pt idx="15">
                  <c:v>140</c:v>
                </c:pt>
                <c:pt idx="16">
                  <c:v>97</c:v>
                </c:pt>
                <c:pt idx="17">
                  <c:v>132</c:v>
                </c:pt>
                <c:pt idx="18">
                  <c:v>151</c:v>
                </c:pt>
                <c:pt idx="19">
                  <c:v>77</c:v>
                </c:pt>
                <c:pt idx="20">
                  <c:v>149</c:v>
                </c:pt>
                <c:pt idx="21">
                  <c:v>91</c:v>
                </c:pt>
                <c:pt idx="22">
                  <c:v>138</c:v>
                </c:pt>
                <c:pt idx="23">
                  <c:v>144</c:v>
                </c:pt>
                <c:pt idx="24">
                  <c:v>124</c:v>
                </c:pt>
                <c:pt idx="25">
                  <c:v>101</c:v>
                </c:pt>
                <c:pt idx="26">
                  <c:v>131</c:v>
                </c:pt>
                <c:pt idx="27">
                  <c:v>117</c:v>
                </c:pt>
                <c:pt idx="28">
                  <c:v>23</c:v>
                </c:pt>
                <c:pt idx="29">
                  <c:v>3</c:v>
                </c:pt>
                <c:pt idx="30">
                  <c:v>49</c:v>
                </c:pt>
                <c:pt idx="31">
                  <c:v>63</c:v>
                </c:pt>
                <c:pt idx="32">
                  <c:v>72</c:v>
                </c:pt>
                <c:pt idx="33">
                  <c:v>70</c:v>
                </c:pt>
                <c:pt idx="34">
                  <c:v>66</c:v>
                </c:pt>
                <c:pt idx="35">
                  <c:v>73</c:v>
                </c:pt>
                <c:pt idx="36">
                  <c:v>74</c:v>
                </c:pt>
                <c:pt idx="37">
                  <c:v>65</c:v>
                </c:pt>
                <c:pt idx="38">
                  <c:v>27</c:v>
                </c:pt>
                <c:pt idx="39">
                  <c:v>34</c:v>
                </c:pt>
                <c:pt idx="40">
                  <c:v>145</c:v>
                </c:pt>
                <c:pt idx="41">
                  <c:v>112</c:v>
                </c:pt>
                <c:pt idx="42">
                  <c:v>120</c:v>
                </c:pt>
                <c:pt idx="43">
                  <c:v>35</c:v>
                </c:pt>
              </c:numCache>
            </c:numRef>
          </c:val>
        </c:ser>
        <c:ser>
          <c:idx val="2"/>
          <c:order val="2"/>
          <c:tx>
            <c:strRef>
              <c:f>Sheet1!$A$4</c:f>
              <c:strCache>
                <c:ptCount val="1"/>
                <c:pt idx="0">
                  <c:v>#noted</c:v>
                </c:pt>
              </c:strCache>
            </c:strRef>
          </c:tx>
          <c:spPr>
            <a:solidFill>
              <a:srgbClr val="FF0000"/>
            </a:solidFill>
            <a:ln>
              <a:solidFill>
                <a:srgbClr val="FF0000"/>
              </a:solidFill>
            </a:ln>
          </c:spPr>
          <c:cat>
            <c:strRef>
              <c:f>Sheet1!$H$1:$AY$1</c:f>
              <c:strCache>
                <c:ptCount val="44"/>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101b</c:v>
                </c:pt>
                <c:pt idx="30">
                  <c:v>102</c:v>
                </c:pt>
                <c:pt idx="31">
                  <c:v>103</c:v>
                </c:pt>
                <c:pt idx="32">
                  <c:v>104</c:v>
                </c:pt>
                <c:pt idx="33">
                  <c:v>105</c:v>
                </c:pt>
                <c:pt idx="34">
                  <c:v>106</c:v>
                </c:pt>
                <c:pt idx="35">
                  <c:v>107+E</c:v>
                </c:pt>
                <c:pt idx="36">
                  <c:v>108</c:v>
                </c:pt>
                <c:pt idx="37">
                  <c:v>109</c:v>
                </c:pt>
                <c:pt idx="38">
                  <c:v>110</c:v>
                </c:pt>
                <c:pt idx="39">
                  <c:v>110AH</c:v>
                </c:pt>
                <c:pt idx="40">
                  <c:v>111</c:v>
                </c:pt>
                <c:pt idx="41">
                  <c:v>112</c:v>
                </c:pt>
                <c:pt idx="42">
                  <c:v>113</c:v>
                </c:pt>
                <c:pt idx="43">
                  <c:v>113AH</c:v>
                </c:pt>
              </c:strCache>
            </c:strRef>
          </c:cat>
          <c:val>
            <c:numRef>
              <c:f>Sheet1!$H$4:$AY$4</c:f>
              <c:numCache>
                <c:formatCode>0</c:formatCode>
                <c:ptCount val="44"/>
                <c:pt idx="0">
                  <c:v>178</c:v>
                </c:pt>
                <c:pt idx="1">
                  <c:v>130</c:v>
                </c:pt>
                <c:pt idx="2">
                  <c:v>169</c:v>
                </c:pt>
                <c:pt idx="3">
                  <c:v>180</c:v>
                </c:pt>
                <c:pt idx="4">
                  <c:v>175</c:v>
                </c:pt>
                <c:pt idx="5">
                  <c:v>125</c:v>
                </c:pt>
                <c:pt idx="6">
                  <c:v>161</c:v>
                </c:pt>
                <c:pt idx="7">
                  <c:v>237</c:v>
                </c:pt>
                <c:pt idx="8">
                  <c:v>210</c:v>
                </c:pt>
                <c:pt idx="9">
                  <c:v>164</c:v>
                </c:pt>
                <c:pt idx="10">
                  <c:v>170</c:v>
                </c:pt>
                <c:pt idx="11">
                  <c:v>150</c:v>
                </c:pt>
                <c:pt idx="12">
                  <c:v>135</c:v>
                </c:pt>
                <c:pt idx="13">
                  <c:v>165</c:v>
                </c:pt>
                <c:pt idx="14">
                  <c:v>185</c:v>
                </c:pt>
                <c:pt idx="15">
                  <c:v>179</c:v>
                </c:pt>
                <c:pt idx="16">
                  <c:v>137</c:v>
                </c:pt>
                <c:pt idx="17">
                  <c:v>157</c:v>
                </c:pt>
                <c:pt idx="18">
                  <c:v>137</c:v>
                </c:pt>
                <c:pt idx="19">
                  <c:v>120</c:v>
                </c:pt>
                <c:pt idx="20">
                  <c:v>139</c:v>
                </c:pt>
                <c:pt idx="21">
                  <c:v>155</c:v>
                </c:pt>
                <c:pt idx="22">
                  <c:v>131</c:v>
                </c:pt>
                <c:pt idx="23">
                  <c:v>123</c:v>
                </c:pt>
                <c:pt idx="24">
                  <c:v>121</c:v>
                </c:pt>
                <c:pt idx="25">
                  <c:v>110</c:v>
                </c:pt>
                <c:pt idx="26">
                  <c:v>165</c:v>
                </c:pt>
                <c:pt idx="27">
                  <c:v>172</c:v>
                </c:pt>
                <c:pt idx="28">
                  <c:v>141</c:v>
                </c:pt>
                <c:pt idx="29">
                  <c:v>62</c:v>
                </c:pt>
                <c:pt idx="30">
                  <c:v>95</c:v>
                </c:pt>
                <c:pt idx="31">
                  <c:v>137</c:v>
                </c:pt>
                <c:pt idx="32">
                  <c:v>143</c:v>
                </c:pt>
                <c:pt idx="33">
                  <c:v>143</c:v>
                </c:pt>
                <c:pt idx="34">
                  <c:v>143</c:v>
                </c:pt>
                <c:pt idx="35">
                  <c:v>141</c:v>
                </c:pt>
                <c:pt idx="36">
                  <c:v>120</c:v>
                </c:pt>
                <c:pt idx="37">
                  <c:v>77</c:v>
                </c:pt>
                <c:pt idx="38">
                  <c:v>65</c:v>
                </c:pt>
                <c:pt idx="39">
                  <c:v>38</c:v>
                </c:pt>
                <c:pt idx="40">
                  <c:v>103</c:v>
                </c:pt>
                <c:pt idx="41">
                  <c:v>78</c:v>
                </c:pt>
                <c:pt idx="42">
                  <c:v>124</c:v>
                </c:pt>
                <c:pt idx="43">
                  <c:v>43</c:v>
                </c:pt>
              </c:numCache>
            </c:numRef>
          </c:val>
        </c:ser>
        <c:overlap val="100"/>
        <c:axId val="71033600"/>
        <c:axId val="71035136"/>
      </c:barChart>
      <c:catAx>
        <c:axId val="71033600"/>
        <c:scaling>
          <c:orientation val="minMax"/>
        </c:scaling>
        <c:axPos val="b"/>
        <c:numFmt formatCode="General" sourceLinked="1"/>
        <c:tickLblPos val="nextTo"/>
        <c:txPr>
          <a:bodyPr rot="-5400000" vert="horz"/>
          <a:lstStyle/>
          <a:p>
            <a:pPr>
              <a:defRPr sz="1800" b="0" i="0" u="none" strike="noStrike" baseline="0">
                <a:solidFill>
                  <a:srgbClr val="000000"/>
                </a:solidFill>
                <a:latin typeface="Calibri"/>
                <a:ea typeface="Calibri"/>
                <a:cs typeface="Calibri"/>
              </a:defRPr>
            </a:pPr>
            <a:endParaRPr lang="en-US"/>
          </a:p>
        </c:txPr>
        <c:crossAx val="71035136"/>
        <c:crosses val="autoZero"/>
        <c:auto val="1"/>
        <c:lblAlgn val="ctr"/>
        <c:lblOffset val="100"/>
      </c:catAx>
      <c:valAx>
        <c:axId val="71035136"/>
        <c:scaling>
          <c:orientation val="minMax"/>
        </c:scaling>
        <c:axPos val="l"/>
        <c:majorGridlines/>
        <c:numFmt formatCode="0" sourceLinked="1"/>
        <c:tickLblPos val="nextTo"/>
        <c:txPr>
          <a:bodyPr rot="0" vert="horz"/>
          <a:lstStyle/>
          <a:p>
            <a:pPr>
              <a:defRPr sz="2400" b="0" i="0" u="none" strike="noStrike" baseline="0">
                <a:solidFill>
                  <a:srgbClr val="000000"/>
                </a:solidFill>
                <a:latin typeface="Calibri"/>
                <a:ea typeface="Calibri"/>
                <a:cs typeface="Calibri"/>
              </a:defRPr>
            </a:pPr>
            <a:endParaRPr lang="en-US"/>
          </a:p>
        </c:txPr>
        <c:crossAx val="71033600"/>
        <c:crosses val="autoZero"/>
        <c:crossBetween val="between"/>
      </c:valAx>
    </c:plotArea>
    <c:legend>
      <c:legendPos val="r"/>
      <c:layout>
        <c:manualLayout>
          <c:xMode val="edge"/>
          <c:yMode val="edge"/>
          <c:x val="0.47418448662953533"/>
          <c:y val="0.10569912562522361"/>
          <c:w val="0.50398712336643814"/>
          <c:h val="0.21956865209845025"/>
        </c:manualLayout>
      </c:layout>
      <c:txPr>
        <a:bodyPr/>
        <a:lstStyle/>
        <a:p>
          <a:pPr>
            <a:defRPr sz="2025"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2400" b="0" i="0" u="none" strike="noStrike" baseline="0">
          <a:solidFill>
            <a:srgbClr val="000000"/>
          </a:solidFill>
          <a:latin typeface="Calibri"/>
          <a:ea typeface="Calibri"/>
          <a:cs typeface="Calibri"/>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chart>
    <c:view3D>
      <c:rAngAx val="1"/>
    </c:view3D>
    <c:plotArea>
      <c:layout>
        <c:manualLayout>
          <c:layoutTarget val="inner"/>
          <c:xMode val="edge"/>
          <c:yMode val="edge"/>
          <c:x val="7.2182841011177321E-2"/>
          <c:y val="3.7511665208515621E-2"/>
          <c:w val="0.92024190726159338"/>
          <c:h val="0.86500400991542725"/>
        </c:manualLayout>
      </c:layout>
      <c:bar3DChart>
        <c:barDir val="col"/>
        <c:grouping val="stacked"/>
        <c:ser>
          <c:idx val="0"/>
          <c:order val="0"/>
          <c:tx>
            <c:strRef>
              <c:f>Sheet1!$A$3</c:f>
              <c:strCache>
                <c:ptCount val="1"/>
                <c:pt idx="0">
                  <c:v>r9 CR</c:v>
                </c:pt>
              </c:strCache>
            </c:strRef>
          </c:tx>
          <c:spPr>
            <a:solidFill>
              <a:srgbClr val="7030A0"/>
            </a:solidFill>
          </c:spPr>
          <c:cat>
            <c:strRef>
              <c:f>Sheet1!$H$1:$AX$1</c:f>
              <c:strCache>
                <c:ptCount val="43"/>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102</c:v>
                </c:pt>
                <c:pt idx="30">
                  <c:v>103</c:v>
                </c:pt>
                <c:pt idx="31">
                  <c:v>104</c:v>
                </c:pt>
                <c:pt idx="32">
                  <c:v>105</c:v>
                </c:pt>
                <c:pt idx="33">
                  <c:v>106</c:v>
                </c:pt>
                <c:pt idx="34">
                  <c:v>107+E</c:v>
                </c:pt>
                <c:pt idx="35">
                  <c:v>108</c:v>
                </c:pt>
                <c:pt idx="36">
                  <c:v>109</c:v>
                </c:pt>
                <c:pt idx="37">
                  <c:v>110</c:v>
                </c:pt>
                <c:pt idx="38">
                  <c:v>110AH</c:v>
                </c:pt>
                <c:pt idx="39">
                  <c:v>111</c:v>
                </c:pt>
                <c:pt idx="40">
                  <c:v>112</c:v>
                </c:pt>
                <c:pt idx="41">
                  <c:v>113</c:v>
                </c:pt>
                <c:pt idx="42">
                  <c:v>113AH</c:v>
                </c:pt>
              </c:strCache>
            </c:strRef>
          </c:cat>
          <c:val>
            <c:numRef>
              <c:f>Sheet1!$H$3:$AX$3</c:f>
              <c:numCache>
                <c:formatCode>0</c:formatCode>
                <c:ptCount val="43"/>
                <c:pt idx="0">
                  <c:v>131</c:v>
                </c:pt>
                <c:pt idx="1">
                  <c:v>66</c:v>
                </c:pt>
                <c:pt idx="2">
                  <c:v>91</c:v>
                </c:pt>
                <c:pt idx="3">
                  <c:v>50</c:v>
                </c:pt>
                <c:pt idx="4">
                  <c:v>38</c:v>
                </c:pt>
                <c:pt idx="5">
                  <c:v>39</c:v>
                </c:pt>
                <c:pt idx="6">
                  <c:v>28</c:v>
                </c:pt>
                <c:pt idx="7">
                  <c:v>30</c:v>
                </c:pt>
                <c:pt idx="8">
                  <c:v>15</c:v>
                </c:pt>
                <c:pt idx="9">
                  <c:v>13</c:v>
                </c:pt>
                <c:pt idx="10">
                  <c:v>15</c:v>
                </c:pt>
                <c:pt idx="11">
                  <c:v>5</c:v>
                </c:pt>
                <c:pt idx="12">
                  <c:v>7</c:v>
                </c:pt>
                <c:pt idx="13">
                  <c:v>7</c:v>
                </c:pt>
                <c:pt idx="14">
                  <c:v>6</c:v>
                </c:pt>
                <c:pt idx="15">
                  <c:v>5</c:v>
                </c:pt>
                <c:pt idx="16">
                  <c:v>1</c:v>
                </c:pt>
                <c:pt idx="17">
                  <c:v>1</c:v>
                </c:pt>
                <c:pt idx="18">
                  <c:v>1</c:v>
                </c:pt>
                <c:pt idx="19">
                  <c:v>1</c:v>
                </c:pt>
                <c:pt idx="20">
                  <c:v>0</c:v>
                </c:pt>
                <c:pt idx="21">
                  <c:v>3</c:v>
                </c:pt>
                <c:pt idx="22">
                  <c:v>1</c:v>
                </c:pt>
                <c:pt idx="23">
                  <c:v>1</c:v>
                </c:pt>
                <c:pt idx="24">
                  <c:v>1</c:v>
                </c:pt>
                <c:pt idx="25">
                  <c:v>2</c:v>
                </c:pt>
                <c:pt idx="26">
                  <c:v>1</c:v>
                </c:pt>
                <c:pt idx="27">
                  <c:v>0</c:v>
                </c:pt>
                <c:pt idx="28">
                  <c:v>1</c:v>
                </c:pt>
                <c:pt idx="29">
                  <c:v>1</c:v>
                </c:pt>
                <c:pt idx="30">
                  <c:v>1</c:v>
                </c:pt>
                <c:pt idx="31">
                  <c:v>0</c:v>
                </c:pt>
                <c:pt idx="32">
                  <c:v>1</c:v>
                </c:pt>
                <c:pt idx="33">
                  <c:v>0</c:v>
                </c:pt>
                <c:pt idx="34">
                  <c:v>0</c:v>
                </c:pt>
              </c:numCache>
            </c:numRef>
          </c:val>
        </c:ser>
        <c:ser>
          <c:idx val="1"/>
          <c:order val="1"/>
          <c:tx>
            <c:strRef>
              <c:f>Sheet1!$A$4</c:f>
              <c:strCache>
                <c:ptCount val="1"/>
                <c:pt idx="0">
                  <c:v>r10 CR</c:v>
                </c:pt>
              </c:strCache>
            </c:strRef>
          </c:tx>
          <c:spPr>
            <a:solidFill>
              <a:srgbClr val="3A17D1"/>
            </a:solidFill>
          </c:spPr>
          <c:cat>
            <c:strRef>
              <c:f>Sheet1!$H$1:$AX$1</c:f>
              <c:strCache>
                <c:ptCount val="43"/>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102</c:v>
                </c:pt>
                <c:pt idx="30">
                  <c:v>103</c:v>
                </c:pt>
                <c:pt idx="31">
                  <c:v>104</c:v>
                </c:pt>
                <c:pt idx="32">
                  <c:v>105</c:v>
                </c:pt>
                <c:pt idx="33">
                  <c:v>106</c:v>
                </c:pt>
                <c:pt idx="34">
                  <c:v>107+E</c:v>
                </c:pt>
                <c:pt idx="35">
                  <c:v>108</c:v>
                </c:pt>
                <c:pt idx="36">
                  <c:v>109</c:v>
                </c:pt>
                <c:pt idx="37">
                  <c:v>110</c:v>
                </c:pt>
                <c:pt idx="38">
                  <c:v>110AH</c:v>
                </c:pt>
                <c:pt idx="39">
                  <c:v>111</c:v>
                </c:pt>
                <c:pt idx="40">
                  <c:v>112</c:v>
                </c:pt>
                <c:pt idx="41">
                  <c:v>113</c:v>
                </c:pt>
                <c:pt idx="42">
                  <c:v>113AH</c:v>
                </c:pt>
              </c:strCache>
            </c:strRef>
          </c:cat>
          <c:val>
            <c:numRef>
              <c:f>Sheet1!$H$4:$AX$4</c:f>
              <c:numCache>
                <c:formatCode>0</c:formatCode>
                <c:ptCount val="43"/>
                <c:pt idx="0">
                  <c:v>0</c:v>
                </c:pt>
                <c:pt idx="1">
                  <c:v>0</c:v>
                </c:pt>
                <c:pt idx="2">
                  <c:v>7</c:v>
                </c:pt>
                <c:pt idx="3">
                  <c:v>0</c:v>
                </c:pt>
                <c:pt idx="4">
                  <c:v>5</c:v>
                </c:pt>
                <c:pt idx="5">
                  <c:v>0</c:v>
                </c:pt>
                <c:pt idx="6">
                  <c:v>32</c:v>
                </c:pt>
                <c:pt idx="7">
                  <c:v>130</c:v>
                </c:pt>
                <c:pt idx="8">
                  <c:v>52</c:v>
                </c:pt>
                <c:pt idx="9">
                  <c:v>41</c:v>
                </c:pt>
                <c:pt idx="10">
                  <c:v>54</c:v>
                </c:pt>
                <c:pt idx="11">
                  <c:v>38</c:v>
                </c:pt>
                <c:pt idx="12">
                  <c:v>38</c:v>
                </c:pt>
                <c:pt idx="13">
                  <c:v>21</c:v>
                </c:pt>
                <c:pt idx="14">
                  <c:v>21</c:v>
                </c:pt>
                <c:pt idx="15">
                  <c:v>17</c:v>
                </c:pt>
                <c:pt idx="16">
                  <c:v>3</c:v>
                </c:pt>
                <c:pt idx="17">
                  <c:v>3</c:v>
                </c:pt>
                <c:pt idx="18">
                  <c:v>9</c:v>
                </c:pt>
                <c:pt idx="19">
                  <c:v>1</c:v>
                </c:pt>
                <c:pt idx="20">
                  <c:v>6</c:v>
                </c:pt>
                <c:pt idx="21">
                  <c:v>2</c:v>
                </c:pt>
                <c:pt idx="22">
                  <c:v>3</c:v>
                </c:pt>
                <c:pt idx="23">
                  <c:v>3</c:v>
                </c:pt>
                <c:pt idx="24">
                  <c:v>4</c:v>
                </c:pt>
                <c:pt idx="25">
                  <c:v>0</c:v>
                </c:pt>
                <c:pt idx="26">
                  <c:v>0</c:v>
                </c:pt>
                <c:pt idx="27">
                  <c:v>2</c:v>
                </c:pt>
                <c:pt idx="28">
                  <c:v>3</c:v>
                </c:pt>
                <c:pt idx="29">
                  <c:v>6</c:v>
                </c:pt>
                <c:pt idx="30">
                  <c:v>3</c:v>
                </c:pt>
                <c:pt idx="31">
                  <c:v>1</c:v>
                </c:pt>
                <c:pt idx="32">
                  <c:v>3</c:v>
                </c:pt>
                <c:pt idx="33">
                  <c:v>1</c:v>
                </c:pt>
                <c:pt idx="34">
                  <c:v>0</c:v>
                </c:pt>
                <c:pt idx="35">
                  <c:v>1</c:v>
                </c:pt>
                <c:pt idx="36">
                  <c:v>1</c:v>
                </c:pt>
                <c:pt idx="39">
                  <c:v>1</c:v>
                </c:pt>
              </c:numCache>
            </c:numRef>
          </c:val>
        </c:ser>
        <c:ser>
          <c:idx val="2"/>
          <c:order val="2"/>
          <c:tx>
            <c:strRef>
              <c:f>Sheet1!$A$5</c:f>
              <c:strCache>
                <c:ptCount val="1"/>
                <c:pt idx="0">
                  <c:v>r11 CR</c:v>
                </c:pt>
              </c:strCache>
            </c:strRef>
          </c:tx>
          <c:spPr>
            <a:solidFill>
              <a:srgbClr val="663300"/>
            </a:solidFill>
          </c:spPr>
          <c:cat>
            <c:strRef>
              <c:f>Sheet1!$H$1:$AX$1</c:f>
              <c:strCache>
                <c:ptCount val="43"/>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102</c:v>
                </c:pt>
                <c:pt idx="30">
                  <c:v>103</c:v>
                </c:pt>
                <c:pt idx="31">
                  <c:v>104</c:v>
                </c:pt>
                <c:pt idx="32">
                  <c:v>105</c:v>
                </c:pt>
                <c:pt idx="33">
                  <c:v>106</c:v>
                </c:pt>
                <c:pt idx="34">
                  <c:v>107+E</c:v>
                </c:pt>
                <c:pt idx="35">
                  <c:v>108</c:v>
                </c:pt>
                <c:pt idx="36">
                  <c:v>109</c:v>
                </c:pt>
                <c:pt idx="37">
                  <c:v>110</c:v>
                </c:pt>
                <c:pt idx="38">
                  <c:v>110AH</c:v>
                </c:pt>
                <c:pt idx="39">
                  <c:v>111</c:v>
                </c:pt>
                <c:pt idx="40">
                  <c:v>112</c:v>
                </c:pt>
                <c:pt idx="41">
                  <c:v>113</c:v>
                </c:pt>
                <c:pt idx="42">
                  <c:v>113AH</c:v>
                </c:pt>
              </c:strCache>
            </c:strRef>
          </c:cat>
          <c:val>
            <c:numRef>
              <c:f>Sheet1!$H$5:$AX$5</c:f>
              <c:numCache>
                <c:formatCode>0</c:formatCode>
                <c:ptCount val="43"/>
                <c:pt idx="0">
                  <c:v>0</c:v>
                </c:pt>
                <c:pt idx="1">
                  <c:v>0</c:v>
                </c:pt>
                <c:pt idx="2">
                  <c:v>0</c:v>
                </c:pt>
                <c:pt idx="3">
                  <c:v>0</c:v>
                </c:pt>
                <c:pt idx="4">
                  <c:v>0</c:v>
                </c:pt>
                <c:pt idx="5">
                  <c:v>0</c:v>
                </c:pt>
                <c:pt idx="6">
                  <c:v>0</c:v>
                </c:pt>
                <c:pt idx="7">
                  <c:v>0</c:v>
                </c:pt>
                <c:pt idx="8">
                  <c:v>2</c:v>
                </c:pt>
                <c:pt idx="9">
                  <c:v>3</c:v>
                </c:pt>
                <c:pt idx="10">
                  <c:v>12</c:v>
                </c:pt>
                <c:pt idx="11">
                  <c:v>16</c:v>
                </c:pt>
                <c:pt idx="12">
                  <c:v>7</c:v>
                </c:pt>
                <c:pt idx="13">
                  <c:v>31</c:v>
                </c:pt>
                <c:pt idx="14">
                  <c:v>26</c:v>
                </c:pt>
                <c:pt idx="15">
                  <c:v>23</c:v>
                </c:pt>
                <c:pt idx="16">
                  <c:v>105</c:v>
                </c:pt>
                <c:pt idx="17">
                  <c:v>71</c:v>
                </c:pt>
                <c:pt idx="18">
                  <c:v>53</c:v>
                </c:pt>
                <c:pt idx="19">
                  <c:v>45</c:v>
                </c:pt>
                <c:pt idx="20">
                  <c:v>18</c:v>
                </c:pt>
                <c:pt idx="21">
                  <c:v>27</c:v>
                </c:pt>
                <c:pt idx="22">
                  <c:v>20</c:v>
                </c:pt>
                <c:pt idx="23">
                  <c:v>20</c:v>
                </c:pt>
                <c:pt idx="24">
                  <c:v>19</c:v>
                </c:pt>
                <c:pt idx="25">
                  <c:v>17</c:v>
                </c:pt>
                <c:pt idx="26">
                  <c:v>10</c:v>
                </c:pt>
                <c:pt idx="27">
                  <c:v>7</c:v>
                </c:pt>
                <c:pt idx="28">
                  <c:v>4</c:v>
                </c:pt>
                <c:pt idx="29">
                  <c:v>5</c:v>
                </c:pt>
                <c:pt idx="30">
                  <c:v>5</c:v>
                </c:pt>
                <c:pt idx="31">
                  <c:v>0</c:v>
                </c:pt>
                <c:pt idx="32">
                  <c:v>6</c:v>
                </c:pt>
                <c:pt idx="33">
                  <c:v>3</c:v>
                </c:pt>
                <c:pt idx="34">
                  <c:v>1</c:v>
                </c:pt>
                <c:pt idx="35">
                  <c:v>1</c:v>
                </c:pt>
                <c:pt idx="36">
                  <c:v>1</c:v>
                </c:pt>
              </c:numCache>
            </c:numRef>
          </c:val>
        </c:ser>
        <c:ser>
          <c:idx val="3"/>
          <c:order val="3"/>
          <c:tx>
            <c:strRef>
              <c:f>Sheet1!$A$6</c:f>
              <c:strCache>
                <c:ptCount val="1"/>
                <c:pt idx="0">
                  <c:v>r12 CR</c:v>
                </c:pt>
              </c:strCache>
            </c:strRef>
          </c:tx>
          <c:spPr>
            <a:solidFill>
              <a:srgbClr val="62A14D"/>
            </a:solidFill>
          </c:spPr>
          <c:cat>
            <c:strRef>
              <c:f>Sheet1!$H$1:$AX$1</c:f>
              <c:strCache>
                <c:ptCount val="43"/>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102</c:v>
                </c:pt>
                <c:pt idx="30">
                  <c:v>103</c:v>
                </c:pt>
                <c:pt idx="31">
                  <c:v>104</c:v>
                </c:pt>
                <c:pt idx="32">
                  <c:v>105</c:v>
                </c:pt>
                <c:pt idx="33">
                  <c:v>106</c:v>
                </c:pt>
                <c:pt idx="34">
                  <c:v>107+E</c:v>
                </c:pt>
                <c:pt idx="35">
                  <c:v>108</c:v>
                </c:pt>
                <c:pt idx="36">
                  <c:v>109</c:v>
                </c:pt>
                <c:pt idx="37">
                  <c:v>110</c:v>
                </c:pt>
                <c:pt idx="38">
                  <c:v>110AH</c:v>
                </c:pt>
                <c:pt idx="39">
                  <c:v>111</c:v>
                </c:pt>
                <c:pt idx="40">
                  <c:v>112</c:v>
                </c:pt>
                <c:pt idx="41">
                  <c:v>113</c:v>
                </c:pt>
                <c:pt idx="42">
                  <c:v>113AH</c:v>
                </c:pt>
              </c:strCache>
            </c:strRef>
          </c:cat>
          <c:val>
            <c:numRef>
              <c:f>Sheet1!$H$6:$AX$6</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1</c:v>
                </c:pt>
                <c:pt idx="18">
                  <c:v>1</c:v>
                </c:pt>
                <c:pt idx="19">
                  <c:v>2</c:v>
                </c:pt>
                <c:pt idx="20">
                  <c:v>2</c:v>
                </c:pt>
                <c:pt idx="21">
                  <c:v>4</c:v>
                </c:pt>
                <c:pt idx="22">
                  <c:v>11</c:v>
                </c:pt>
                <c:pt idx="23">
                  <c:v>8</c:v>
                </c:pt>
                <c:pt idx="24">
                  <c:v>19</c:v>
                </c:pt>
                <c:pt idx="25">
                  <c:v>21</c:v>
                </c:pt>
                <c:pt idx="26">
                  <c:v>35</c:v>
                </c:pt>
                <c:pt idx="27">
                  <c:v>50</c:v>
                </c:pt>
                <c:pt idx="28">
                  <c:v>38</c:v>
                </c:pt>
                <c:pt idx="29">
                  <c:v>64</c:v>
                </c:pt>
                <c:pt idx="30">
                  <c:v>55</c:v>
                </c:pt>
                <c:pt idx="31">
                  <c:v>39</c:v>
                </c:pt>
                <c:pt idx="32">
                  <c:v>35</c:v>
                </c:pt>
                <c:pt idx="33">
                  <c:v>34</c:v>
                </c:pt>
                <c:pt idx="34">
                  <c:v>21</c:v>
                </c:pt>
                <c:pt idx="35">
                  <c:v>11</c:v>
                </c:pt>
                <c:pt idx="36">
                  <c:v>10</c:v>
                </c:pt>
                <c:pt idx="37">
                  <c:v>9</c:v>
                </c:pt>
                <c:pt idx="38">
                  <c:v>1</c:v>
                </c:pt>
                <c:pt idx="39">
                  <c:v>9</c:v>
                </c:pt>
                <c:pt idx="40">
                  <c:v>3</c:v>
                </c:pt>
                <c:pt idx="41">
                  <c:v>3</c:v>
                </c:pt>
              </c:numCache>
            </c:numRef>
          </c:val>
        </c:ser>
        <c:ser>
          <c:idx val="4"/>
          <c:order val="4"/>
          <c:tx>
            <c:strRef>
              <c:f>Sheet1!$A$7</c:f>
              <c:strCache>
                <c:ptCount val="1"/>
                <c:pt idx="0">
                  <c:v>r13 CR</c:v>
                </c:pt>
              </c:strCache>
            </c:strRef>
          </c:tx>
          <c:spPr>
            <a:solidFill>
              <a:srgbClr val="FF0000"/>
            </a:solidFill>
            <a:effectLst>
              <a:outerShdw blurRad="50800" dist="50800" dir="5400000" algn="ctr" rotWithShape="0">
                <a:srgbClr val="FF0000"/>
              </a:outerShdw>
            </a:effectLst>
          </c:spPr>
          <c:cat>
            <c:strRef>
              <c:f>Sheet1!$H$1:$AX$1</c:f>
              <c:strCache>
                <c:ptCount val="43"/>
                <c:pt idx="0">
                  <c:v>73</c:v>
                </c:pt>
                <c:pt idx="1">
                  <c:v>74</c:v>
                </c:pt>
                <c:pt idx="2">
                  <c:v>75</c:v>
                </c:pt>
                <c:pt idx="3">
                  <c:v>76</c:v>
                </c:pt>
                <c:pt idx="4">
                  <c:v>77</c:v>
                </c:pt>
                <c:pt idx="5">
                  <c:v>78</c:v>
                </c:pt>
                <c:pt idx="6">
                  <c:v>79</c:v>
                </c:pt>
                <c:pt idx="7">
                  <c:v>80</c:v>
                </c:pt>
                <c:pt idx="8">
                  <c:v>81</c:v>
                </c:pt>
                <c:pt idx="9">
                  <c:v>82</c:v>
                </c:pt>
                <c:pt idx="10">
                  <c:v>83</c:v>
                </c:pt>
                <c:pt idx="11">
                  <c:v>84</c:v>
                </c:pt>
                <c:pt idx="12">
                  <c:v>85</c:v>
                </c:pt>
                <c:pt idx="13">
                  <c:v>86</c:v>
                </c:pt>
                <c:pt idx="14">
                  <c:v>87</c:v>
                </c:pt>
                <c:pt idx="15">
                  <c:v>88</c:v>
                </c:pt>
                <c:pt idx="16">
                  <c:v>89</c:v>
                </c:pt>
                <c:pt idx="17">
                  <c:v>90</c:v>
                </c:pt>
                <c:pt idx="18">
                  <c:v>91</c:v>
                </c:pt>
                <c:pt idx="19">
                  <c:v>92</c:v>
                </c:pt>
                <c:pt idx="20">
                  <c:v>93</c:v>
                </c:pt>
                <c:pt idx="21">
                  <c:v>94</c:v>
                </c:pt>
                <c:pt idx="22">
                  <c:v>95</c:v>
                </c:pt>
                <c:pt idx="23">
                  <c:v>96</c:v>
                </c:pt>
                <c:pt idx="24">
                  <c:v>97</c:v>
                </c:pt>
                <c:pt idx="25">
                  <c:v>98</c:v>
                </c:pt>
                <c:pt idx="26">
                  <c:v>99</c:v>
                </c:pt>
                <c:pt idx="27">
                  <c:v>100</c:v>
                </c:pt>
                <c:pt idx="28">
                  <c:v>101</c:v>
                </c:pt>
                <c:pt idx="29">
                  <c:v>102</c:v>
                </c:pt>
                <c:pt idx="30">
                  <c:v>103</c:v>
                </c:pt>
                <c:pt idx="31">
                  <c:v>104</c:v>
                </c:pt>
                <c:pt idx="32">
                  <c:v>105</c:v>
                </c:pt>
                <c:pt idx="33">
                  <c:v>106</c:v>
                </c:pt>
                <c:pt idx="34">
                  <c:v>107+E</c:v>
                </c:pt>
                <c:pt idx="35">
                  <c:v>108</c:v>
                </c:pt>
                <c:pt idx="36">
                  <c:v>109</c:v>
                </c:pt>
                <c:pt idx="37">
                  <c:v>110</c:v>
                </c:pt>
                <c:pt idx="38">
                  <c:v>110AH</c:v>
                </c:pt>
                <c:pt idx="39">
                  <c:v>111</c:v>
                </c:pt>
                <c:pt idx="40">
                  <c:v>112</c:v>
                </c:pt>
                <c:pt idx="41">
                  <c:v>113</c:v>
                </c:pt>
                <c:pt idx="42">
                  <c:v>113AH</c:v>
                </c:pt>
              </c:strCache>
            </c:strRef>
          </c:cat>
          <c:val>
            <c:numRef>
              <c:f>Sheet1!$H$7:$AX$7</c:f>
              <c:numCache>
                <c:formatCode>0</c:formatCode>
                <c:ptCount val="43"/>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2</c:v>
                </c:pt>
                <c:pt idx="31">
                  <c:v>10</c:v>
                </c:pt>
                <c:pt idx="32">
                  <c:v>19</c:v>
                </c:pt>
                <c:pt idx="33">
                  <c:v>13</c:v>
                </c:pt>
                <c:pt idx="34">
                  <c:v>14</c:v>
                </c:pt>
                <c:pt idx="35">
                  <c:v>6</c:v>
                </c:pt>
                <c:pt idx="36">
                  <c:v>9</c:v>
                </c:pt>
                <c:pt idx="37">
                  <c:v>56</c:v>
                </c:pt>
                <c:pt idx="38">
                  <c:v>25</c:v>
                </c:pt>
                <c:pt idx="39">
                  <c:v>58</c:v>
                </c:pt>
                <c:pt idx="40">
                  <c:v>73</c:v>
                </c:pt>
                <c:pt idx="41">
                  <c:v>41</c:v>
                </c:pt>
                <c:pt idx="42">
                  <c:v>11</c:v>
                </c:pt>
              </c:numCache>
            </c:numRef>
          </c:val>
        </c:ser>
        <c:shape val="box"/>
        <c:axId val="71155072"/>
        <c:axId val="71046272"/>
        <c:axId val="0"/>
      </c:bar3DChart>
      <c:catAx>
        <c:axId val="71155072"/>
        <c:scaling>
          <c:orientation val="minMax"/>
        </c:scaling>
        <c:axPos val="b"/>
        <c:tickLblPos val="nextTo"/>
        <c:txPr>
          <a:bodyPr/>
          <a:lstStyle/>
          <a:p>
            <a:pPr>
              <a:defRPr sz="900"/>
            </a:pPr>
            <a:endParaRPr lang="en-US"/>
          </a:p>
        </c:txPr>
        <c:crossAx val="71046272"/>
        <c:crosses val="autoZero"/>
        <c:auto val="1"/>
        <c:lblAlgn val="ctr"/>
        <c:lblOffset val="100"/>
      </c:catAx>
      <c:valAx>
        <c:axId val="71046272"/>
        <c:scaling>
          <c:orientation val="minMax"/>
        </c:scaling>
        <c:axPos val="l"/>
        <c:majorGridlines/>
        <c:numFmt formatCode="0" sourceLinked="1"/>
        <c:tickLblPos val="nextTo"/>
        <c:crossAx val="71155072"/>
        <c:crosses val="autoZero"/>
        <c:crossBetween val="between"/>
      </c:valAx>
    </c:plotArea>
    <c:legend>
      <c:legendPos val="r"/>
      <c:layout>
        <c:manualLayout>
          <c:xMode val="edge"/>
          <c:yMode val="edge"/>
          <c:x val="0.67041250612904169"/>
          <c:y val="3.8264147032699071E-2"/>
          <c:w val="0.25736529087710192"/>
          <c:h val="0.35620120671127287"/>
        </c:manualLayout>
      </c:layout>
      <c:txPr>
        <a:bodyPr/>
        <a:lstStyle/>
        <a:p>
          <a:pPr>
            <a:defRPr sz="1400"/>
          </a:pPr>
          <a:endParaRPr lang="en-US"/>
        </a:p>
      </c:txPr>
    </c:legend>
    <c:plotVisOnly val="1"/>
    <c:dispBlanksAs val="gap"/>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49176A58-110A-4C63-B224-8BFD3D79F71F}" type="slidenum">
              <a:rPr lang="en-GB"/>
              <a:pPr>
                <a:defRPr/>
              </a:pPr>
              <a:t>‹#›</a:t>
            </a:fld>
            <a:endParaRPr lang="en-GB"/>
          </a:p>
        </p:txBody>
      </p:sp>
    </p:spTree>
    <p:extLst>
      <p:ext uri="{BB962C8B-B14F-4D97-AF65-F5344CB8AC3E}">
        <p14:creationId xmlns="" xmlns:p14="http://schemas.microsoft.com/office/powerpoint/2010/main" val="3631893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48132"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A50E9F8E-2F37-48F8-AD7D-67CFB69FA4B1}" type="slidenum">
              <a:rPr lang="en-GB"/>
              <a:pPr>
                <a:defRPr/>
              </a:pPr>
              <a:t>‹#›</a:t>
            </a:fld>
            <a:endParaRPr lang="en-GB"/>
          </a:p>
        </p:txBody>
      </p:sp>
      <p:sp>
        <p:nvSpPr>
          <p:cNvPr id="9" name="Footer Placeholder 8"/>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US"/>
          </a:p>
        </p:txBody>
      </p:sp>
      <p:sp>
        <p:nvSpPr>
          <p:cNvPr id="10" name="Header Placeholder 9"/>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 xmlns:p14="http://schemas.microsoft.com/office/powerpoint/2010/main" val="28115416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915988" y="742950"/>
            <a:ext cx="4967287" cy="3725863"/>
          </a:xfrm>
          <a:ln/>
        </p:spPr>
      </p:sp>
      <p:sp>
        <p:nvSpPr>
          <p:cNvPr id="49155" name="Rectangle 3"/>
          <p:cNvSpPr>
            <a:spLocks noGrp="1" noChangeArrowheads="1"/>
          </p:cNvSpPr>
          <p:nvPr>
            <p:ph type="body" idx="1"/>
          </p:nvPr>
        </p:nvSpPr>
        <p:spPr>
          <a:xfrm>
            <a:off x="904875" y="4718050"/>
            <a:ext cx="4987925" cy="446722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eaLnBrk="1" hangingPunct="1"/>
            <a:endParaRPr lang="en-US" altLang="de-DE"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50E9F8E-2F37-48F8-AD7D-67CFB69FA4B1}" type="slidenum">
              <a:rPr lang="en-GB" smtClean="0"/>
              <a:pPr>
                <a:defRPr/>
              </a:pPr>
              <a:t>37</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lstStyle/>
          <a:p>
            <a:endParaRPr lang="en-US" altLang="de-DE"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de-D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de-DE"/>
          </a:p>
        </p:txBody>
      </p:sp>
    </p:spTree>
    <p:extLst>
      <p:ext uri="{BB962C8B-B14F-4D97-AF65-F5344CB8AC3E}">
        <p14:creationId xmlns="" xmlns:p14="http://schemas.microsoft.com/office/powerpoint/2010/main" val="330416452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7596109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de-D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10024589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 xmlns:p14="http://schemas.microsoft.com/office/powerpoint/2010/main" val="92422850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96623595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de-D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 xmlns:p14="http://schemas.microsoft.com/office/powerpoint/2010/main" val="137540227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24479549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de-D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Tree>
    <p:extLst>
      <p:ext uri="{BB962C8B-B14F-4D97-AF65-F5344CB8AC3E}">
        <p14:creationId xmlns="" xmlns:p14="http://schemas.microsoft.com/office/powerpoint/2010/main" val="109121041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de-DE"/>
          </a:p>
        </p:txBody>
      </p:sp>
    </p:spTree>
    <p:extLst>
      <p:ext uri="{BB962C8B-B14F-4D97-AF65-F5344CB8AC3E}">
        <p14:creationId xmlns="" xmlns:p14="http://schemas.microsoft.com/office/powerpoint/2010/main" val="323184219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64DD4066-8C54-4FD9-BE63-434220220580}" type="slidenum">
              <a:rPr lang="en-GB" smtClean="0"/>
              <a:pPr>
                <a:defRPr/>
              </a:pPr>
              <a:t>‹#›</a:t>
            </a:fld>
            <a:endParaRPr lang="en-GB"/>
          </a:p>
        </p:txBody>
      </p:sp>
    </p:spTree>
    <p:extLst>
      <p:ext uri="{BB962C8B-B14F-4D97-AF65-F5344CB8AC3E}">
        <p14:creationId xmlns="" xmlns:p14="http://schemas.microsoft.com/office/powerpoint/2010/main" val="20192799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de-D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de-D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423784911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de-D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de-D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 xmlns:p14="http://schemas.microsoft.com/office/powerpoint/2010/main" val="140013713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endParaRPr lang="en-GB" altLang="de-DE"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endParaRPr lang="en-GB" altLang="de-DE" dirty="0" smtClean="0"/>
          </a:p>
        </p:txBody>
      </p:sp>
      <p:pic>
        <p:nvPicPr>
          <p:cNvPr id="1030"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defRPr>
            </a:lvl1pPr>
          </a:lstStyle>
          <a:p>
            <a:pPr>
              <a:defRPr/>
            </a:pPr>
            <a:fld id="{64DD4066-8C54-4FD9-BE63-434220220580}" type="slidenum">
              <a:rPr lang="en-GB"/>
              <a:pPr>
                <a:defRPr/>
              </a:pPr>
              <a:t>‹#›</a:t>
            </a:fld>
            <a:endParaRPr lang="en-GB"/>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smtClean="0">
                <a:solidFill>
                  <a:schemeClr val="bg1"/>
                </a:solidFill>
              </a:rPr>
              <a:t>© 3GPP 2009     Mobile World Congress, Barcelona, 19</a:t>
            </a:r>
            <a:r>
              <a:rPr lang="en-GB" altLang="de-DE" baseline="30000" smtClean="0">
                <a:solidFill>
                  <a:schemeClr val="bg1"/>
                </a:solidFill>
              </a:rPr>
              <a:t>th</a:t>
            </a:r>
            <a:r>
              <a:rPr lang="en-GB" altLang="de-DE" smtClean="0">
                <a:solidFill>
                  <a:schemeClr val="bg1"/>
                </a:solidFill>
              </a:rPr>
              <a:t> February 2009</a:t>
            </a:r>
          </a:p>
        </p:txBody>
      </p:sp>
      <p:pic>
        <p:nvPicPr>
          <p:cNvPr id="1033" name="Picture 7"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cstate="print">
            <a:extLst>
              <a:ext uri="{28A0092B-C50C-407E-A947-70E740481C1C}">
                <a14:useLocalDpi xmlns="" xmlns:a14="http://schemas.microsoft.com/office/drawing/2010/main" val="0"/>
              </a:ext>
            </a:extLst>
          </a:blip>
          <a:srcRect/>
          <a:stretch>
            <a:fillRect/>
          </a:stretch>
        </p:blipFill>
        <p:spPr bwMode="auto">
          <a:xfrm>
            <a:off x="438150" y="6475598"/>
            <a:ext cx="4832590" cy="273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cstate="print">
            <a:extLst>
              <a:ext uri="{28A0092B-C50C-407E-A947-70E740481C1C}">
                <a14:useLocalDpi xmlns=""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cstate="print">
            <a:extLst>
              <a:ext uri="{28A0092B-C50C-407E-A947-70E740481C1C}">
                <a14:useLocalDpi xmlns=""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37313"/>
            <a:ext cx="4843702" cy="2462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GB" altLang="de-DE" dirty="0" smtClean="0">
                <a:solidFill>
                  <a:schemeClr val="bg1"/>
                </a:solidFill>
              </a:rPr>
              <a:t>© 3GPP 2015     SP-160154, TSG SA#71</a:t>
            </a:r>
            <a:r>
              <a:rPr lang="en-GB" altLang="de-DE" baseline="0" dirty="0" smtClean="0">
                <a:solidFill>
                  <a:schemeClr val="bg1"/>
                </a:solidFill>
              </a:rPr>
              <a:t> Gothenburg</a:t>
            </a:r>
            <a:r>
              <a:rPr lang="en-GB" altLang="de-DE" dirty="0" smtClean="0">
                <a:solidFill>
                  <a:schemeClr val="bg1"/>
                </a:solidFill>
              </a:rPr>
              <a:t>, Sweden, Mar  9-11</a:t>
            </a:r>
            <a:r>
              <a:rPr lang="en-GB" altLang="de-DE" baseline="0" dirty="0" smtClean="0">
                <a:solidFill>
                  <a:schemeClr val="bg1"/>
                </a:solidFill>
              </a:rPr>
              <a:t>, 2016</a:t>
            </a:r>
            <a:endParaRPr lang="en-GB" altLang="de-DE" dirty="0" smtClean="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fld id="{406A5327-991E-4222-B7ED-0A22C893D7CF}" type="slidenum">
              <a:rPr lang="en-GB" sz="1100" smtClean="0">
                <a:solidFill>
                  <a:schemeClr val="bg1"/>
                </a:solidFill>
              </a:rPr>
              <a:pPr eaLnBrk="1" hangingPunct="1">
                <a:defRPr/>
              </a:pPr>
              <a:t>‹#›</a:t>
            </a:fld>
            <a:endParaRPr lang="en-GB" sz="1100" smtClean="0">
              <a:solidFill>
                <a:schemeClr val="bg1"/>
              </a:solidFill>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 id="2147484802"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cstate="print">
            <a:clrChange>
              <a:clrFrom>
                <a:srgbClr val="FEFEFE"/>
              </a:clrFrom>
              <a:clrTo>
                <a:srgbClr val="FEFEFE">
                  <a:alpha val="0"/>
                </a:srgbClr>
              </a:clrTo>
            </a:clrChange>
            <a:lum bright="70000" contrast="-70000"/>
            <a:extLst>
              <a:ext uri="{28A0092B-C50C-407E-A947-70E740481C1C}">
                <a14:useLocalDpi xmlns="" xmlns:a14="http://schemas.microsoft.com/office/drawing/2010/main" val="0"/>
              </a:ext>
            </a:extLst>
          </a:blip>
          <a:srcRect/>
          <a:stretch>
            <a:fillRect/>
          </a:stretch>
        </p:blipFill>
        <p:spPr bwMode="auto">
          <a:xfrm>
            <a:off x="762000" y="1209675"/>
            <a:ext cx="7620000" cy="4438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717550" y="1411288"/>
            <a:ext cx="7813675" cy="4100512"/>
          </a:xfrm>
        </p:spPr>
        <p:txBody>
          <a:bodyPr>
            <a:normAutofit/>
          </a:bodyPr>
          <a:lstStyle/>
          <a:p>
            <a:pPr eaLnBrk="1" hangingPunct="1">
              <a:defRPr/>
            </a:pPr>
            <a:r>
              <a:rPr lang="en-US" dirty="0" smtClean="0">
                <a:effectLst>
                  <a:outerShdw blurRad="38100" dist="38100" dir="2700000" algn="tl">
                    <a:srgbClr val="C0C0C0"/>
                  </a:outerShdw>
                </a:effectLst>
              </a:rPr>
              <a:t/>
            </a:r>
            <a:br>
              <a:rPr lang="en-US" dirty="0" smtClean="0">
                <a:effectLst>
                  <a:outerShdw blurRad="38100" dist="38100" dir="2700000" algn="tl">
                    <a:srgbClr val="C0C0C0"/>
                  </a:outerShdw>
                </a:effectLst>
              </a:rPr>
            </a:br>
            <a:r>
              <a:rPr lang="en-US" sz="2800" dirty="0" smtClean="0">
                <a:effectLst>
                  <a:outerShdw blurRad="38100" dist="38100" dir="2700000" algn="tl">
                    <a:srgbClr val="C0C0C0"/>
                  </a:outerShdw>
                </a:effectLst>
              </a:rPr>
              <a:t/>
            </a:r>
            <a:br>
              <a:rPr lang="en-US" sz="2800" dirty="0" smtClean="0">
                <a:effectLst>
                  <a:outerShdw blurRad="38100" dist="38100" dir="2700000" algn="tl">
                    <a:srgbClr val="C0C0C0"/>
                  </a:outerShdw>
                </a:effectLst>
              </a:rPr>
            </a:br>
            <a:endParaRPr lang="en-GB" sz="2800" dirty="0" smtClean="0">
              <a:effectLst>
                <a:outerShdw blurRad="38100" dist="38100" dir="2700000" algn="tl">
                  <a:srgbClr val="C0C0C0"/>
                </a:outerShdw>
              </a:effectLst>
            </a:endParaRPr>
          </a:p>
        </p:txBody>
      </p:sp>
      <p:sp>
        <p:nvSpPr>
          <p:cNvPr id="3076" name="Subtitle 6"/>
          <p:cNvSpPr>
            <a:spLocks noGrp="1"/>
          </p:cNvSpPr>
          <p:nvPr>
            <p:ph type="subTitle" idx="4294967295"/>
          </p:nvPr>
        </p:nvSpPr>
        <p:spPr>
          <a:xfrm>
            <a:off x="1371600" y="3886200"/>
            <a:ext cx="6400800" cy="1752600"/>
          </a:xfrm>
        </p:spPr>
        <p:txBody>
          <a:bodyPr/>
          <a:lstStyle/>
          <a:p>
            <a:pPr marL="0" indent="0" algn="ctr" eaLnBrk="1" hangingPunct="1">
              <a:buFontTx/>
              <a:buNone/>
            </a:pPr>
            <a:r>
              <a:rPr lang="fr-FR" altLang="de-DE" sz="2400" dirty="0" smtClean="0">
                <a:latin typeface="Arial" charset="0"/>
              </a:rPr>
              <a:t>Frank Mademann, SA2 Chairman (Huawei)</a:t>
            </a:r>
          </a:p>
          <a:p>
            <a:pPr marL="0" indent="0" algn="ctr" eaLnBrk="1" hangingPunct="1">
              <a:buFontTx/>
              <a:buNone/>
            </a:pPr>
            <a:r>
              <a:rPr lang="fr-FR" altLang="de-DE" sz="2400" dirty="0" smtClean="0">
                <a:latin typeface="Arial" charset="0"/>
              </a:rPr>
              <a:t>Maurice Pope, SA2 Support (MCC)</a:t>
            </a:r>
            <a:endParaRPr lang="de-DE" altLang="de-DE" sz="2400" dirty="0" smtClean="0">
              <a:latin typeface="Arial" charset="0"/>
            </a:endParaRPr>
          </a:p>
        </p:txBody>
      </p:sp>
      <p:sp>
        <p:nvSpPr>
          <p:cNvPr id="12351" name="Text Box 63"/>
          <p:cNvSpPr txBox="1">
            <a:spLocks noChangeArrowheads="1"/>
          </p:cNvSpPr>
          <p:nvPr/>
        </p:nvSpPr>
        <p:spPr bwMode="auto">
          <a:xfrm>
            <a:off x="693738" y="1989138"/>
            <a:ext cx="7761287" cy="13843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200" dirty="0" smtClean="0">
                <a:solidFill>
                  <a:srgbClr val="FF3300"/>
                </a:solidFill>
                <a:effectLst>
                  <a:outerShdw blurRad="38100" dist="38100" dir="2700000" algn="tl">
                    <a:srgbClr val="C0C0C0"/>
                  </a:outerShdw>
                </a:effectLst>
                <a:latin typeface="Calibri" pitchFamily="34" charset="0"/>
              </a:rPr>
              <a:t>TSG SA WG2 Report and Questions for Advice</a:t>
            </a:r>
            <a:br>
              <a:rPr lang="en-GB" sz="3200" dirty="0" smtClean="0">
                <a:solidFill>
                  <a:srgbClr val="FF3300"/>
                </a:solidFill>
                <a:effectLst>
                  <a:outerShdw blurRad="38100" dist="38100" dir="2700000" algn="tl">
                    <a:srgbClr val="C0C0C0"/>
                  </a:outerShdw>
                </a:effectLst>
                <a:latin typeface="Calibri" pitchFamily="34" charset="0"/>
              </a:rPr>
            </a:br>
            <a:r>
              <a:rPr lang="en-GB" sz="3200" dirty="0" smtClean="0">
                <a:solidFill>
                  <a:srgbClr val="FF3300"/>
                </a:solidFill>
                <a:effectLst>
                  <a:outerShdw blurRad="38100" dist="38100" dir="2700000" algn="tl">
                    <a:srgbClr val="C0C0C0"/>
                  </a:outerShdw>
                </a:effectLst>
                <a:latin typeface="Calibri" pitchFamily="34" charset="0"/>
              </a:rPr>
              <a:t>at TSG SA#71</a:t>
            </a:r>
            <a:br>
              <a:rPr lang="en-GB" sz="3200" dirty="0" smtClean="0">
                <a:solidFill>
                  <a:srgbClr val="FF3300"/>
                </a:solidFill>
                <a:effectLst>
                  <a:outerShdw blurRad="38100" dist="38100" dir="2700000" algn="tl">
                    <a:srgbClr val="C0C0C0"/>
                  </a:outerShdw>
                </a:effectLst>
                <a:latin typeface="Calibri" pitchFamily="34" charset="0"/>
              </a:rPr>
            </a:br>
            <a:r>
              <a:rPr lang="en-GB" sz="2000" dirty="0" smtClean="0">
                <a:solidFill>
                  <a:srgbClr val="948A54"/>
                </a:solidFill>
                <a:effectLst>
                  <a:outerShdw blurRad="38100" dist="38100" dir="2700000" algn="tl">
                    <a:srgbClr val="C0C0C0"/>
                  </a:outerShdw>
                </a:effectLst>
                <a:latin typeface="Calibri" pitchFamily="34" charset="0"/>
              </a:rPr>
              <a:t>(agenda item 7.2)</a:t>
            </a:r>
            <a:endParaRPr lang="en-US" sz="2000" dirty="0" smtClean="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(7/8)</a:t>
            </a:r>
            <a:br>
              <a:rPr lang="de-DE" altLang="de-DE" dirty="0" smtClean="0"/>
            </a:br>
            <a:r>
              <a:rPr lang="de-DE" altLang="de-DE" dirty="0" smtClean="0"/>
              <a:t>Document Handling / Meeting</a:t>
            </a:r>
            <a:endParaRPr lang="de-DE" dirty="0"/>
          </a:p>
        </p:txBody>
      </p:sp>
      <p:sp>
        <p:nvSpPr>
          <p:cNvPr id="26"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27" name="TextBox 12"/>
          <p:cNvSpPr txBox="1">
            <a:spLocks noChangeArrowheads="1"/>
          </p:cNvSpPr>
          <p:nvPr/>
        </p:nvSpPr>
        <p:spPr bwMode="auto">
          <a:xfrm rot="16200000">
            <a:off x="-915475" y="3556000"/>
            <a:ext cx="20828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Number of Tdocs</a:t>
            </a:r>
          </a:p>
        </p:txBody>
      </p:sp>
      <p:cxnSp>
        <p:nvCxnSpPr>
          <p:cNvPr id="28" name="Straight Connector 11"/>
          <p:cNvCxnSpPr>
            <a:cxnSpLocks noChangeShapeType="1"/>
          </p:cNvCxnSpPr>
          <p:nvPr/>
        </p:nvCxnSpPr>
        <p:spPr bwMode="auto">
          <a:xfrm flipV="1">
            <a:off x="922351" y="6018028"/>
            <a:ext cx="640635" cy="1109"/>
          </a:xfrm>
          <a:prstGeom prst="line">
            <a:avLst/>
          </a:prstGeom>
          <a:noFill/>
          <a:ln w="28575" algn="ctr">
            <a:solidFill>
              <a:srgbClr val="7030A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9" name="Straight Connector 14"/>
          <p:cNvCxnSpPr>
            <a:cxnSpLocks noChangeShapeType="1"/>
          </p:cNvCxnSpPr>
          <p:nvPr/>
        </p:nvCxnSpPr>
        <p:spPr bwMode="auto">
          <a:xfrm flipV="1">
            <a:off x="1669774" y="6003235"/>
            <a:ext cx="1049572" cy="15903"/>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Connector 16"/>
          <p:cNvCxnSpPr>
            <a:cxnSpLocks noChangeShapeType="1"/>
          </p:cNvCxnSpPr>
          <p:nvPr/>
        </p:nvCxnSpPr>
        <p:spPr bwMode="auto">
          <a:xfrm>
            <a:off x="4181561" y="6011860"/>
            <a:ext cx="2012205" cy="751"/>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1" name="TextBox 26"/>
          <p:cNvSpPr txBox="1">
            <a:spLocks noChangeArrowheads="1"/>
          </p:cNvSpPr>
          <p:nvPr/>
        </p:nvSpPr>
        <p:spPr bwMode="auto">
          <a:xfrm>
            <a:off x="1765212" y="6027088"/>
            <a:ext cx="885825"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2" name="TextBox 27"/>
          <p:cNvSpPr txBox="1">
            <a:spLocks noChangeArrowheads="1"/>
          </p:cNvSpPr>
          <p:nvPr/>
        </p:nvSpPr>
        <p:spPr bwMode="auto">
          <a:xfrm>
            <a:off x="4818292" y="6026895"/>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3" name="Straight Connector 31"/>
          <p:cNvCxnSpPr>
            <a:cxnSpLocks noChangeShapeType="1"/>
          </p:cNvCxnSpPr>
          <p:nvPr/>
        </p:nvCxnSpPr>
        <p:spPr bwMode="auto">
          <a:xfrm>
            <a:off x="2814762" y="6003234"/>
            <a:ext cx="1282785" cy="751"/>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4" name="TextBox 33"/>
          <p:cNvSpPr txBox="1">
            <a:spLocks noChangeArrowheads="1"/>
          </p:cNvSpPr>
          <p:nvPr/>
        </p:nvSpPr>
        <p:spPr bwMode="auto">
          <a:xfrm>
            <a:off x="3086537" y="6020204"/>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5" name="TextBox 25"/>
          <p:cNvSpPr txBox="1">
            <a:spLocks noChangeArrowheads="1"/>
          </p:cNvSpPr>
          <p:nvPr/>
        </p:nvSpPr>
        <p:spPr bwMode="auto">
          <a:xfrm>
            <a:off x="855115" y="6042991"/>
            <a:ext cx="75088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6" name="TextBox 27"/>
          <p:cNvSpPr txBox="1">
            <a:spLocks noChangeArrowheads="1"/>
          </p:cNvSpPr>
          <p:nvPr/>
        </p:nvSpPr>
        <p:spPr bwMode="auto">
          <a:xfrm>
            <a:off x="7099599" y="6010230"/>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7" name="Straight Connector 16"/>
          <p:cNvCxnSpPr>
            <a:cxnSpLocks noChangeShapeType="1"/>
          </p:cNvCxnSpPr>
          <p:nvPr/>
        </p:nvCxnSpPr>
        <p:spPr bwMode="auto">
          <a:xfrm>
            <a:off x="6280554" y="6011862"/>
            <a:ext cx="2121574" cy="18002"/>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aphicFrame>
        <p:nvGraphicFramePr>
          <p:cNvPr id="16" name="Chart 15"/>
          <p:cNvGraphicFramePr>
            <a:graphicFrameLocks/>
          </p:cNvGraphicFramePr>
          <p:nvPr/>
        </p:nvGraphicFramePr>
        <p:xfrm>
          <a:off x="396815" y="1328467"/>
          <a:ext cx="8602618" cy="45029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91082256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smtClean="0"/>
              <a:t>1) General Aspects (8/8)</a:t>
            </a:r>
            <a:br>
              <a:rPr lang="de-DE" altLang="de-DE" dirty="0" smtClean="0"/>
            </a:br>
            <a:r>
              <a:rPr lang="de-DE" altLang="de-DE" dirty="0" smtClean="0"/>
              <a:t>SA2 Agreed CRs by Release / Meeting</a:t>
            </a:r>
            <a:endParaRPr lang="de-DE" dirty="0"/>
          </a:p>
        </p:txBody>
      </p:sp>
      <p:cxnSp>
        <p:nvCxnSpPr>
          <p:cNvPr id="6" name="Straight Connector 11"/>
          <p:cNvCxnSpPr>
            <a:cxnSpLocks noChangeShapeType="1"/>
          </p:cNvCxnSpPr>
          <p:nvPr/>
        </p:nvCxnSpPr>
        <p:spPr bwMode="auto">
          <a:xfrm>
            <a:off x="800100" y="6086475"/>
            <a:ext cx="400050" cy="1"/>
          </a:xfrm>
          <a:prstGeom prst="line">
            <a:avLst/>
          </a:prstGeom>
          <a:noFill/>
          <a:ln w="28575" algn="ctr">
            <a:solidFill>
              <a:srgbClr val="7030A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7" name="Straight Connector 14"/>
          <p:cNvCxnSpPr>
            <a:cxnSpLocks noChangeShapeType="1"/>
          </p:cNvCxnSpPr>
          <p:nvPr/>
        </p:nvCxnSpPr>
        <p:spPr bwMode="auto">
          <a:xfrm flipV="1">
            <a:off x="1294790" y="6078931"/>
            <a:ext cx="994868" cy="7316"/>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8" name="Straight Connector 16"/>
          <p:cNvCxnSpPr>
            <a:cxnSpLocks noChangeShapeType="1"/>
          </p:cNvCxnSpPr>
          <p:nvPr/>
        </p:nvCxnSpPr>
        <p:spPr bwMode="auto">
          <a:xfrm flipV="1">
            <a:off x="3994099" y="6078931"/>
            <a:ext cx="2121408" cy="1"/>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9" name="TextBox 26"/>
          <p:cNvSpPr txBox="1">
            <a:spLocks noChangeArrowheads="1"/>
          </p:cNvSpPr>
          <p:nvPr/>
        </p:nvSpPr>
        <p:spPr bwMode="auto">
          <a:xfrm>
            <a:off x="1386540" y="6093179"/>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10" name="TextBox 27"/>
          <p:cNvSpPr txBox="1">
            <a:spLocks noChangeArrowheads="1"/>
          </p:cNvSpPr>
          <p:nvPr/>
        </p:nvSpPr>
        <p:spPr bwMode="auto">
          <a:xfrm>
            <a:off x="4808743" y="6066220"/>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11" name="Straight Connector 31"/>
          <p:cNvCxnSpPr>
            <a:cxnSpLocks noChangeShapeType="1"/>
          </p:cNvCxnSpPr>
          <p:nvPr/>
        </p:nvCxnSpPr>
        <p:spPr bwMode="auto">
          <a:xfrm>
            <a:off x="2392070" y="6078931"/>
            <a:ext cx="1499616" cy="0"/>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12" name="TextBox 33"/>
          <p:cNvSpPr txBox="1">
            <a:spLocks noChangeArrowheads="1"/>
          </p:cNvSpPr>
          <p:nvPr/>
        </p:nvSpPr>
        <p:spPr bwMode="auto">
          <a:xfrm>
            <a:off x="2843056" y="6089929"/>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13" name="TextBox 25"/>
          <p:cNvSpPr txBox="1">
            <a:spLocks noChangeArrowheads="1"/>
          </p:cNvSpPr>
          <p:nvPr/>
        </p:nvSpPr>
        <p:spPr bwMode="auto">
          <a:xfrm>
            <a:off x="604588" y="6113463"/>
            <a:ext cx="750887"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14" name="TextBox 1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a:t>SA2 meetings</a:t>
            </a:r>
          </a:p>
        </p:txBody>
      </p:sp>
      <p:sp>
        <p:nvSpPr>
          <p:cNvPr id="15" name="TextBox 12"/>
          <p:cNvSpPr txBox="1">
            <a:spLocks noChangeArrowheads="1"/>
          </p:cNvSpPr>
          <p:nvPr/>
        </p:nvSpPr>
        <p:spPr bwMode="auto">
          <a:xfrm rot="16200000">
            <a:off x="-725488" y="3554413"/>
            <a:ext cx="186531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CRs</a:t>
            </a:r>
          </a:p>
        </p:txBody>
      </p:sp>
      <p:sp>
        <p:nvSpPr>
          <p:cNvPr id="20" name="TextBox 27"/>
          <p:cNvSpPr txBox="1">
            <a:spLocks noChangeArrowheads="1"/>
          </p:cNvSpPr>
          <p:nvPr/>
        </p:nvSpPr>
        <p:spPr bwMode="auto">
          <a:xfrm>
            <a:off x="6909162" y="6061511"/>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21" name="Straight Connector 16"/>
          <p:cNvCxnSpPr>
            <a:cxnSpLocks noChangeShapeType="1"/>
          </p:cNvCxnSpPr>
          <p:nvPr/>
        </p:nvCxnSpPr>
        <p:spPr bwMode="auto">
          <a:xfrm>
            <a:off x="6228761" y="6070533"/>
            <a:ext cx="2022785" cy="8398"/>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graphicFrame>
        <p:nvGraphicFramePr>
          <p:cNvPr id="23" name="Chart 22"/>
          <p:cNvGraphicFramePr/>
          <p:nvPr/>
        </p:nvGraphicFramePr>
        <p:xfrm>
          <a:off x="0" y="1343026"/>
          <a:ext cx="9144000" cy="45529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817019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b="1" i="1" dirty="0" smtClean="0"/>
              <a:t>2.1) Rel-12 and before Maintenance</a:t>
            </a:r>
          </a:p>
          <a:p>
            <a:pPr lvl="1" eaLnBrk="1" hangingPunct="1">
              <a:defRPr/>
            </a:pPr>
            <a:r>
              <a:rPr lang="en-GB" sz="2000" dirty="0" smtClean="0">
                <a:solidFill>
                  <a:schemeClr val="bg1">
                    <a:lumMod val="65000"/>
                  </a:schemeClr>
                </a:solidFill>
              </a:rPr>
              <a:t>2.2) Rel-13 </a:t>
            </a:r>
            <a:r>
              <a:rPr lang="en-GB" sz="2000" dirty="0">
                <a:solidFill>
                  <a:schemeClr val="bg1">
                    <a:lumMod val="65000"/>
                  </a:schemeClr>
                </a:solidFill>
              </a:rPr>
              <a:t>Work and Maintenance</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0244" name="Text Box 3"/>
          <p:cNvSpPr txBox="1">
            <a:spLocks noChangeArrowheads="1"/>
          </p:cNvSpPr>
          <p:nvPr/>
        </p:nvSpPr>
        <p:spPr bwMode="auto">
          <a:xfrm>
            <a:off x="77788" y="25939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sz="3600" dirty="0" smtClean="0"/>
              <a:t>2.1) Pre-Rel-13 Maintenance (1/1)</a:t>
            </a:r>
            <a:endParaRPr lang="de-DE" altLang="de-DE" sz="4000" dirty="0" smtClean="0"/>
          </a:p>
        </p:txBody>
      </p:sp>
      <p:sp>
        <p:nvSpPr>
          <p:cNvPr id="11267" name="Content Placeholder 2"/>
          <p:cNvSpPr>
            <a:spLocks noGrp="1"/>
          </p:cNvSpPr>
          <p:nvPr>
            <p:ph idx="1"/>
          </p:nvPr>
        </p:nvSpPr>
        <p:spPr>
          <a:xfrm>
            <a:off x="457200" y="1431985"/>
            <a:ext cx="8501063" cy="1035170"/>
          </a:xfrm>
        </p:spPr>
        <p:txBody>
          <a:bodyPr/>
          <a:lstStyle/>
          <a:p>
            <a:pPr eaLnBrk="1" hangingPunct="1"/>
            <a:r>
              <a:rPr lang="de-DE" altLang="de-DE" dirty="0" smtClean="0"/>
              <a:t> Work Progress on Corrections</a:t>
            </a:r>
          </a:p>
          <a:p>
            <a:pPr eaLnBrk="1" hangingPunct="1"/>
            <a:r>
              <a:rPr lang="de-DE" altLang="de-DE" dirty="0" smtClean="0"/>
              <a:t> TEI extensively used to maintain past stable releases</a:t>
            </a:r>
          </a:p>
        </p:txBody>
      </p:sp>
      <p:graphicFrame>
        <p:nvGraphicFramePr>
          <p:cNvPr id="7" name="Table 6"/>
          <p:cNvGraphicFramePr>
            <a:graphicFrameLocks noGrp="1"/>
          </p:cNvGraphicFramePr>
          <p:nvPr>
            <p:extLst>
              <p:ext uri="{D42A27DB-BD31-4B8C-83A1-F6EECF244321}">
                <p14:modId xmlns="" xmlns:p14="http://schemas.microsoft.com/office/powerpoint/2010/main" val="192903650"/>
              </p:ext>
            </p:extLst>
          </p:nvPr>
        </p:nvGraphicFramePr>
        <p:xfrm>
          <a:off x="593700" y="2538637"/>
          <a:ext cx="8140724" cy="3181520"/>
        </p:xfrm>
        <a:graphic>
          <a:graphicData uri="http://schemas.openxmlformats.org/drawingml/2006/table">
            <a:tbl>
              <a:tblPr firstRow="1" bandRow="1"/>
              <a:tblGrid>
                <a:gridCol w="1567273"/>
                <a:gridCol w="435569"/>
                <a:gridCol w="456767"/>
                <a:gridCol w="435854"/>
                <a:gridCol w="445054"/>
                <a:gridCol w="448426"/>
                <a:gridCol w="454036"/>
                <a:gridCol w="428935"/>
                <a:gridCol w="452945"/>
                <a:gridCol w="503606"/>
                <a:gridCol w="494043"/>
                <a:gridCol w="504554"/>
                <a:gridCol w="504554"/>
                <a:gridCol w="504554"/>
                <a:gridCol w="504554"/>
              </a:tblGrid>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SA</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59</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60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61</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63</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65</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66</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67</a:t>
                      </a:r>
                      <a:r>
                        <a:rPr lang="en-US" sz="1800" dirty="0" smtClean="0">
                          <a:solidFill>
                            <a:srgbClr val="FF0000"/>
                          </a:solidFill>
                        </a:rPr>
                        <a:t>*</a:t>
                      </a:r>
                      <a:endParaRPr lang="en-US" sz="1800" dirty="0">
                        <a:solidFill>
                          <a:srgbClr val="FF000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68</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69</a:t>
                      </a:r>
                      <a:r>
                        <a:rPr lang="en-US" sz="1800" dirty="0" smtClean="0">
                          <a:solidFill>
                            <a:srgbClr val="FF0000"/>
                          </a:solidFill>
                        </a:rPr>
                        <a:t>*</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70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r>
                        <a:rPr lang="en-US" dirty="0" smtClean="0"/>
                        <a:t>71</a:t>
                      </a:r>
                      <a:endParaRPr lang="en-US"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a:t>
                      </a:r>
                      <a:r>
                        <a:rPr lang="en-US" sz="1800" baseline="0" dirty="0" smtClean="0"/>
                        <a:t> Approved non-TEI</a:t>
                      </a:r>
                      <a:endParaRPr lang="en-US" sz="1800" dirty="0" smtClean="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8</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5</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9</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3</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a:t>
                      </a:r>
                      <a:r>
                        <a:rPr lang="en-US" sz="1800" baseline="0" dirty="0" smtClean="0"/>
                        <a:t> Approved </a:t>
                      </a:r>
                      <a:r>
                        <a:rPr lang="en-US" sz="1800" b="0" baseline="0" dirty="0" err="1" smtClean="0"/>
                        <a:t>TEI</a:t>
                      </a:r>
                      <a:r>
                        <a:rPr lang="en-US" sz="1800" b="1" baseline="0" dirty="0" smtClean="0">
                          <a:solidFill>
                            <a:srgbClr val="7030A0"/>
                          </a:solidFill>
                          <a:sym typeface="Wingdings"/>
                        </a:rPr>
                        <a:t></a:t>
                      </a:r>
                      <a:endParaRPr lang="en-US" sz="1800" b="1" dirty="0">
                        <a:solidFill>
                          <a:srgbClr val="7030A0"/>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60000"/>
                        <a:lumOff val="4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kern="1200" dirty="0" smtClean="0">
                          <a:solidFill>
                            <a:schemeClr val="tx1"/>
                          </a:solidFill>
                          <a:latin typeface="+mn-lt"/>
                          <a:ea typeface="+mn-ea"/>
                          <a:cs typeface="+mn-cs"/>
                        </a:rPr>
                        <a:t>2</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20000"/>
                        <a:lumOff val="80000"/>
                      </a:srgbClr>
                    </a:solidFill>
                  </a:tcPr>
                </a:tc>
              </a:tr>
              <a:tr h="62179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sz="1800" dirty="0" smtClean="0"/>
                        <a:t># Noted</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43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11</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r"/>
                      <a:r>
                        <a:rPr lang="en-US" sz="1800" dirty="0" smtClean="0"/>
                        <a:t>22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10</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9</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t>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8</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4</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dirty="0" smtClean="0">
                          <a:solidFill>
                            <a:schemeClr val="tx1"/>
                          </a:solidFill>
                        </a:rPr>
                        <a:t>11</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b="0" dirty="0" smtClean="0">
                          <a:solidFill>
                            <a:schemeClr val="tx1"/>
                          </a:solidFill>
                        </a:rPr>
                        <a:t>1</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r"/>
                      <a:r>
                        <a:rPr lang="en-US" sz="1800" kern="1200" dirty="0" smtClean="0">
                          <a:solidFill>
                            <a:schemeClr val="tx1"/>
                          </a:solidFill>
                          <a:latin typeface="+mn-lt"/>
                          <a:ea typeface="+mn-ea"/>
                          <a:cs typeface="+mn-cs"/>
                        </a:rPr>
                        <a:t>4</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A5C249">
                        <a:lumMod val="40000"/>
                        <a:lumOff val="60000"/>
                      </a:srgbClr>
                    </a:solidFill>
                  </a:tcPr>
                </a:tc>
              </a:tr>
              <a:tr h="62179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dirty="0" smtClean="0"/>
                        <a:t># Postponed </a:t>
                      </a:r>
                      <a:br>
                        <a:rPr lang="en-US" sz="1800" dirty="0" smtClean="0"/>
                      </a:br>
                      <a:r>
                        <a:rPr lang="en-US" sz="1800" dirty="0" smtClean="0"/>
                        <a:t>/ Not Handled</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C9DA92"/>
                    </a:solidFill>
                  </a:tcPr>
                </a:tc>
                <a:tc>
                  <a:txBody>
                    <a:bodyPr/>
                    <a:lstStyle/>
                    <a:p>
                      <a:pPr algn="r"/>
                      <a:r>
                        <a:rPr lang="en-US" sz="1800" dirty="0" smtClean="0"/>
                        <a:t>32</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26</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17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4</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7</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t>3</a:t>
                      </a:r>
                      <a:endParaRPr lang="en-US" sz="1800" dirty="0"/>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2</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dirty="0" smtClean="0">
                          <a:solidFill>
                            <a:schemeClr val="tx1"/>
                          </a:solidFill>
                        </a:rPr>
                        <a:t>0</a:t>
                      </a:r>
                      <a:endParaRPr lang="en-US" sz="180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kern="1200" dirty="0" smtClean="0">
                          <a:solidFill>
                            <a:schemeClr val="tx1"/>
                          </a:solidFill>
                          <a:latin typeface="+mn-lt"/>
                          <a:ea typeface="+mn-ea"/>
                          <a:cs typeface="+mn-cs"/>
                        </a:rPr>
                        <a:t>0</a:t>
                      </a:r>
                      <a:endParaRPr lang="en-US" sz="1800" b="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b="0" dirty="0" smtClean="0">
                          <a:solidFill>
                            <a:schemeClr val="tx1"/>
                          </a:solidFill>
                        </a:rPr>
                        <a:t>0</a:t>
                      </a:r>
                      <a:endParaRPr lang="en-US" sz="1800" b="0" dirty="0">
                        <a:solidFill>
                          <a:schemeClr val="tx1"/>
                        </a:solidFill>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r"/>
                      <a:r>
                        <a:rPr lang="en-US" sz="1800" kern="1200" dirty="0" smtClean="0">
                          <a:solidFill>
                            <a:schemeClr val="tx1"/>
                          </a:solidFill>
                          <a:latin typeface="+mn-lt"/>
                          <a:ea typeface="+mn-ea"/>
                          <a:cs typeface="+mn-cs"/>
                        </a:rPr>
                        <a:t>2</a:t>
                      </a:r>
                      <a:endParaRPr lang="en-US" sz="1800" kern="1200" dirty="0">
                        <a:solidFill>
                          <a:schemeClr val="tx1"/>
                        </a:solidFill>
                        <a:latin typeface="+mn-lt"/>
                        <a:ea typeface="+mn-ea"/>
                        <a:cs typeface="+mn-cs"/>
                      </a:endParaRP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c>
                  <a:txBody>
                    <a:bodyPr/>
                    <a:lstStyle/>
                    <a:p>
                      <a:pPr algn="ctr"/>
                      <a:r>
                        <a:rPr lang="en-US" sz="1800" b="1" kern="1200" dirty="0" smtClean="0">
                          <a:solidFill>
                            <a:srgbClr val="7030A0"/>
                          </a:solidFill>
                          <a:latin typeface="+mn-lt"/>
                          <a:ea typeface="+mn-ea"/>
                          <a:cs typeface="+mn-cs"/>
                        </a:rPr>
                        <a:t>-</a:t>
                      </a:r>
                    </a:p>
                  </a:txBody>
                  <a:tcPr marL="91430" marR="91430" marT="45646" marB="45646">
                    <a:lnL>
                      <a:noFill/>
                    </a:lnL>
                    <a:lnR>
                      <a:noFill/>
                    </a:lnR>
                    <a:lnT>
                      <a:noFill/>
                    </a:lnT>
                    <a:lnB>
                      <a:noFill/>
                    </a:lnB>
                    <a:lnTlToBr w="12700" cmpd="sng">
                      <a:noFill/>
                      <a:prstDash val="solid"/>
                    </a:lnTlToBr>
                    <a:lnBlToTr w="12700" cmpd="sng">
                      <a:noFill/>
                      <a:prstDash val="solid"/>
                    </a:lnBlToTr>
                    <a:solidFill>
                      <a:srgbClr val="EDF3DB"/>
                    </a:solidFill>
                  </a:tcPr>
                </a:tc>
              </a:tr>
            </a:tbl>
          </a:graphicData>
        </a:graphic>
      </p:graphicFrame>
      <p:sp>
        <p:nvSpPr>
          <p:cNvPr id="11314" name="Rectangle 7"/>
          <p:cNvSpPr>
            <a:spLocks noChangeArrowheads="1"/>
          </p:cNvSpPr>
          <p:nvPr/>
        </p:nvSpPr>
        <p:spPr bwMode="auto">
          <a:xfrm>
            <a:off x="447675" y="5815013"/>
            <a:ext cx="4572000"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 </a:t>
            </a:r>
            <a:r>
              <a:rPr lang="en-US" altLang="de-DE" sz="1800" i="1" dirty="0">
                <a:latin typeface="Arial" charset="0"/>
                <a:ea typeface="Gulim" pitchFamily="34" charset="-127"/>
              </a:rPr>
              <a:t>short cycle (only one SA2 meeting)</a:t>
            </a:r>
          </a:p>
        </p:txBody>
      </p:sp>
      <p:sp>
        <p:nvSpPr>
          <p:cNvPr id="11315" name="Rectangle 7"/>
          <p:cNvSpPr>
            <a:spLocks noChangeArrowheads="1"/>
          </p:cNvSpPr>
          <p:nvPr/>
        </p:nvSpPr>
        <p:spPr bwMode="auto">
          <a:xfrm>
            <a:off x="4303713" y="5800725"/>
            <a:ext cx="4787900"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b="1" dirty="0">
                <a:solidFill>
                  <a:srgbClr val="7030A0"/>
                </a:solidFill>
                <a:latin typeface="Arial" charset="0"/>
                <a:sym typeface="Wingdings" pitchFamily="2" charset="2"/>
              </a:rPr>
              <a:t></a:t>
            </a:r>
            <a:r>
              <a:rPr lang="en-US" altLang="de-DE" sz="1800" i="1" dirty="0">
                <a:latin typeface="Arial" charset="0"/>
                <a:ea typeface="Gulim" pitchFamily="34" charset="-127"/>
              </a:rPr>
              <a:t> </a:t>
            </a:r>
            <a:r>
              <a:rPr lang="en-US" altLang="de-DE" sz="1800" i="1" dirty="0" smtClean="0">
                <a:latin typeface="Arial" charset="0"/>
                <a:ea typeface="Gulim" pitchFamily="34" charset="-127"/>
              </a:rPr>
              <a:t>e.g. </a:t>
            </a:r>
            <a:r>
              <a:rPr lang="en-US" altLang="de-DE" sz="1800" i="1" dirty="0" err="1" smtClean="0">
                <a:latin typeface="Arial" charset="0"/>
                <a:ea typeface="Gulim" pitchFamily="34" charset="-127"/>
              </a:rPr>
              <a:t>TEI11</a:t>
            </a:r>
            <a:r>
              <a:rPr lang="en-US" altLang="de-DE" sz="1800" i="1" dirty="0" smtClean="0">
                <a:latin typeface="Arial" charset="0"/>
                <a:ea typeface="Gulim" pitchFamily="34" charset="-127"/>
              </a:rPr>
              <a:t> </a:t>
            </a:r>
            <a:r>
              <a:rPr lang="en-US" altLang="de-DE" sz="1800" i="1" dirty="0">
                <a:latin typeface="Arial" charset="0"/>
                <a:ea typeface="Gulim" pitchFamily="34" charset="-127"/>
              </a:rPr>
              <a:t>during </a:t>
            </a:r>
            <a:r>
              <a:rPr lang="en-US" altLang="de-DE" sz="1800" i="1" dirty="0" smtClean="0">
                <a:latin typeface="Arial" charset="0"/>
                <a:ea typeface="Gulim" pitchFamily="34" charset="-127"/>
              </a:rPr>
              <a:t>the </a:t>
            </a:r>
            <a:r>
              <a:rPr lang="en-US" altLang="de-DE" sz="1800" i="1" dirty="0" err="1" smtClean="0">
                <a:latin typeface="Arial" charset="0"/>
                <a:ea typeface="Gulim" pitchFamily="34" charset="-127"/>
              </a:rPr>
              <a:t>Rel</a:t>
            </a:r>
            <a:r>
              <a:rPr lang="en-US" altLang="de-DE" sz="1800" i="1" dirty="0" smtClean="0">
                <a:latin typeface="Arial" charset="0"/>
                <a:ea typeface="Gulim" pitchFamily="34" charset="-127"/>
              </a:rPr>
              <a:t>-13 time frame</a:t>
            </a:r>
            <a:endParaRPr lang="en-US" altLang="de-DE" sz="1800" i="1" dirty="0">
              <a:latin typeface="Arial" charset="0"/>
              <a:ea typeface="Gulim" pitchFamily="34" charset="-127"/>
            </a:endParaRPr>
          </a:p>
        </p:txBody>
      </p:sp>
      <p:sp>
        <p:nvSpPr>
          <p:cNvPr id="8" name="Rectangle 7"/>
          <p:cNvSpPr>
            <a:spLocks noChangeArrowheads="1"/>
          </p:cNvSpPr>
          <p:nvPr/>
        </p:nvSpPr>
        <p:spPr bwMode="auto">
          <a:xfrm>
            <a:off x="457200" y="6070006"/>
            <a:ext cx="845819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b="1" i="1" dirty="0" smtClean="0"/>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b="1" i="1" dirty="0" smtClean="0"/>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14340" name="Text Box 3"/>
          <p:cNvSpPr txBox="1">
            <a:spLocks noChangeArrowheads="1"/>
          </p:cNvSpPr>
          <p:nvPr/>
        </p:nvSpPr>
        <p:spPr bwMode="auto">
          <a:xfrm>
            <a:off x="77788" y="29622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2.2) </a:t>
            </a:r>
            <a:r>
              <a:rPr lang="de-DE" altLang="de-DE" dirty="0" smtClean="0"/>
              <a:t>Rel-13 Maintenance (1/3)</a:t>
            </a:r>
            <a:br>
              <a:rPr lang="de-DE" altLang="de-DE" dirty="0" smtClean="0"/>
            </a:br>
            <a:endParaRPr lang="de-DE" altLang="de-DE" sz="3600" dirty="0" smtClean="0"/>
          </a:p>
        </p:txBody>
      </p:sp>
      <p:sp>
        <p:nvSpPr>
          <p:cNvPr id="23555" name="Content Placeholder 2"/>
          <p:cNvSpPr>
            <a:spLocks noGrp="1"/>
          </p:cNvSpPr>
          <p:nvPr>
            <p:ph idx="1"/>
          </p:nvPr>
        </p:nvSpPr>
        <p:spPr>
          <a:xfrm>
            <a:off x="403225" y="1250831"/>
            <a:ext cx="8229600" cy="4891208"/>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4129323240"/>
              </p:ext>
            </p:extLst>
          </p:nvPr>
        </p:nvGraphicFramePr>
        <p:xfrm>
          <a:off x="202019" y="1888981"/>
          <a:ext cx="8559208" cy="3767427"/>
        </p:xfrm>
        <a:graphic>
          <a:graphicData uri="http://schemas.openxmlformats.org/drawingml/2006/table">
            <a:tbl>
              <a:tblPr/>
              <a:tblGrid>
                <a:gridCol w="3077553"/>
                <a:gridCol w="468447"/>
                <a:gridCol w="525976"/>
                <a:gridCol w="501321"/>
                <a:gridCol w="534195"/>
                <a:gridCol w="476665"/>
                <a:gridCol w="476665"/>
                <a:gridCol w="534195"/>
                <a:gridCol w="460228"/>
                <a:gridCol w="501321"/>
                <a:gridCol w="501321"/>
                <a:gridCol w="501321"/>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61</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63</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65</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67</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rgbClr val="FF0000"/>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r>
                        <a:rPr lang="en-US" dirty="0" smtClean="0"/>
                        <a:t>71</a:t>
                      </a:r>
                      <a:endParaRPr lang="en-US" dirty="0"/>
                    </a:p>
                  </a:txBody>
                  <a:tcPr marL="91435" marR="91435" marT="45698" marB="45698" horzOverflow="overflow">
                    <a:lnL>
                      <a:noFill/>
                    </a:lnL>
                    <a:lnR>
                      <a:noFill/>
                    </a:lnR>
                    <a:lnT>
                      <a:noFill/>
                    </a:lnT>
                    <a:lnB>
                      <a:noFill/>
                    </a:lnB>
                    <a:lnTlToBr>
                      <a:noFill/>
                    </a:lnTlToBr>
                    <a:lnBlToTr>
                      <a:noFill/>
                    </a:lnBlToTr>
                    <a:solidFill>
                      <a:srgbClr val="DBE7B6"/>
                    </a:solidFill>
                  </a:tcPr>
                </a:tc>
              </a:tr>
              <a:tr h="7380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Rel-13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95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69</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13</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85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31</a:t>
                      </a:r>
                    </a:p>
                  </a:txBody>
                  <a:tcPr marL="91435" marR="91435" marT="45698" marB="45698" horzOverflow="overflow">
                    <a:lnL>
                      <a:noFill/>
                    </a:lnL>
                    <a:lnR>
                      <a:noFill/>
                    </a:lnR>
                    <a:lnT>
                      <a:noFill/>
                    </a:lnT>
                    <a:lnB>
                      <a:noFill/>
                    </a:lnB>
                    <a:lnTlToBr>
                      <a:noFill/>
                    </a:lnTlToBr>
                    <a:lnBlToTr>
                      <a:noFill/>
                    </a:lnBlToTr>
                    <a:solidFill>
                      <a:srgbClr val="DBE7B6"/>
                    </a:solidFill>
                  </a:tcPr>
                </a:tc>
              </a:tr>
              <a:tr h="69111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cap="none" normalizeH="0" baseline="0" dirty="0" err="1" smtClean="0">
                          <a:ln>
                            <a:noFill/>
                          </a:ln>
                          <a:solidFill>
                            <a:schemeClr val="tx1"/>
                          </a:solidFill>
                          <a:effectLst/>
                          <a:latin typeface="Calibri" pitchFamily="34" charset="0"/>
                        </a:rPr>
                        <a:t>Appr</a:t>
                      </a:r>
                      <a:r>
                        <a:rPr kumimoji="0" lang="en-US" sz="2000" b="0" i="0" u="none" strike="noStrike" cap="none" normalizeH="0" baseline="0" dirty="0" smtClean="0">
                          <a:ln>
                            <a:noFill/>
                          </a:ln>
                          <a:solidFill>
                            <a:schemeClr val="tx1"/>
                          </a:solidFill>
                          <a:effectLst/>
                          <a:latin typeface="Calibri" pitchFamily="34" charset="0"/>
                        </a:rPr>
                        <a:t>. (TEI13 for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6</a:t>
                      </a:r>
                    </a:p>
                  </a:txBody>
                  <a:tcPr marL="91435" marR="91435" marT="45698" marB="45698" horzOverflow="overflow">
                    <a:lnL>
                      <a:noFill/>
                    </a:lnL>
                    <a:lnR>
                      <a:noFill/>
                    </a:lnR>
                    <a:lnT>
                      <a:noFill/>
                    </a:lnT>
                    <a:lnB>
                      <a:noFill/>
                    </a:lnB>
                    <a:lnTlToBr>
                      <a:noFill/>
                    </a:lnTlToBr>
                    <a:lnBlToTr>
                      <a:noFill/>
                    </a:lnBlToTr>
                    <a:solidFill>
                      <a:srgbClr val="EDF3DB"/>
                    </a:solidFill>
                  </a:tcPr>
                </a:tc>
              </a:tr>
              <a:tr h="71313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t>
                      </a:r>
                      <a:r>
                        <a:rPr kumimoji="0" lang="en-US" sz="2000" b="0" i="0" u="none" strike="noStrike" kern="1200" cap="none" normalizeH="0" baseline="0" dirty="0" smtClean="0">
                          <a:ln>
                            <a:noFill/>
                          </a:ln>
                          <a:solidFill>
                            <a:schemeClr val="tx1"/>
                          </a:solidFill>
                          <a:effectLst/>
                          <a:latin typeface="Calibri" pitchFamily="34" charset="0"/>
                          <a:ea typeface="+mn-ea"/>
                          <a:cs typeface="+mn-cs"/>
                        </a:rPr>
                        <a:t>Approved (alignment with work from other WGs)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a:t>
                      </a:r>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17</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24</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26</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25</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28</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20</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32</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14</a:t>
                      </a:r>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7</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2</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33</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19</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46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6</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0</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kern="1200" cap="none" normalizeH="0" baseline="0" dirty="0" smtClean="0">
                          <a:ln>
                            <a:noFill/>
                          </a:ln>
                          <a:solidFill>
                            <a:schemeClr val="tx1"/>
                          </a:solidFill>
                          <a:effectLst/>
                          <a:latin typeface="Calibri" pitchFamily="34" charset="0"/>
                          <a:ea typeface="+mn-ea"/>
                          <a:cs typeface="+mn-cs"/>
                        </a:rPr>
                        <a:t>15</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algn="ctr"/>
                      <a:r>
                        <a:rPr kumimoji="0" lang="en-US" sz="2000" b="1" i="0" u="none" strike="noStrike" kern="1200" cap="none" normalizeH="0" baseline="0" dirty="0" smtClean="0">
                          <a:ln>
                            <a:noFill/>
                          </a:ln>
                          <a:solidFill>
                            <a:srgbClr val="7030A0"/>
                          </a:solidFill>
                          <a:effectLst/>
                          <a:latin typeface="Calibri" pitchFamily="34" charset="0"/>
                          <a:ea typeface="+mn-ea"/>
                          <a:cs typeface="+mn-cs"/>
                        </a:rPr>
                        <a:t>26</a:t>
                      </a:r>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546182" y="6112784"/>
            <a:ext cx="85597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latin typeface="Arial" charset="0"/>
                <a:ea typeface="Gulim" pitchFamily="34" charset="-127"/>
              </a:rPr>
              <a:t>Note: Only category F or D </a:t>
            </a:r>
            <a:r>
              <a:rPr lang="en-US" altLang="de-DE" sz="1800" i="1" dirty="0" err="1">
                <a:latin typeface="Arial" charset="0"/>
                <a:ea typeface="Gulim" pitchFamily="34" charset="-127"/>
              </a:rPr>
              <a:t>CRs</a:t>
            </a:r>
            <a:r>
              <a:rPr lang="en-US" altLang="de-DE" sz="1800" i="1" dirty="0">
                <a:latin typeface="Arial" charset="0"/>
                <a:ea typeface="Gulim" pitchFamily="34" charset="-127"/>
              </a:rPr>
              <a:t> are counted. Category A </a:t>
            </a:r>
            <a:r>
              <a:rPr lang="en-US" altLang="de-DE" sz="1800" i="1" dirty="0" err="1">
                <a:latin typeface="Arial" charset="0"/>
                <a:ea typeface="Gulim" pitchFamily="34" charset="-127"/>
              </a:rPr>
              <a:t>CRs</a:t>
            </a:r>
            <a:r>
              <a:rPr lang="en-US" altLang="de-DE" sz="1800" i="1" dirty="0">
                <a:latin typeface="Arial" charset="0"/>
                <a:ea typeface="Gulim" pitchFamily="34" charset="-127"/>
              </a:rPr>
              <a:t> are not counted.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p:cNvSpPr>
            <a:spLocks noGrp="1"/>
          </p:cNvSpPr>
          <p:nvPr>
            <p:ph type="title"/>
          </p:nvPr>
        </p:nvSpPr>
        <p:spPr/>
        <p:txBody>
          <a:bodyPr/>
          <a:lstStyle/>
          <a:p>
            <a:r>
              <a:rPr lang="en-US" altLang="de-DE" dirty="0" smtClean="0"/>
              <a:t>2.2) Rel-13 Work Maintenance (2/3)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587219836"/>
              </p:ext>
            </p:extLst>
          </p:nvPr>
        </p:nvGraphicFramePr>
        <p:xfrm>
          <a:off x="217488" y="1092200"/>
          <a:ext cx="8609012" cy="5119881"/>
        </p:xfrm>
        <a:graphic>
          <a:graphicData uri="http://schemas.openxmlformats.org/drawingml/2006/table">
            <a:tbl>
              <a:tblPr/>
              <a:tblGrid>
                <a:gridCol w="1522412"/>
                <a:gridCol w="5411788"/>
                <a:gridCol w="638175"/>
                <a:gridCol w="1036637"/>
              </a:tblGrid>
              <a:tr h="59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CRs approved</a:t>
                      </a:r>
                    </a:p>
                  </a:txBody>
                  <a:tcPr marL="91436" marR="91436" marT="45698" marB="45698"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47799">
                <a:tc>
                  <a:txBody>
                    <a:bodyPr/>
                    <a:lstStyle/>
                    <a:p>
                      <a:r>
                        <a:rPr lang="en-US" sz="1600" b="1" kern="1200" dirty="0" smtClean="0">
                          <a:solidFill>
                            <a:schemeClr val="lt1"/>
                          </a:solidFill>
                          <a:effectLst/>
                          <a:latin typeface="+mn-lt"/>
                          <a:ea typeface="+mn-ea"/>
                          <a:cs typeface="+mn-cs"/>
                        </a:rPr>
                        <a:t>MCPTT</a:t>
                      </a:r>
                      <a:endParaRPr lang="en-US" sz="1600" b="1" kern="1200" dirty="0">
                        <a:solidFill>
                          <a:schemeClr val="lt1"/>
                        </a:solidFill>
                        <a:effectLst/>
                        <a:latin typeface="+mn-lt"/>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kern="1200" dirty="0" smtClean="0">
                          <a:solidFill>
                            <a:schemeClr val="lt1"/>
                          </a:solidFill>
                          <a:effectLst/>
                          <a:latin typeface="+mn-lt"/>
                          <a:ea typeface="+mn-ea"/>
                          <a:cs typeface="+mn-cs"/>
                        </a:rPr>
                        <a:t>Mission Critical Push to Talk over LTE</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98" marB="45698"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368011">
                <a:tc>
                  <a:txBody>
                    <a:bodyPr/>
                    <a:lstStyle/>
                    <a:p>
                      <a:r>
                        <a:rPr lang="en-US" sz="1600" b="1" kern="1200" dirty="0" smtClean="0">
                          <a:solidFill>
                            <a:schemeClr val="lt1"/>
                          </a:solidFill>
                          <a:effectLst/>
                          <a:latin typeface="+mn-lt"/>
                          <a:ea typeface="+mn-ea"/>
                          <a:cs typeface="+mn-cs"/>
                        </a:rPr>
                        <a:t>DECOR</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Dedicated Core Networks</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98" marB="45698"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3</a:t>
                      </a:r>
                    </a:p>
                  </a:txBody>
                  <a:tcPr marL="91436" marR="91436" marT="45698" marB="45698" horzOverflow="overflow">
                    <a:lnL>
                      <a:noFill/>
                    </a:lnL>
                    <a:lnR>
                      <a:noFill/>
                    </a:lnR>
                    <a:lnT>
                      <a:noFill/>
                    </a:lnT>
                    <a:lnB>
                      <a:noFill/>
                    </a:lnB>
                    <a:lnTlToBr>
                      <a:noFill/>
                    </a:lnTlToBr>
                    <a:lnBlToTr>
                      <a:noFill/>
                    </a:lnBlToTr>
                    <a:solidFill>
                      <a:srgbClr val="7CCA62"/>
                    </a:solidFill>
                  </a:tcPr>
                </a:tc>
              </a:tr>
              <a:tr h="419146">
                <a:tc>
                  <a:txBody>
                    <a:bodyPr/>
                    <a:lstStyle/>
                    <a:p>
                      <a:r>
                        <a:rPr lang="en-US" sz="1600" b="1" kern="1200" dirty="0" err="1" smtClean="0">
                          <a:solidFill>
                            <a:schemeClr val="lt1"/>
                          </a:solidFill>
                          <a:effectLst/>
                          <a:latin typeface="+mn-lt"/>
                          <a:ea typeface="+mn-ea"/>
                          <a:cs typeface="+mn-cs"/>
                        </a:rPr>
                        <a:t>NBIFOM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IP Flow Mobility support for </a:t>
                      </a:r>
                      <a:r>
                        <a:rPr lang="en-US" sz="1600" b="1" kern="1200" dirty="0" err="1" smtClean="0">
                          <a:solidFill>
                            <a:schemeClr val="lt1"/>
                          </a:solidFill>
                          <a:effectLst/>
                          <a:latin typeface="+mn-lt"/>
                          <a:ea typeface="+mn-ea"/>
                          <a:cs typeface="+mn-cs"/>
                        </a:rPr>
                        <a:t>S2a</a:t>
                      </a:r>
                      <a:r>
                        <a:rPr lang="en-US" sz="1600" b="1" kern="1200" dirty="0" smtClean="0">
                          <a:solidFill>
                            <a:schemeClr val="lt1"/>
                          </a:solidFill>
                          <a:effectLst/>
                          <a:latin typeface="+mn-lt"/>
                          <a:ea typeface="+mn-ea"/>
                          <a:cs typeface="+mn-cs"/>
                        </a:rPr>
                        <a:t> and </a:t>
                      </a:r>
                      <a:r>
                        <a:rPr lang="en-US" sz="1600" b="1" kern="1200" dirty="0" err="1" smtClean="0">
                          <a:solidFill>
                            <a:schemeClr val="lt1"/>
                          </a:solidFill>
                          <a:effectLst/>
                          <a:latin typeface="+mn-lt"/>
                          <a:ea typeface="+mn-ea"/>
                          <a:cs typeface="+mn-cs"/>
                        </a:rPr>
                        <a:t>S2b</a:t>
                      </a:r>
                      <a:r>
                        <a:rPr lang="en-US" sz="1600" b="1" kern="1200" dirty="0" smtClean="0">
                          <a:solidFill>
                            <a:schemeClr val="lt1"/>
                          </a:solidFill>
                          <a:effectLst/>
                          <a:latin typeface="+mn-lt"/>
                          <a:ea typeface="+mn-ea"/>
                          <a:cs typeface="+mn-cs"/>
                        </a:rPr>
                        <a:t> interfaces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5</a:t>
                      </a:r>
                    </a:p>
                  </a:txBody>
                  <a:tcPr marL="91436" marR="91436" marT="45715" marB="45715" horzOverflow="overflow">
                    <a:lnL>
                      <a:noFill/>
                    </a:lnL>
                    <a:lnR>
                      <a:noFill/>
                    </a:lnR>
                    <a:lnT>
                      <a:noFill/>
                    </a:lnT>
                    <a:lnB>
                      <a:noFill/>
                    </a:lnB>
                    <a:lnTlToBr>
                      <a:noFill/>
                    </a:lnTlToBr>
                    <a:lnBlToTr>
                      <a:noFill/>
                    </a:lnBlToTr>
                    <a:solidFill>
                      <a:srgbClr val="62A14D"/>
                    </a:solidFill>
                  </a:tcPr>
                </a:tc>
              </a:tr>
              <a:tr h="579244">
                <a:tc>
                  <a:txBody>
                    <a:bodyPr/>
                    <a:lstStyle/>
                    <a:p>
                      <a:r>
                        <a:rPr lang="en-US" sz="1600" b="1" kern="1200" dirty="0" err="1" smtClean="0">
                          <a:solidFill>
                            <a:schemeClr val="lt1"/>
                          </a:solidFill>
                          <a:effectLst/>
                          <a:latin typeface="+mn-lt"/>
                          <a:ea typeface="+mn-ea"/>
                          <a:cs typeface="+mn-cs"/>
                        </a:rPr>
                        <a:t>AESE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Architecture Enhancements for Service Exposure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15" marB="4571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1</a:t>
                      </a:r>
                    </a:p>
                  </a:txBody>
                  <a:tcPr marL="91436" marR="91436" marT="45715" marB="45715"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smtClean="0">
                          <a:solidFill>
                            <a:schemeClr val="lt1"/>
                          </a:solidFill>
                          <a:effectLst/>
                          <a:latin typeface="+mn-lt"/>
                          <a:ea typeface="+mn-ea"/>
                          <a:cs typeface="+mn-cs"/>
                        </a:rPr>
                        <a:t>MONTE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Monitoring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531558">
                <a:tc>
                  <a:txBody>
                    <a:bodyPr/>
                    <a:lstStyle/>
                    <a:p>
                      <a:r>
                        <a:rPr lang="en-US" sz="1600" b="1" kern="1200" dirty="0" err="1" smtClean="0">
                          <a:solidFill>
                            <a:schemeClr val="lt1"/>
                          </a:solidFill>
                          <a:effectLst/>
                          <a:latin typeface="+mn-lt"/>
                          <a:ea typeface="+mn-ea"/>
                          <a:cs typeface="+mn-cs"/>
                        </a:rPr>
                        <a:t>GROUPE</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Group based Enhancements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r h="423966">
                <a:tc>
                  <a:txBody>
                    <a:bodyPr/>
                    <a:lstStyle/>
                    <a:p>
                      <a:r>
                        <a:rPr lang="en-US" sz="1600" b="1" kern="1200" dirty="0" err="1" smtClean="0">
                          <a:solidFill>
                            <a:schemeClr val="lt1"/>
                          </a:solidFill>
                          <a:effectLst/>
                          <a:latin typeface="+mn-lt"/>
                          <a:ea typeface="+mn-ea"/>
                          <a:cs typeface="+mn-cs"/>
                        </a:rPr>
                        <a:t>eWebRTCi</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Enhancements to </a:t>
                      </a:r>
                      <a:r>
                        <a:rPr lang="en-US" sz="1600" b="1" kern="1200" dirty="0" err="1" smtClean="0">
                          <a:solidFill>
                            <a:schemeClr val="lt1"/>
                          </a:solidFill>
                          <a:effectLst/>
                          <a:latin typeface="+mn-lt"/>
                          <a:ea typeface="+mn-ea"/>
                          <a:cs typeface="+mn-cs"/>
                        </a:rPr>
                        <a:t>WEBRTC</a:t>
                      </a:r>
                      <a:r>
                        <a:rPr lang="en-US" sz="1600" b="1" kern="1200" dirty="0" smtClean="0">
                          <a:solidFill>
                            <a:schemeClr val="lt1"/>
                          </a:solidFill>
                          <a:effectLst/>
                          <a:latin typeface="+mn-lt"/>
                          <a:ea typeface="+mn-ea"/>
                          <a:cs typeface="+mn-cs"/>
                        </a:rPr>
                        <a:t> interoperability </a:t>
                      </a:r>
                      <a:endParaRPr lang="en-GB"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r>
                        <a:rPr lang="en-US" sz="1600" b="1" kern="1200" dirty="0" smtClean="0">
                          <a:solidFill>
                            <a:schemeClr val="lt1"/>
                          </a:solidFill>
                          <a:effectLst/>
                          <a:latin typeface="+mn-lt"/>
                          <a:ea typeface="+mn-ea"/>
                          <a:cs typeface="+mn-cs"/>
                        </a:rPr>
                        <a:t>eProSe-Ex-SA2</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600" b="1" kern="1200" dirty="0" smtClean="0">
                          <a:solidFill>
                            <a:schemeClr val="lt1"/>
                          </a:solidFill>
                          <a:effectLst/>
                          <a:latin typeface="+mn-lt"/>
                          <a:ea typeface="+mn-ea"/>
                          <a:cs typeface="+mn-cs"/>
                        </a:rPr>
                        <a:t>Enhancements to Proximity-based Services - Extensions</a:t>
                      </a:r>
                      <a:endParaRPr lang="ko-KR" altLang="en-US"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7</a:t>
                      </a:r>
                    </a:p>
                  </a:txBody>
                  <a:tcPr marL="91436" marR="91436" marT="45739" marB="45739" horzOverflow="overflow">
                    <a:lnL>
                      <a:noFill/>
                    </a:lnL>
                    <a:lnR>
                      <a:noFill/>
                    </a:lnR>
                    <a:lnT>
                      <a:noFill/>
                    </a:lnT>
                    <a:lnB>
                      <a:noFill/>
                    </a:lnB>
                    <a:lnTlToBr>
                      <a:noFill/>
                    </a:lnTlToBr>
                    <a:lnBlToTr>
                      <a:noFill/>
                    </a:lnBlToTr>
                    <a:solidFill>
                      <a:srgbClr val="7CCA62"/>
                    </a:solidFill>
                  </a:tcPr>
                </a:tc>
              </a:tr>
              <a:tr h="348280">
                <a:tc>
                  <a:txBody>
                    <a:bodyPr/>
                    <a:lstStyle/>
                    <a:p>
                      <a:r>
                        <a:rPr lang="en-US" sz="1600" b="1" kern="1200" dirty="0" err="1" smtClean="0">
                          <a:solidFill>
                            <a:schemeClr val="lt1"/>
                          </a:solidFill>
                          <a:effectLst/>
                          <a:latin typeface="+mn-lt"/>
                          <a:ea typeface="+mn-ea"/>
                          <a:cs typeface="+mn-cs"/>
                        </a:rPr>
                        <a:t>FMSS</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GB" sz="1600" b="1" kern="1200" dirty="0" smtClean="0">
                          <a:solidFill>
                            <a:schemeClr val="lt1"/>
                          </a:solidFill>
                          <a:effectLst/>
                          <a:latin typeface="+mn-lt"/>
                          <a:ea typeface="+mn-ea"/>
                          <a:cs typeface="+mn-cs"/>
                        </a:rPr>
                        <a:t>Flexible Mobile Service Steering </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62A14D"/>
                    </a:solidFill>
                  </a:tcPr>
                </a:tc>
              </a:tr>
              <a:tr h="423966">
                <a:tc>
                  <a:txBody>
                    <a:bodyPr/>
                    <a:lstStyle/>
                    <a:p>
                      <a:pPr marL="0" algn="l" defTabSz="914400" rtl="0" eaLnBrk="1" latinLnBrk="0" hangingPunct="1"/>
                      <a:r>
                        <a:rPr lang="en-US" sz="1600" b="1" kern="1200" dirty="0" err="1" smtClean="0">
                          <a:solidFill>
                            <a:schemeClr val="lt1"/>
                          </a:solidFill>
                          <a:effectLst/>
                          <a:latin typeface="+mn-lt"/>
                          <a:ea typeface="+mn-ea"/>
                          <a:cs typeface="+mn-cs"/>
                        </a:rPr>
                        <a:t>HLCom</a:t>
                      </a:r>
                      <a:endParaRPr lang="en-US" sz="1600" b="1" kern="1200" dirty="0">
                        <a:solidFill>
                          <a:schemeClr val="lt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600" b="1" kern="1200" dirty="0" smtClean="0">
                          <a:solidFill>
                            <a:schemeClr val="lt1"/>
                          </a:solidFill>
                          <a:effectLst/>
                          <a:latin typeface="+mn-lt"/>
                          <a:ea typeface="+mn-ea"/>
                          <a:cs typeface="+mn-cs"/>
                        </a:rPr>
                        <a:t>Optimizations to Support High Latency Communications</a:t>
                      </a:r>
                      <a:endParaRPr lang="de-DE" sz="1600" b="1" kern="1200" dirty="0" smtClean="0">
                        <a:solidFill>
                          <a:schemeClr val="lt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39" marB="45739"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39" marB="45739" horzOverflow="overflow">
                    <a:lnL>
                      <a:noFill/>
                    </a:lnL>
                    <a:lnR>
                      <a:noFill/>
                    </a:lnR>
                    <a:lnT>
                      <a:noFill/>
                    </a:lnT>
                    <a:lnB>
                      <a:noFill/>
                    </a:lnB>
                    <a:lnTlToBr>
                      <a:noFill/>
                    </a:lnTlToBr>
                    <a:lnBlToTr>
                      <a:noFill/>
                    </a:lnBlToTr>
                    <a:solidFill>
                      <a:srgbClr val="7CCA62"/>
                    </a:solidFill>
                  </a:tcPr>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p:cNvSpPr>
            <a:spLocks noGrp="1"/>
          </p:cNvSpPr>
          <p:nvPr>
            <p:ph type="title"/>
          </p:nvPr>
        </p:nvSpPr>
        <p:spPr/>
        <p:txBody>
          <a:bodyPr/>
          <a:lstStyle/>
          <a:p>
            <a:r>
              <a:rPr lang="en-US" altLang="de-DE" dirty="0" smtClean="0"/>
              <a:t>2.2) Rel-13 Work Maintenance (3/3)</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201498118"/>
              </p:ext>
            </p:extLst>
          </p:nvPr>
        </p:nvGraphicFramePr>
        <p:xfrm>
          <a:off x="213894" y="1272187"/>
          <a:ext cx="8609012" cy="5017383"/>
        </p:xfrm>
        <a:graphic>
          <a:graphicData uri="http://schemas.openxmlformats.org/drawingml/2006/table">
            <a:tbl>
              <a:tblPr/>
              <a:tblGrid>
                <a:gridCol w="1525587"/>
                <a:gridCol w="5408613"/>
                <a:gridCol w="638175"/>
                <a:gridCol w="1036637"/>
              </a:tblGrid>
              <a:tr h="57116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FFFF"/>
                          </a:solidFill>
                          <a:effectLst/>
                          <a:latin typeface="Calibri" pitchFamily="34" charset="0"/>
                        </a:rPr>
                        <a:t>WI</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Work Item</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FFFF"/>
                          </a:solidFill>
                          <a:effectLst/>
                          <a:latin typeface="Calibri" pitchFamily="34" charset="0"/>
                        </a:rPr>
                        <a:t>WP</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err="1" smtClean="0">
                          <a:ln>
                            <a:noFill/>
                          </a:ln>
                          <a:solidFill>
                            <a:srgbClr val="FFFFFF"/>
                          </a:solidFill>
                          <a:effectLst/>
                          <a:latin typeface="Calibri" pitchFamily="34" charset="0"/>
                        </a:rPr>
                        <a:t>CRs</a:t>
                      </a:r>
                      <a:r>
                        <a:rPr kumimoji="0" lang="en-US" sz="1600" b="1" i="0" u="none" strike="noStrike" cap="none" normalizeH="0" baseline="0" dirty="0" smtClean="0">
                          <a:ln>
                            <a:noFill/>
                          </a:ln>
                          <a:solidFill>
                            <a:srgbClr val="FFFFFF"/>
                          </a:solidFill>
                          <a:effectLst/>
                          <a:latin typeface="Calibri" pitchFamily="34" charset="0"/>
                        </a:rPr>
                        <a:t> approved</a:t>
                      </a:r>
                    </a:p>
                  </a:txBody>
                  <a:tcPr marL="91436" marR="91436" marT="45685" marB="45685" horzOverflow="overflow">
                    <a:lnL>
                      <a:noFill/>
                    </a:lnL>
                    <a:lnR>
                      <a:noFill/>
                    </a:lnR>
                    <a:lnT>
                      <a:noFill/>
                    </a:lnT>
                    <a:lnB w="25400" cap="flat" cmpd="sng" algn="ctr">
                      <a:solidFill>
                        <a:schemeClr val="bg1"/>
                      </a:solidFill>
                      <a:prstDash val="solid"/>
                      <a:round/>
                      <a:headEnd type="none" w="med" len="med"/>
                      <a:tailEnd type="none" w="med" len="med"/>
                    </a:lnB>
                    <a:lnTlToBr>
                      <a:noFill/>
                    </a:lnTlToBr>
                    <a:lnBlToTr>
                      <a:noFill/>
                    </a:lnBlToTr>
                    <a:solidFill>
                      <a:schemeClr val="tx1"/>
                    </a:solidFill>
                  </a:tcPr>
                </a:tc>
              </a:tr>
              <a:tr h="430666">
                <a:tc>
                  <a:txBody>
                    <a:bodyPr/>
                    <a:lstStyle/>
                    <a:p>
                      <a:r>
                        <a:rPr kumimoji="0" lang="en-US" sz="1400" b="1" i="0" u="none" strike="noStrike" kern="1200" cap="none" normalizeH="0" baseline="0" dirty="0" smtClean="0">
                          <a:ln>
                            <a:noFill/>
                          </a:ln>
                          <a:solidFill>
                            <a:schemeClr val="bg1"/>
                          </a:solidFill>
                          <a:effectLst/>
                          <a:latin typeface="+mn-lt"/>
                          <a:ea typeface="+mn-ea"/>
                          <a:cs typeface="+mn-cs"/>
                        </a:rPr>
                        <a:t>IOPS_St2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Isolated E-UTRAN Operation for Public Safety</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smtClean="0">
                          <a:ln>
                            <a:noFill/>
                          </a:ln>
                          <a:solidFill>
                            <a:schemeClr val="bg1"/>
                          </a:solidFill>
                          <a:effectLst/>
                          <a:latin typeface="Calibri" pitchFamily="34" charset="0"/>
                        </a:rPr>
                        <a:t>100%</a:t>
                      </a: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685" marB="45685" horzOverflow="overflow">
                    <a:lnL>
                      <a:noFill/>
                    </a:lnL>
                    <a:lnR>
                      <a:noFill/>
                    </a:lnR>
                    <a:lnT w="25400" cap="flat" cmpd="sng" algn="ctr">
                      <a:solidFill>
                        <a:schemeClr val="bg1"/>
                      </a:solidFill>
                      <a:prstDash val="solid"/>
                      <a:round/>
                      <a:headEnd type="none" w="med" len="med"/>
                      <a:tailEnd type="none" w="med" len="med"/>
                    </a:lnT>
                    <a:lnB>
                      <a:noFill/>
                    </a:lnB>
                    <a:lnTlToBr>
                      <a:noFill/>
                    </a:lnTlToBr>
                    <a:lnBlToTr>
                      <a:noFill/>
                    </a:lnBlToTr>
                    <a:solidFill>
                      <a:srgbClr val="62A14D"/>
                    </a:solidFill>
                  </a:tcPr>
                </a:tc>
              </a:tr>
              <a:tr h="406230">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err="1" smtClean="0">
                          <a:ln>
                            <a:noFill/>
                          </a:ln>
                          <a:solidFill>
                            <a:schemeClr val="bg1"/>
                          </a:solidFill>
                          <a:effectLst/>
                          <a:latin typeface="+mn-lt"/>
                          <a:ea typeface="+mn-ea"/>
                          <a:cs typeface="+mn-cs"/>
                        </a:rPr>
                        <a:t>eDRX</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Extended DRX</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500" b="1" i="0" u="none" strike="noStrike" cap="none" normalizeH="0" baseline="0" dirty="0" smtClean="0">
                          <a:ln>
                            <a:noFill/>
                          </a:ln>
                          <a:solidFill>
                            <a:schemeClr val="bg1"/>
                          </a:solidFill>
                          <a:effectLst/>
                          <a:latin typeface="Calibri" pitchFamily="34" charset="0"/>
                        </a:rPr>
                        <a:t>100%</a:t>
                      </a:r>
                    </a:p>
                  </a:txBody>
                  <a:tcPr marL="91436" marR="91436" marT="45685" marB="45685"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685" marB="45685" horzOverflow="overflow">
                    <a:lnL>
                      <a:noFill/>
                    </a:lnL>
                    <a:lnR>
                      <a:noFill/>
                    </a:lnR>
                    <a:lnT>
                      <a:noFill/>
                    </a:lnT>
                    <a:lnB>
                      <a:noFill/>
                    </a:lnB>
                    <a:lnTlToBr>
                      <a:noFill/>
                    </a:lnTlToBr>
                    <a:lnBlToTr>
                      <a:noFill/>
                    </a:lnBlToTr>
                    <a:solidFill>
                      <a:srgbClr val="7CCA62"/>
                    </a:solidFill>
                  </a:tcPr>
                </a:tc>
              </a:tr>
              <a:tr h="569127">
                <a:tc>
                  <a:txBody>
                    <a:bodyPr/>
                    <a:lstStyle/>
                    <a:p>
                      <a:r>
                        <a:rPr kumimoji="0" lang="en-US" sz="1400" b="1" i="0" u="none" strike="noStrike" kern="1200" cap="none" normalizeH="0" baseline="0" dirty="0" smtClean="0">
                          <a:ln>
                            <a:noFill/>
                          </a:ln>
                          <a:solidFill>
                            <a:schemeClr val="bg1"/>
                          </a:solidFill>
                          <a:effectLst/>
                          <a:latin typeface="+mn-lt"/>
                          <a:ea typeface="+mn-ea"/>
                          <a:cs typeface="+mn-cs"/>
                        </a:rPr>
                        <a:t>MBMS_enh_St2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de-DE" sz="1400" b="1" i="0" u="none" strike="noStrike" kern="1200" cap="none" normalizeH="0" baseline="0" dirty="0" smtClean="0">
                          <a:ln>
                            <a:noFill/>
                          </a:ln>
                          <a:solidFill>
                            <a:schemeClr val="bg1"/>
                          </a:solidFill>
                          <a:effectLst/>
                          <a:latin typeface="+mn-lt"/>
                          <a:ea typeface="+mn-ea"/>
                          <a:cs typeface="+mn-cs"/>
                        </a:rPr>
                        <a:t>MBMS Enhancements</a:t>
                      </a:r>
                    </a:p>
                  </a:txBody>
                  <a:tcPr marL="118800" marR="118800" marT="90001" marB="90001">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kern="1200" cap="none" normalizeH="0" baseline="0" dirty="0" smtClean="0">
                        <a:ln>
                          <a:noFill/>
                        </a:ln>
                        <a:solidFill>
                          <a:srgbClr val="7030A0"/>
                        </a:solidFill>
                        <a:effectLst/>
                        <a:latin typeface="Calibri" pitchFamily="34" charset="0"/>
                        <a:ea typeface="+mn-ea"/>
                        <a:cs typeface="+mn-cs"/>
                      </a:endParaRPr>
                    </a:p>
                  </a:txBody>
                  <a:tcPr marL="91436" marR="91436" marT="45702" marB="45702" horzOverflow="overflow">
                    <a:lnL>
                      <a:noFill/>
                    </a:lnL>
                    <a:lnR>
                      <a:noFill/>
                    </a:lnR>
                    <a:lnT>
                      <a:noFill/>
                    </a:lnT>
                    <a:lnB>
                      <a:noFill/>
                    </a:lnB>
                    <a:lnTlToBr>
                      <a:noFill/>
                    </a:lnTlToBr>
                    <a:lnBlToTr>
                      <a:noFill/>
                    </a:lnBlToTr>
                    <a:solidFill>
                      <a:srgbClr val="62A14D"/>
                    </a:solidFill>
                  </a:tcPr>
                </a:tc>
              </a:tr>
              <a:tr h="400122">
                <a:tc>
                  <a:txBody>
                    <a:bodyPr/>
                    <a:lstStyle/>
                    <a:p>
                      <a:r>
                        <a:rPr kumimoji="0" lang="en-US" sz="1400" b="1" i="0" u="none" strike="noStrike" kern="1200" cap="none" normalizeH="0" baseline="0" dirty="0" smtClean="0">
                          <a:ln>
                            <a:noFill/>
                          </a:ln>
                          <a:solidFill>
                            <a:schemeClr val="bg1"/>
                          </a:solidFill>
                          <a:effectLst/>
                          <a:latin typeface="+mn-lt"/>
                          <a:ea typeface="+mn-ea"/>
                          <a:cs typeface="+mn-cs"/>
                        </a:rPr>
                        <a:t>SEW1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Support of Emergency services over WLAN </a:t>
                      </a:r>
                      <a:r>
                        <a:rPr kumimoji="0" lang="de-DE" sz="1400" b="1" i="0" u="none" strike="noStrike" kern="1200" cap="none" normalizeH="0" baseline="0" dirty="0" smtClean="0">
                          <a:ln>
                            <a:noFill/>
                          </a:ln>
                          <a:solidFill>
                            <a:schemeClr val="bg1"/>
                          </a:solidFill>
                          <a:effectLst/>
                          <a:latin typeface="+mn-lt"/>
                          <a:ea typeface="+mn-ea"/>
                          <a:cs typeface="+mn-cs"/>
                        </a:rPr>
                        <a:t> - Phase 1</a:t>
                      </a: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a:t>
                      </a:r>
                    </a:p>
                  </a:txBody>
                  <a:tcPr marL="91436" marR="91436" marT="45702" marB="45702" horzOverflow="overflow">
                    <a:lnL>
                      <a:noFill/>
                    </a:lnL>
                    <a:lnR>
                      <a:noFill/>
                    </a:lnR>
                    <a:lnT>
                      <a:noFill/>
                    </a:lnT>
                    <a:lnB>
                      <a:noFill/>
                    </a:lnB>
                    <a:lnTlToBr>
                      <a:noFill/>
                    </a:lnTlToBr>
                    <a:lnBlToTr>
                      <a:noFill/>
                    </a:lnBlToTr>
                    <a:solidFill>
                      <a:srgbClr val="7CCA62"/>
                    </a:solidFill>
                  </a:tcPr>
                </a:tc>
              </a:tr>
              <a:tr h="542151">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CIoT</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lnL>
                      <a:noFill/>
                    </a:lnL>
                    <a:lnR>
                      <a:noFill/>
                    </a:lnR>
                    <a:lnT>
                      <a:noFill/>
                    </a:lnT>
                    <a:lnB>
                      <a:noFill/>
                    </a:lnB>
                    <a:lnTlToBr>
                      <a:noFill/>
                    </a:lnTlToBr>
                    <a:lnBlToTr>
                      <a:noFill/>
                    </a:lnBlToTr>
                    <a:solidFill>
                      <a:srgbClr val="62A14D"/>
                    </a:solidFill>
                  </a:tcPr>
                </a:tc>
                <a:tc>
                  <a:txBody>
                    <a:bodyPr/>
                    <a:lstStyle/>
                    <a:p>
                      <a:r>
                        <a:rPr kumimoji="0" lang="en-US" sz="1400" b="1" i="0" u="none" strike="noStrike" kern="1200" cap="none" normalizeH="0" baseline="0" dirty="0" smtClean="0">
                          <a:ln>
                            <a:noFill/>
                          </a:ln>
                          <a:solidFill>
                            <a:schemeClr val="bg1"/>
                          </a:solidFill>
                          <a:effectLst/>
                          <a:latin typeface="+mn-lt"/>
                          <a:ea typeface="+mn-ea"/>
                          <a:cs typeface="+mn-cs"/>
                        </a:rPr>
                        <a:t>Cellular Internet of Things</a:t>
                      </a:r>
                    </a:p>
                  </a:txBody>
                  <a:tcPr marL="118800" marR="118800" marT="90001" marB="90001">
                    <a:lnL>
                      <a:noFill/>
                    </a:lnL>
                    <a:lnR>
                      <a:noFill/>
                    </a:lnR>
                    <a:lnT>
                      <a:noFill/>
                    </a:lnT>
                    <a:lnB>
                      <a:noFill/>
                    </a:lnB>
                    <a:lnTlToBr>
                      <a:noFill/>
                    </a:lnTlToBr>
                    <a:lnBlToTr>
                      <a:noFill/>
                    </a:lnBlToTr>
                    <a:solidFill>
                      <a:srgbClr val="62A14D"/>
                    </a:solidFill>
                  </a:tcPr>
                </a:tc>
                <a:tc>
                  <a:txBody>
                    <a:bodyPr/>
                    <a:lstStyle/>
                    <a:p>
                      <a:endParaRPr lang="en-US" dirty="0"/>
                    </a:p>
                  </a:txBody>
                  <a:tcPr marL="91436" marR="91436" marT="45702" marB="45702"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kern="1200" cap="none" normalizeH="0" baseline="0" dirty="0" smtClean="0">
                          <a:ln>
                            <a:noFill/>
                          </a:ln>
                          <a:solidFill>
                            <a:srgbClr val="7030A0"/>
                          </a:solidFill>
                          <a:effectLst/>
                          <a:latin typeface="Calibri" pitchFamily="34" charset="0"/>
                          <a:ea typeface="+mn-ea"/>
                          <a:cs typeface="+mn-cs"/>
                        </a:rPr>
                        <a:t>22</a:t>
                      </a:r>
                    </a:p>
                  </a:txBody>
                  <a:tcPr marL="91436" marR="91436" marT="45702" marB="45702" horzOverflow="overflow">
                    <a:lnL>
                      <a:noFill/>
                    </a:lnL>
                    <a:lnR>
                      <a:noFill/>
                    </a:lnR>
                    <a:lnT>
                      <a:noFill/>
                    </a:lnT>
                    <a:lnB>
                      <a:noFill/>
                    </a:lnB>
                    <a:lnTlToBr>
                      <a:noFill/>
                    </a:lnTlToBr>
                    <a:lnBlToTr>
                      <a:noFill/>
                    </a:lnBlToTr>
                    <a:solidFill>
                      <a:srgbClr val="62A14D"/>
                    </a:solidFill>
                  </a:tcPr>
                </a:tc>
              </a:tr>
              <a:tr h="691814">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TEI13</a:t>
                      </a:r>
                      <a:r>
                        <a:rPr kumimoji="0" lang="en-US" sz="1400" b="1" i="0" u="none" strike="noStrike" kern="1200" cap="none" normalizeH="0" baseline="0" dirty="0" smtClean="0">
                          <a:ln>
                            <a:noFill/>
                          </a:ln>
                          <a:solidFill>
                            <a:schemeClr val="bg1"/>
                          </a:solidFill>
                          <a:effectLst/>
                          <a:latin typeface="Calibri" pitchFamily="34" charset="0"/>
                          <a:ea typeface="+mn-ea"/>
                          <a:cs typeface="+mn-cs"/>
                        </a:rPr>
                        <a:t>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bg1"/>
                          </a:solidFill>
                          <a:effectLst/>
                          <a:latin typeface="Calibri" pitchFamily="34" charset="0"/>
                        </a:rPr>
                        <a:t>100%</a:t>
                      </a:r>
                    </a:p>
                  </a:txBody>
                  <a:tcPr marL="91436" marR="91436" marT="45702" marB="45702"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5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r>
              <a:tr h="531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r h="3924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0" i="0"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7CCA6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7CCA62"/>
                    </a:solidFill>
                  </a:tcPr>
                </a:tc>
              </a:tr>
              <a:tr h="458155">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rgbClr val="FFFFFF"/>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500" b="1" i="1" u="none" strike="noStrike" cap="none" normalizeH="0" baseline="0" dirty="0" smtClean="0">
                        <a:ln>
                          <a:noFill/>
                        </a:ln>
                        <a:solidFill>
                          <a:srgbClr val="FFFFFF"/>
                        </a:solidFill>
                        <a:effectLst/>
                        <a:latin typeface="Calibri" pitchFamily="34" charset="0"/>
                      </a:endParaRPr>
                    </a:p>
                  </a:txBody>
                  <a:tcPr marL="118792" marR="118792" marT="90004" marB="90004" horzOverflow="overflow">
                    <a:lnL>
                      <a:noFill/>
                    </a:lnL>
                    <a:lnR>
                      <a:noFill/>
                    </a:lnR>
                    <a:lnT>
                      <a:noFill/>
                    </a:lnT>
                    <a:lnB>
                      <a:noFill/>
                    </a:lnB>
                    <a:lnTlToBr>
                      <a:noFill/>
                    </a:lnTlToBr>
                    <a:lnBlToTr>
                      <a:noFill/>
                    </a:lnBlToTr>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bg1"/>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rgbClr val="7030A0"/>
                        </a:solidFill>
                        <a:effectLst/>
                        <a:latin typeface="Calibri" pitchFamily="34" charset="0"/>
                      </a:endParaRPr>
                    </a:p>
                  </a:txBody>
                  <a:tcPr marL="91436" marR="91436" marT="45726" marB="45726" horzOverflow="overflow">
                    <a:lnL>
                      <a:noFill/>
                    </a:lnL>
                    <a:lnR>
                      <a:noFill/>
                    </a:lnR>
                    <a:lnT>
                      <a:noFill/>
                    </a:lnT>
                    <a:lnB>
                      <a:noFill/>
                    </a:lnB>
                    <a:lnTlToBr>
                      <a:noFill/>
                    </a:lnTlToBr>
                    <a:lnBlToTr>
                      <a:noFill/>
                    </a:lnBlToTr>
                    <a:solidFill>
                      <a:srgbClr val="62A14D"/>
                    </a:solidFill>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390525" y="274638"/>
            <a:ext cx="7067550" cy="1143000"/>
          </a:xfrm>
        </p:spPr>
        <p:txBody>
          <a:bodyPr/>
          <a:lstStyle/>
          <a:p>
            <a:r>
              <a:rPr lang="en-US" altLang="de-DE" dirty="0" smtClean="0"/>
              <a:t>2.3) Rel-13 Work Ongoing/Finalized (1/2)</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99129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FS_AE_CIoT</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enhancements of cellular systems for ultra low complexity and low throughput Internet of Things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baseline="0" dirty="0" smtClean="0">
                          <a:solidFill>
                            <a:srgbClr val="7030A0"/>
                          </a:solidFill>
                        </a:rPr>
                        <a:t>95 &gt;  100%</a:t>
                      </a:r>
                      <a:endParaRPr lang="en-US" sz="1400" b="1" dirty="0" smtClean="0">
                        <a:solidFill>
                          <a:srgbClr val="7030A0"/>
                        </a:solidFill>
                      </a:endParaRP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smtClean="0">
                        <a:solidFill>
                          <a:srgbClr val="7030A0"/>
                        </a:solidFill>
                      </a:endParaRPr>
                    </a:p>
                    <a:p>
                      <a:pPr algn="ctr"/>
                      <a:endParaRPr lang="en-US" sz="1400" b="1" i="0" dirty="0">
                        <a:solidFill>
                          <a:srgbClr val="7030A0"/>
                        </a:solidFill>
                      </a:endParaRPr>
                    </a:p>
                  </a:txBody>
                  <a:tcPr marL="91443" marR="91443" marT="45725" marB="45725">
                    <a:solidFill>
                      <a:srgbClr val="62A14D"/>
                    </a:solidFill>
                  </a:tcPr>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CIOT</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Cellular Internet of Things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rPr>
                        <a:t>0 &gt; 95%</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398808"/>
            <a:ext cx="8280400" cy="3059344"/>
          </a:xfrm>
        </p:spPr>
        <p:txBody>
          <a:bodyPr/>
          <a:lstStyle/>
          <a:p>
            <a:r>
              <a:rPr lang="de-DE" altLang="de-DE" sz="2000" dirty="0" smtClean="0"/>
              <a:t>Progress</a:t>
            </a:r>
            <a:r>
              <a:rPr lang="de-DE" altLang="de-DE" sz="1800" dirty="0" smtClean="0"/>
              <a:t> since SA#70</a:t>
            </a:r>
          </a:p>
          <a:p>
            <a:pPr lvl="1"/>
            <a:r>
              <a:rPr lang="de-DE" altLang="de-DE" sz="1400" dirty="0" smtClean="0"/>
              <a:t>The study concluded and is sent for approval</a:t>
            </a:r>
          </a:p>
          <a:p>
            <a:pPr lvl="1"/>
            <a:r>
              <a:rPr lang="de-DE" altLang="de-DE" sz="1400" dirty="0" smtClean="0"/>
              <a:t>An set of extensive CRs (22) is agreed for introducing the normative functionality.</a:t>
            </a:r>
          </a:p>
          <a:p>
            <a:pPr lvl="1"/>
            <a:r>
              <a:rPr lang="de-DE" altLang="de-DE" sz="1400" dirty="0" smtClean="0"/>
              <a:t>Some specific aspects/details are to be completed. Those are a) the further detailing of </a:t>
            </a:r>
            <a:r>
              <a:rPr lang="de-DE" altLang="de-DE" sz="1400" dirty="0" smtClean="0"/>
              <a:t>rate and/or AMBR </a:t>
            </a:r>
            <a:r>
              <a:rPr lang="de-DE" altLang="de-DE" sz="1400" dirty="0" smtClean="0"/>
              <a:t>control for the CP solution, b) determining any MTU size for the CP data path, c) the extent of </a:t>
            </a:r>
            <a:r>
              <a:rPr lang="en-US" altLang="de-DE" sz="1400" dirty="0" smtClean="0"/>
              <a:t>simultaneous support for CP and UP solution for single/multiple bearers, and d) any confirmation of data buffering from MME towards SCEF.</a:t>
            </a:r>
          </a:p>
          <a:p>
            <a:pPr lvl="1"/>
            <a:r>
              <a:rPr lang="en-US" altLang="de-DE" sz="1400" dirty="0" smtClean="0"/>
              <a:t>None of those open items is identified as requiring actions by TSG SA.</a:t>
            </a:r>
            <a:endParaRPr lang="de-DE" altLang="de-DE" sz="1400" dirty="0" smtClean="0"/>
          </a:p>
          <a:p>
            <a:r>
              <a:rPr lang="de-DE" altLang="de-DE" sz="2000" dirty="0" smtClean="0"/>
              <a:t>Next steps:</a:t>
            </a:r>
          </a:p>
          <a:p>
            <a:pPr lvl="1"/>
            <a:r>
              <a:rPr lang="de-DE" altLang="de-DE" sz="1400" dirty="0" smtClean="0"/>
              <a:t>Those open issues will be closed by updates/clarifcations as needed. Item c) </a:t>
            </a:r>
            <a:r>
              <a:rPr lang="en-GB" altLang="de-DE" sz="1400" dirty="0" smtClean="0"/>
              <a:t>needs further dialogue with RAN 2 and possibly a joint RAN 2/SA2 </a:t>
            </a:r>
            <a:r>
              <a:rPr lang="en-GB" altLang="de-DE" sz="1400" dirty="0" err="1" smtClean="0"/>
              <a:t>telco</a:t>
            </a:r>
            <a:r>
              <a:rPr lang="en-GB" altLang="de-DE" sz="1400" dirty="0" smtClean="0"/>
              <a:t>. Items b) and d) might be handed over to CT WGs.</a:t>
            </a:r>
            <a:r>
              <a:rPr lang="de-DE" altLang="de-DE" sz="1400" dirty="0" smtClean="0"/>
              <a:t> </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a:xfrm>
            <a:off x="390525" y="274638"/>
            <a:ext cx="7067550" cy="1143000"/>
          </a:xfrm>
        </p:spPr>
        <p:txBody>
          <a:bodyPr/>
          <a:lstStyle/>
          <a:p>
            <a:r>
              <a:rPr lang="en-US" altLang="de-DE" dirty="0" smtClean="0"/>
              <a:t>2.3) Rel-13 Work Ongoing/Finalized (2/2)</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400" b="1" kern="1200" baseline="0" dirty="0" smtClean="0">
                          <a:solidFill>
                            <a:schemeClr val="bg1"/>
                          </a:solidFill>
                          <a:effectLst/>
                          <a:latin typeface="+mn-lt"/>
                          <a:ea typeface="+mn-ea"/>
                          <a:cs typeface="+mn-cs"/>
                        </a:rPr>
                        <a:t>Specific item: </a:t>
                      </a:r>
                      <a:r>
                        <a:rPr lang="en-US" altLang="ko-KR" sz="1400" b="1" kern="1200" baseline="0" dirty="0" err="1" smtClean="0">
                          <a:solidFill>
                            <a:schemeClr val="bg1"/>
                          </a:solidFill>
                          <a:effectLst/>
                          <a:latin typeface="+mn-lt"/>
                          <a:ea typeface="+mn-ea"/>
                          <a:cs typeface="+mn-cs"/>
                        </a:rPr>
                        <a:t>ePDG</a:t>
                      </a:r>
                      <a:r>
                        <a:rPr lang="en-US" altLang="ko-KR" sz="1400" b="1" kern="1200" baseline="0" dirty="0" smtClean="0">
                          <a:solidFill>
                            <a:schemeClr val="bg1"/>
                          </a:solidFill>
                          <a:effectLst/>
                          <a:latin typeface="+mn-lt"/>
                          <a:ea typeface="+mn-ea"/>
                          <a:cs typeface="+mn-cs"/>
                        </a:rPr>
                        <a:t> selection</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dirty="0" smtClean="0">
                        <a:solidFill>
                          <a:srgbClr val="7030A0"/>
                        </a:solidFill>
                      </a:endParaRP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200401"/>
            <a:ext cx="8280400" cy="3257750"/>
          </a:xfrm>
        </p:spPr>
        <p:txBody>
          <a:bodyPr/>
          <a:lstStyle/>
          <a:p>
            <a:r>
              <a:rPr lang="de-DE" altLang="de-DE" sz="2000" dirty="0" smtClean="0"/>
              <a:t>Progress</a:t>
            </a:r>
            <a:r>
              <a:rPr lang="de-DE" altLang="de-DE" sz="1800" dirty="0" smtClean="0"/>
              <a:t> since SA#70</a:t>
            </a:r>
          </a:p>
          <a:p>
            <a:pPr lvl="1"/>
            <a:r>
              <a:rPr lang="en-GB" altLang="de-DE" sz="1600" dirty="0" smtClean="0"/>
              <a:t>An LS from TSG SA provided guidance on how to proceed in considering the SA3-LI requirements with regard to the </a:t>
            </a:r>
            <a:r>
              <a:rPr lang="en-GB" altLang="de-DE" sz="1600" dirty="0" err="1" smtClean="0"/>
              <a:t>ePDG</a:t>
            </a:r>
            <a:r>
              <a:rPr lang="en-GB" altLang="de-DE" sz="1600" dirty="0" smtClean="0"/>
              <a:t> selection solution designed by SA2.</a:t>
            </a:r>
            <a:endParaRPr lang="de-DE" altLang="de-DE" sz="1600" dirty="0" smtClean="0"/>
          </a:p>
          <a:p>
            <a:r>
              <a:rPr lang="de-DE" altLang="de-DE" sz="2000" dirty="0" smtClean="0"/>
              <a:t>Next steps:</a:t>
            </a:r>
          </a:p>
          <a:p>
            <a:pPr lvl="1"/>
            <a:r>
              <a:rPr lang="de-DE" altLang="de-DE" sz="1600" dirty="0" smtClean="0"/>
              <a:t>SA2 agreed a CR with the ePDG selection solution.</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t> 1) General aspects (events since SA#70, statistics, next meetings)</a:t>
            </a:r>
          </a:p>
          <a:p>
            <a:pPr eaLnBrk="1" hangingPunct="1">
              <a:defRPr/>
            </a:pPr>
            <a:r>
              <a:rPr lang="en-GB" sz="2400" dirty="0" smtClean="0"/>
              <a:t> 2) SA Work Report</a:t>
            </a:r>
          </a:p>
          <a:p>
            <a:pPr lvl="1" eaLnBrk="1" hangingPunct="1">
              <a:defRPr/>
            </a:pPr>
            <a:r>
              <a:rPr lang="en-GB" sz="2000" dirty="0" smtClean="0"/>
              <a:t>2.1) Rel-12 and before Maintenance</a:t>
            </a:r>
          </a:p>
          <a:p>
            <a:pPr lvl="1" eaLnBrk="1" hangingPunct="1">
              <a:defRPr/>
            </a:pPr>
            <a:r>
              <a:rPr lang="en-GB" sz="2000" dirty="0" smtClean="0"/>
              <a:t>2.2) Rel-13 </a:t>
            </a:r>
            <a:r>
              <a:rPr lang="en-GB" sz="2000" dirty="0"/>
              <a:t>Work and Maintenance</a:t>
            </a:r>
            <a:endParaRPr lang="en-GB" sz="2000" dirty="0" smtClean="0"/>
          </a:p>
          <a:p>
            <a:pPr lvl="1" eaLnBrk="1" hangingPunct="1">
              <a:defRPr/>
            </a:pPr>
            <a:r>
              <a:rPr lang="en-GB" sz="2000" dirty="0" smtClean="0"/>
              <a:t>2.3) Rel-14 Work and Maintenance</a:t>
            </a:r>
          </a:p>
          <a:p>
            <a:pPr lvl="1" eaLnBrk="1" hangingPunct="1">
              <a:defRPr/>
            </a:pPr>
            <a:r>
              <a:rPr lang="en-GB" sz="2000" dirty="0" smtClean="0"/>
              <a:t>2.4) New and Updated WIDs/SIDs and Exceptions</a:t>
            </a:r>
          </a:p>
          <a:p>
            <a:pPr lvl="1" eaLnBrk="1" hangingPunct="1">
              <a:defRPr/>
            </a:pPr>
            <a:r>
              <a:rPr lang="en-GB" sz="2000" dirty="0" smtClean="0"/>
              <a:t>2.5) </a:t>
            </a:r>
            <a:r>
              <a:rPr lang="en-GB" sz="2000" dirty="0" err="1" smtClean="0"/>
              <a:t>IETF</a:t>
            </a:r>
            <a:r>
              <a:rPr lang="en-GB" sz="2000" dirty="0" smtClean="0"/>
              <a:t> Dependency Update</a:t>
            </a:r>
          </a:p>
          <a:p>
            <a:pPr eaLnBrk="1" hangingPunct="1">
              <a:defRPr/>
            </a:pPr>
            <a:r>
              <a:rPr lang="en-GB" sz="2400" dirty="0" smtClean="0"/>
              <a:t> 3) Action Items</a:t>
            </a:r>
          </a:p>
          <a:p>
            <a:pPr eaLnBrk="1" hangingPunct="1">
              <a:defRPr/>
            </a:pPr>
            <a:r>
              <a:rPr lang="en-GB" sz="2400" dirty="0" smtClean="0"/>
              <a:t> 4) Documents for Information and Approval</a:t>
            </a:r>
          </a:p>
          <a:p>
            <a:pPr eaLnBrk="1" hangingPunct="1">
              <a:defRPr/>
            </a:pPr>
            <a:r>
              <a:rPr lang="en-GB" sz="2400" dirty="0" smtClean="0"/>
              <a:t> 5) Collected Items requiring action from SA</a:t>
            </a:r>
          </a:p>
          <a:p>
            <a:pPr marL="0" indent="0" eaLnBrk="1" hangingPunct="1">
              <a:spcBef>
                <a:spcPts val="1800"/>
              </a:spcBef>
              <a:buFontTx/>
              <a:buNone/>
              <a:defRPr/>
            </a:pPr>
            <a:r>
              <a:rPr lang="en-GB" sz="2400" dirty="0" smtClean="0">
                <a:solidFill>
                  <a:srgbClr val="FF0000"/>
                </a:solidFill>
              </a:rPr>
              <a:t>Explicit requests for </a:t>
            </a:r>
            <a:r>
              <a:rPr lang="en-GB" sz="2400" dirty="0" err="1" smtClean="0">
                <a:solidFill>
                  <a:srgbClr val="FF0000"/>
                </a:solidFill>
              </a:rPr>
              <a:t>TSG</a:t>
            </a:r>
            <a:r>
              <a:rPr lang="en-GB" sz="2400" dirty="0" smtClean="0">
                <a:solidFill>
                  <a:srgbClr val="FF0000"/>
                </a:solidFill>
              </a:rPr>
              <a:t> SA are highlighted in RED</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b="1" i="1" dirty="0" smtClean="0"/>
              <a:t>2.3) Rel-14 Work and Maintenance</a:t>
            </a: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1748" name="Text Box 3"/>
          <p:cNvSpPr txBox="1">
            <a:spLocks noChangeArrowheads="1"/>
          </p:cNvSpPr>
          <p:nvPr/>
        </p:nvSpPr>
        <p:spPr bwMode="auto">
          <a:xfrm>
            <a:off x="77788" y="33416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FS_SEW(2)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Support of Emergency services over WLAN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60 &gt; 75%</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93698"/>
            <a:ext cx="8280400" cy="2964452"/>
          </a:xfrm>
        </p:spPr>
        <p:txBody>
          <a:bodyPr/>
          <a:lstStyle/>
          <a:p>
            <a:r>
              <a:rPr lang="de-DE" altLang="de-DE" sz="2000" dirty="0" smtClean="0"/>
              <a:t>Progress</a:t>
            </a:r>
            <a:r>
              <a:rPr lang="de-DE" altLang="de-DE" sz="1800" dirty="0" smtClean="0"/>
              <a:t> since SA#70</a:t>
            </a:r>
          </a:p>
          <a:p>
            <a:pPr lvl="1"/>
            <a:r>
              <a:rPr lang="de-DE" altLang="de-DE" sz="1600" dirty="0" smtClean="0"/>
              <a:t>A new SID FS_SEW2 as a spin-off from the earlier FS_SEW continues the work. This was for clearer separation in the work plan.</a:t>
            </a:r>
          </a:p>
          <a:p>
            <a:pPr lvl="1"/>
            <a:r>
              <a:rPr lang="de-DE" altLang="de-DE" sz="1600" dirty="0" smtClean="0"/>
              <a:t>Work progresses with documenting solutions. 14 PCRs agreed.</a:t>
            </a:r>
          </a:p>
          <a:p>
            <a:pPr lvl="1"/>
            <a:endParaRPr lang="de-DE" altLang="de-DE" sz="1600" dirty="0" smtClean="0"/>
          </a:p>
          <a:p>
            <a:r>
              <a:rPr lang="de-DE" altLang="de-DE" sz="2000" dirty="0" smtClean="0"/>
              <a:t>Next steps:</a:t>
            </a:r>
          </a:p>
          <a:p>
            <a:pPr lvl="1"/>
            <a:r>
              <a:rPr lang="de-DE" altLang="de-DE" sz="1600" dirty="0" smtClean="0"/>
              <a:t>Continue the study.</a:t>
            </a:r>
          </a:p>
          <a:p>
            <a:pPr lvl="1"/>
            <a:r>
              <a:rPr lang="en-US" sz="1600" dirty="0" smtClean="0"/>
              <a:t>A WID (SEW2) is agreed by SA2, but it is suggested to put it on hold as long as the study hasn’t concluded. See slide 37 on new/updated WIDs.</a:t>
            </a:r>
            <a:endParaRPr lang="de-DE" altLang="de-DE" sz="1600" dirty="0" smtClean="0"/>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(2/14)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61038181"/>
              </p:ext>
            </p:extLst>
          </p:nvPr>
        </p:nvGraphicFramePr>
        <p:xfrm>
          <a:off x="179388" y="1376363"/>
          <a:ext cx="8569325" cy="141096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55011">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408294">
                <a:tc>
                  <a:txBody>
                    <a:bodyPr/>
                    <a:lstStyle/>
                    <a:p>
                      <a:r>
                        <a:rPr lang="en-US" sz="1400" b="1" kern="1200" dirty="0" smtClean="0">
                          <a:solidFill>
                            <a:schemeClr val="lt1"/>
                          </a:solidFill>
                          <a:effectLst/>
                          <a:latin typeface="+mn-lt"/>
                          <a:ea typeface="+mn-ea"/>
                          <a:cs typeface="+mn-cs"/>
                        </a:rPr>
                        <a:t>FS_V8</a:t>
                      </a:r>
                      <a:endParaRPr lang="en-US" sz="1400" b="1" kern="1200" dirty="0">
                        <a:solidFill>
                          <a:schemeClr val="lt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S8 Home Routing Architecture for </a:t>
                      </a:r>
                      <a:r>
                        <a:rPr kumimoji="0" lang="en-GB" sz="1400" b="1" i="0" u="none" strike="noStrike" kern="1200" cap="none" normalizeH="0" baseline="0" dirty="0" err="1" smtClean="0">
                          <a:ln>
                            <a:noFill/>
                          </a:ln>
                          <a:solidFill>
                            <a:schemeClr val="bg1"/>
                          </a:solidFill>
                          <a:effectLst/>
                          <a:latin typeface="Calibri" pitchFamily="34" charset="0"/>
                          <a:ea typeface="+mn-ea"/>
                          <a:cs typeface="+mn-cs"/>
                        </a:rPr>
                        <a:t>VoLTE</a:t>
                      </a:r>
                      <a:endParaRPr kumimoji="0" lang="en-GB"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70 &gt; 80%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408294">
                <a:tc>
                  <a:txBody>
                    <a:bodyPr/>
                    <a:lstStyle/>
                    <a:p>
                      <a:endParaRPr lang="en-US" sz="1400" b="1" kern="1200" dirty="0">
                        <a:solidFill>
                          <a:schemeClr val="lt1"/>
                        </a:solidFill>
                        <a:effectLst/>
                        <a:latin typeface="+mn-lt"/>
                        <a:ea typeface="+mn-ea"/>
                        <a:cs typeface="+mn-cs"/>
                      </a:endParaRPr>
                    </a:p>
                  </a:txBody>
                  <a:tcPr marL="91443" marR="91443" marT="45725" marB="45725">
                    <a:solidFill>
                      <a:srgbClr val="7CCA62"/>
                    </a:solidFill>
                  </a:tcPr>
                </a:tc>
                <a:tc>
                  <a:txBody>
                    <a:bodyPr/>
                    <a:lstStyle/>
                    <a:p>
                      <a:pPr algn="l" fontAlgn="t"/>
                      <a:endParaRPr lang="en-US" sz="1400" b="1" kern="1200" dirty="0" smtClean="0">
                        <a:solidFill>
                          <a:schemeClr val="lt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i="0" baseline="0" dirty="0" smtClean="0">
                        <a:solidFill>
                          <a:srgbClr val="7030A0"/>
                        </a:solidFill>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599" y="3125972"/>
            <a:ext cx="8472873" cy="3371812"/>
          </a:xfrm>
        </p:spPr>
        <p:txBody>
          <a:bodyPr/>
          <a:lstStyle/>
          <a:p>
            <a:r>
              <a:rPr lang="de-DE" altLang="de-DE" sz="2000" dirty="0" smtClean="0"/>
              <a:t>Progress</a:t>
            </a:r>
            <a:r>
              <a:rPr lang="de-DE" altLang="de-DE" sz="1800" dirty="0" smtClean="0"/>
              <a:t> since SA#70</a:t>
            </a:r>
          </a:p>
          <a:p>
            <a:pPr lvl="1"/>
            <a:r>
              <a:rPr lang="de-DE" sz="1600" dirty="0" smtClean="0"/>
              <a:t>Work progressed. Key issues, solutions and some evaluations are documented.</a:t>
            </a:r>
          </a:p>
          <a:p>
            <a:pPr lvl="1"/>
            <a:r>
              <a:rPr lang="de-DE" sz="1600" dirty="0" smtClean="0"/>
              <a:t>Some conclusions were taken. To certain extent as working assumptions as it was indicated that development of some alternative solution is still ongoing, which is intended to be provided next meeting.</a:t>
            </a:r>
          </a:p>
          <a:p>
            <a:pPr lvl="1"/>
            <a:r>
              <a:rPr lang="en-GB" sz="1600" dirty="0" smtClean="0"/>
              <a:t>Target was to conclude by #71.</a:t>
            </a:r>
          </a:p>
          <a:p>
            <a:pPr lvl="1"/>
            <a:endParaRPr lang="de-DE" sz="1600" dirty="0" smtClean="0"/>
          </a:p>
          <a:p>
            <a:r>
              <a:rPr lang="de-DE" altLang="de-DE" sz="2000" dirty="0" smtClean="0"/>
              <a:t>Next Steps</a:t>
            </a:r>
          </a:p>
          <a:p>
            <a:pPr lvl="1"/>
            <a:r>
              <a:rPr lang="de-DE" altLang="de-DE" sz="1600" dirty="0" smtClean="0"/>
              <a:t>Conclude the study.</a:t>
            </a:r>
          </a:p>
          <a:p>
            <a:pPr lvl="1"/>
            <a:r>
              <a:rPr lang="de-DE" altLang="de-DE" sz="1600" dirty="0" smtClean="0"/>
              <a:t>Consider normative work based on what is concluded.</a:t>
            </a:r>
            <a:r>
              <a:rPr lang="en-CA" sz="1600" dirty="0" smtClean="0"/>
              <a:t> </a:t>
            </a:r>
            <a:endParaRPr lang="de-DE" altLang="de-DE" sz="1600" dirty="0" smtClean="0">
              <a:solidFill>
                <a:srgbClr val="FF0000"/>
              </a:solidFill>
            </a:endParaRP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(3/14)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75544005"/>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FS_eDECOR</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FS on Enhancements of Dedicated Core Networks selection mechanism</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70 &gt; 80%</a:t>
                      </a: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chemeClr val="bg1"/>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chemeClr val="bg1"/>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chemeClr val="bg1"/>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19377"/>
            <a:ext cx="8280400" cy="2938773"/>
          </a:xfrm>
        </p:spPr>
        <p:txBody>
          <a:bodyPr/>
          <a:lstStyle/>
          <a:p>
            <a:r>
              <a:rPr lang="de-DE" altLang="de-DE" sz="2000" dirty="0" smtClean="0"/>
              <a:t>Progress</a:t>
            </a:r>
            <a:r>
              <a:rPr lang="de-DE" altLang="de-DE" sz="1800" dirty="0" smtClean="0"/>
              <a:t> since SA#70</a:t>
            </a:r>
          </a:p>
          <a:p>
            <a:pPr lvl="1"/>
            <a:r>
              <a:rPr lang="en-GB" sz="1600" dirty="0" smtClean="0"/>
              <a:t>Solutions are documented, further refined and evaluations started.</a:t>
            </a:r>
          </a:p>
          <a:p>
            <a:pPr lvl="1"/>
            <a:r>
              <a:rPr lang="en-GB" sz="1600" dirty="0" smtClean="0"/>
              <a:t>A conclusion on one of the main aspects was not yet possible; about 50:50 for the two proposed options.</a:t>
            </a:r>
          </a:p>
          <a:p>
            <a:pPr lvl="1"/>
            <a:r>
              <a:rPr lang="en-GB" sz="1600" dirty="0" smtClean="0"/>
              <a:t>Target was to conclude by #71.</a:t>
            </a:r>
          </a:p>
          <a:p>
            <a:r>
              <a:rPr lang="de-DE" altLang="de-DE" sz="2000" dirty="0" smtClean="0"/>
              <a:t>Next Steps</a:t>
            </a:r>
          </a:p>
          <a:p>
            <a:pPr lvl="1"/>
            <a:r>
              <a:rPr lang="de-DE" altLang="de-DE" sz="1600" dirty="0" smtClean="0"/>
              <a:t>Conclude the study.</a:t>
            </a:r>
          </a:p>
          <a:p>
            <a:pPr lvl="1"/>
            <a:r>
              <a:rPr lang="de-DE" altLang="de-DE" sz="1600" dirty="0" smtClean="0"/>
              <a:t>Consider </a:t>
            </a:r>
            <a:r>
              <a:rPr lang="de-DE" altLang="de-DE" sz="1600" dirty="0" smtClean="0"/>
              <a:t>normative work based on what is concluded.</a:t>
            </a:r>
            <a:r>
              <a:rPr lang="en-CA" sz="1600" dirty="0" smtClean="0"/>
              <a:t> </a:t>
            </a:r>
            <a:endParaRPr lang="de-DE" altLang="de-DE" sz="1600" dirty="0" smtClean="0">
              <a:solidFill>
                <a:srgbClr val="FF0000"/>
              </a:solidFill>
            </a:endParaRPr>
          </a:p>
          <a:p>
            <a:pPr lvl="1"/>
            <a:endParaRPr lang="de-DE" altLang="de-DE" sz="1600" dirty="0" smtClean="0">
              <a:solidFill>
                <a:srgbClr val="FF0000"/>
              </a:solidFill>
            </a:endParaRPr>
          </a:p>
          <a:p>
            <a:pPr lvl="1">
              <a:buNone/>
            </a:pPr>
            <a:endParaRPr lang="en-GB" sz="1600" dirty="0" smtClean="0"/>
          </a:p>
          <a:p>
            <a:pPr lvl="1"/>
            <a:endParaRPr lang="en-GB" sz="16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(4/14)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690415719"/>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GB" sz="1400" b="1" i="0" u="none" strike="noStrike" kern="1200" cap="none" normalizeH="0" baseline="0" dirty="0" smtClean="0">
                          <a:ln>
                            <a:noFill/>
                          </a:ln>
                          <a:solidFill>
                            <a:schemeClr val="bg1"/>
                          </a:solidFill>
                          <a:effectLst/>
                          <a:latin typeface="Calibri" pitchFamily="34" charset="0"/>
                          <a:ea typeface="+mn-ea"/>
                          <a:cs typeface="+mn-cs"/>
                        </a:rPr>
                        <a:t>FS_CUPS</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Feasibility Study on Control and User Plane Separation of EPC nodes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20 &gt; 40%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1" y="3742660"/>
            <a:ext cx="7069380" cy="3293140"/>
          </a:xfrm>
        </p:spPr>
        <p:txBody>
          <a:bodyPr/>
          <a:lstStyle/>
          <a:p>
            <a:r>
              <a:rPr lang="de-DE" altLang="de-DE" sz="2000" dirty="0" smtClean="0"/>
              <a:t>Progress</a:t>
            </a:r>
            <a:r>
              <a:rPr lang="de-DE" altLang="de-DE" sz="1800" dirty="0" smtClean="0"/>
              <a:t> since SA#70</a:t>
            </a:r>
          </a:p>
          <a:p>
            <a:pPr lvl="1"/>
            <a:r>
              <a:rPr lang="en-GB" sz="1600" dirty="0" smtClean="0"/>
              <a:t>Work progressed. Key issues and solutions are documented.</a:t>
            </a:r>
          </a:p>
          <a:p>
            <a:pPr lvl="1"/>
            <a:endParaRPr lang="de-DE" altLang="de-DE" sz="1600" dirty="0" smtClean="0"/>
          </a:p>
          <a:p>
            <a:r>
              <a:rPr lang="de-DE" altLang="de-DE" sz="2000" dirty="0" smtClean="0"/>
              <a:t>Next </a:t>
            </a:r>
            <a:r>
              <a:rPr lang="de-DE" altLang="de-DE" sz="2000" dirty="0"/>
              <a:t>steps:</a:t>
            </a:r>
          </a:p>
          <a:p>
            <a:pPr lvl="1"/>
            <a:r>
              <a:rPr lang="de-DE" altLang="de-DE" sz="1600" dirty="0" smtClean="0"/>
              <a:t>Study continues and conclude it.</a:t>
            </a:r>
            <a:endParaRPr lang="de-DE" altLang="de-DE" sz="1600" dirty="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(5/14)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055578400"/>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FS_AULC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improvement of awareness of user location change</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40 &gt; 70%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45457"/>
            <a:ext cx="8280400" cy="2663957"/>
          </a:xfrm>
        </p:spPr>
        <p:txBody>
          <a:bodyPr/>
          <a:lstStyle/>
          <a:p>
            <a:r>
              <a:rPr lang="de-DE" altLang="de-DE" sz="2000" dirty="0" smtClean="0"/>
              <a:t>Progress</a:t>
            </a:r>
            <a:r>
              <a:rPr lang="de-DE" altLang="de-DE" sz="1800" dirty="0" smtClean="0"/>
              <a:t> since SA#70</a:t>
            </a:r>
          </a:p>
          <a:p>
            <a:pPr lvl="1"/>
            <a:r>
              <a:rPr lang="en-GB" sz="1600" dirty="0" smtClean="0"/>
              <a:t>Work progressed. Key issues and solutions are documented and further refined.</a:t>
            </a:r>
          </a:p>
          <a:p>
            <a:pPr lvl="1"/>
            <a:r>
              <a:rPr lang="de-DE" altLang="de-DE" sz="1600" dirty="0" smtClean="0"/>
              <a:t>Some evaluations.</a:t>
            </a:r>
          </a:p>
          <a:p>
            <a:r>
              <a:rPr lang="de-DE" altLang="de-DE" sz="2000" dirty="0" smtClean="0"/>
              <a:t>Next steps:</a:t>
            </a:r>
          </a:p>
          <a:p>
            <a:pPr lvl="1"/>
            <a:r>
              <a:rPr lang="de-DE" altLang="de-DE" sz="1600" dirty="0" smtClean="0"/>
              <a:t>Continue the study and conclude it.</a:t>
            </a:r>
            <a:endParaRPr lang="de-DE" altLang="de-DE" sz="1600" dirty="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(6/14)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16034098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Calibri" pitchFamily="34" charset="0"/>
                          <a:ea typeface="+mn-ea"/>
                          <a:cs typeface="+mn-cs"/>
                        </a:rPr>
                        <a:t>FS_NexGen</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Architecture for Next Generation System </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5 &gt; 15%</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400426"/>
            <a:ext cx="6715698" cy="2863896"/>
          </a:xfrm>
        </p:spPr>
        <p:txBody>
          <a:bodyPr/>
          <a:lstStyle/>
          <a:p>
            <a:r>
              <a:rPr lang="de-DE" altLang="de-DE" sz="2000" dirty="0" smtClean="0"/>
              <a:t>Progress</a:t>
            </a:r>
            <a:r>
              <a:rPr lang="de-DE" altLang="de-DE" sz="1800" dirty="0" smtClean="0"/>
              <a:t> since SA#70</a:t>
            </a:r>
          </a:p>
          <a:p>
            <a:pPr lvl="1"/>
            <a:r>
              <a:rPr lang="en-GB" sz="1600" dirty="0" smtClean="0"/>
              <a:t>Work on TR basics. A set of definitions and architectural assumptions and principles are adopted.</a:t>
            </a:r>
          </a:p>
          <a:p>
            <a:pPr lvl="1"/>
            <a:r>
              <a:rPr lang="en-GB" sz="1600" dirty="0" smtClean="0"/>
              <a:t>NN key issues and MM solutions are adopted for the TR.</a:t>
            </a:r>
          </a:p>
          <a:p>
            <a:pPr lvl="1"/>
            <a:r>
              <a:rPr lang="en-GB" sz="1600" dirty="0" smtClean="0"/>
              <a:t>A list of topics/aspects that need to be handled preferentially is identified and adopted as an annex for the TR. It includes the RAN-CN function split as a basis for determining the work split between WGs.</a:t>
            </a:r>
          </a:p>
          <a:p>
            <a:r>
              <a:rPr lang="de-DE" altLang="de-DE" sz="2000" dirty="0" smtClean="0"/>
              <a:t>Next steps:</a:t>
            </a:r>
          </a:p>
          <a:p>
            <a:pPr lvl="1"/>
            <a:r>
              <a:rPr lang="de-DE" altLang="de-DE" sz="1600" dirty="0" smtClean="0"/>
              <a:t>Continue the study.</a:t>
            </a:r>
          </a:p>
          <a:p>
            <a:pPr lvl="1"/>
            <a:endParaRPr lang="en-GB" sz="16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(7/14)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908155768"/>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400" b="1" kern="1200" dirty="0" err="1" smtClean="0">
                          <a:solidFill>
                            <a:schemeClr val="lt1"/>
                          </a:solidFill>
                          <a:latin typeface="+mn-lt"/>
                          <a:ea typeface="+mn-ea"/>
                          <a:cs typeface="+mn-cs"/>
                        </a:rPr>
                        <a:t>FS_SeDoC</a:t>
                      </a:r>
                      <a:endParaRPr lang="en-US" sz="1400" b="1" kern="1200" dirty="0">
                        <a:solidFill>
                          <a:schemeClr val="lt1"/>
                        </a:solidFill>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dirty="0" smtClean="0">
                          <a:solidFill>
                            <a:schemeClr val="lt1"/>
                          </a:solidFill>
                          <a:latin typeface="+mn-lt"/>
                          <a:ea typeface="+mn-ea"/>
                          <a:cs typeface="+mn-cs"/>
                        </a:rPr>
                        <a:t>Study on Service Domain Centralization</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30%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ctr"/>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SA#70</a:t>
            </a:r>
          </a:p>
          <a:p>
            <a:pPr lvl="1"/>
            <a:r>
              <a:rPr lang="en-GB" sz="1600" dirty="0" smtClean="0"/>
              <a:t>Continues the TR from the earlier study, which was stopped after it was put on hold.  </a:t>
            </a:r>
          </a:p>
          <a:p>
            <a:pPr lvl="1"/>
            <a:r>
              <a:rPr lang="en-GB" sz="1600" dirty="0" smtClean="0"/>
              <a:t>Key issues and solutions added.</a:t>
            </a:r>
          </a:p>
          <a:p>
            <a:r>
              <a:rPr lang="de-DE" altLang="de-DE" sz="2000" dirty="0" smtClean="0"/>
              <a:t>Next steps:</a:t>
            </a:r>
          </a:p>
          <a:p>
            <a:pPr lvl="1"/>
            <a:r>
              <a:rPr lang="de-DE" altLang="de-DE" sz="1600" dirty="0" smtClean="0"/>
              <a:t>Continue the study and conclude it.</a:t>
            </a:r>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(8/14)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636593382"/>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FS_SDCI</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Calibri" pitchFamily="34" charset="0"/>
                          <a:ea typeface="+mn-ea"/>
                          <a:cs typeface="+mn-cs"/>
                        </a:rPr>
                        <a:t>Study on sponsored data connectivity improvements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 &gt; 40%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7CCA62"/>
                    </a:solidFill>
                  </a:tcPr>
                </a:tc>
                <a:tc>
                  <a:txBody>
                    <a:bodyPr/>
                    <a:lstStyle/>
                    <a:p>
                      <a:pPr algn="l" fontAlgn="t"/>
                      <a:endParaRPr kumimoji="0" lang="en-US" sz="1400" b="1" i="0" u="none" strike="noStrike" kern="1200" cap="none" normalizeH="0" baseline="0" dirty="0" smtClean="0">
                        <a:ln>
                          <a:noFill/>
                        </a:ln>
                        <a:solidFill>
                          <a:schemeClr val="bg1"/>
                        </a:solidFill>
                        <a:effectLst/>
                        <a:latin typeface="Calibri" pitchFamily="34" charset="0"/>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533775"/>
            <a:ext cx="7630098" cy="2943225"/>
          </a:xfrm>
        </p:spPr>
        <p:txBody>
          <a:bodyPr/>
          <a:lstStyle/>
          <a:p>
            <a:r>
              <a:rPr lang="de-DE" altLang="de-DE" sz="2000" dirty="0" smtClean="0"/>
              <a:t>Progress</a:t>
            </a:r>
            <a:r>
              <a:rPr lang="de-DE" altLang="de-DE" sz="1800" dirty="0" smtClean="0"/>
              <a:t> since SA#70</a:t>
            </a:r>
          </a:p>
          <a:p>
            <a:pPr lvl="1"/>
            <a:r>
              <a:rPr lang="en-GB" sz="1600" dirty="0" smtClean="0"/>
              <a:t>Solutions are added to the TR.</a:t>
            </a:r>
          </a:p>
          <a:p>
            <a:pPr lvl="1"/>
            <a:endParaRPr lang="en-GB" sz="1600" dirty="0" smtClean="0"/>
          </a:p>
          <a:p>
            <a:r>
              <a:rPr lang="de-DE" altLang="de-DE" sz="2000" dirty="0" smtClean="0"/>
              <a:t>Next steps:</a:t>
            </a:r>
          </a:p>
          <a:p>
            <a:pPr lvl="1"/>
            <a:r>
              <a:rPr lang="de-DE" altLang="de-DE" sz="1600" dirty="0" smtClean="0"/>
              <a:t>Continue the study and conclude it.</a:t>
            </a:r>
            <a:endParaRPr lang="en-GB" sz="20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(9/14)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1732035542"/>
              </p:ext>
            </p:extLst>
          </p:nvPr>
        </p:nvGraphicFramePr>
        <p:xfrm>
          <a:off x="179388" y="1376363"/>
          <a:ext cx="8569325" cy="1777935"/>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lang="en-US" sz="1400" b="1" kern="1200" baseline="0" dirty="0" smtClean="0">
                          <a:solidFill>
                            <a:schemeClr val="bg1"/>
                          </a:solidFill>
                          <a:effectLst/>
                          <a:latin typeface="+mn-lt"/>
                          <a:ea typeface="+mn-ea"/>
                          <a:cs typeface="+mn-cs"/>
                        </a:rPr>
                        <a:t>FS_V2XARC</a:t>
                      </a:r>
                      <a:endParaRPr lang="en-US" sz="1400" b="1" kern="1200" baseline="0" dirty="0">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400" b="1" kern="1200" baseline="0" dirty="0" smtClean="0">
                          <a:solidFill>
                            <a:schemeClr val="bg1"/>
                          </a:solidFill>
                          <a:effectLst/>
                          <a:latin typeface="+mn-lt"/>
                          <a:ea typeface="+mn-ea"/>
                          <a:cs typeface="+mn-cs"/>
                        </a:rPr>
                        <a:t>Study on architecture enhancements for LTE support of V2X services </a:t>
                      </a:r>
                      <a:endParaRPr lang="ko-KR" altLang="en-US" sz="1400" b="1" kern="1200" baseline="0" dirty="0" smtClean="0">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rgbClr val="7030A0"/>
                          </a:solidFill>
                        </a:rPr>
                        <a:t>10 &gt; 22%</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76625">
                <a:tc>
                  <a:txBody>
                    <a:bodyPr/>
                    <a:lstStyle/>
                    <a:p>
                      <a:endParaRPr lang="en-US" sz="1400" b="1" kern="1200" baseline="0" dirty="0">
                        <a:solidFill>
                          <a:schemeClr val="bg1"/>
                        </a:solidFill>
                        <a:effectLst/>
                        <a:latin typeface="+mn-lt"/>
                        <a:ea typeface="+mn-ea"/>
                        <a:cs typeface="+mn-cs"/>
                      </a:endParaRPr>
                    </a:p>
                  </a:txBody>
                  <a:tcPr marL="91443" marR="91443" marT="45725" marB="45725">
                    <a:solidFill>
                      <a:srgbClr val="7CCA62"/>
                    </a:solidFill>
                  </a:tcPr>
                </a:tc>
                <a:tc>
                  <a:txBody>
                    <a:bodyPr/>
                    <a:lstStyle/>
                    <a:p>
                      <a:pPr algn="l" fontAlgn="t"/>
                      <a:endParaRPr lang="en-US" sz="1400" b="1" kern="1200" baseline="0" dirty="0" smtClean="0">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400" b="1" kern="1200" dirty="0" smtClean="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370521"/>
            <a:ext cx="8280400" cy="3087629"/>
          </a:xfrm>
        </p:spPr>
        <p:txBody>
          <a:bodyPr/>
          <a:lstStyle/>
          <a:p>
            <a:r>
              <a:rPr lang="de-DE" altLang="de-DE" sz="2000" dirty="0" smtClean="0"/>
              <a:t>Progress</a:t>
            </a:r>
            <a:r>
              <a:rPr lang="de-DE" altLang="de-DE" sz="1800" dirty="0" smtClean="0"/>
              <a:t> since SA#70</a:t>
            </a:r>
          </a:p>
          <a:p>
            <a:pPr lvl="1"/>
            <a:r>
              <a:rPr lang="en-GB" sz="1600" dirty="0" smtClean="0"/>
              <a:t>Architectural assumptions, key issues and solutions added.</a:t>
            </a:r>
          </a:p>
          <a:p>
            <a:pPr lvl="1"/>
            <a:endParaRPr lang="en-GB" sz="1600" dirty="0" smtClean="0"/>
          </a:p>
          <a:p>
            <a:r>
              <a:rPr lang="de-DE" altLang="de-DE" sz="2000" dirty="0" smtClean="0"/>
              <a:t>Next steps:</a:t>
            </a:r>
          </a:p>
          <a:p>
            <a:pPr lvl="1"/>
            <a:r>
              <a:rPr lang="de-DE" altLang="de-DE" sz="1600" dirty="0" smtClean="0"/>
              <a:t>Continue the study and conclude it.</a:t>
            </a:r>
            <a:endParaRPr lang="en-GB" sz="2000" dirty="0" smtClean="0"/>
          </a:p>
        </p:txBody>
      </p:sp>
    </p:spTree>
    <p:extLst>
      <p:ext uri="{BB962C8B-B14F-4D97-AF65-F5344CB8AC3E}">
        <p14:creationId xmlns="" xmlns:p14="http://schemas.microsoft.com/office/powerpoint/2010/main" val="11352186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b="1" i="1" dirty="0" smtClean="0"/>
              <a:t> 1) General aspects (events since SA#70,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a:solidFill>
                  <a:schemeClr val="bg1">
                    <a:lumMod val="65000"/>
                  </a:schemeClr>
                </a:solidFill>
              </a:rPr>
              <a:t>2.1) </a:t>
            </a:r>
            <a:r>
              <a:rPr lang="en-GB" sz="2000" dirty="0" smtClean="0">
                <a:solidFill>
                  <a:schemeClr val="bg1">
                    <a:lumMod val="65000"/>
                  </a:schemeClr>
                </a:solidFill>
              </a:rPr>
              <a:t>Rel-12 </a:t>
            </a:r>
            <a:r>
              <a:rPr lang="en-GB" sz="2000" dirty="0">
                <a:solidFill>
                  <a:schemeClr val="bg1">
                    <a:lumMod val="65000"/>
                  </a:schemeClr>
                </a:solidFill>
              </a:rPr>
              <a:t>and before Maintenance</a:t>
            </a:r>
          </a:p>
          <a:p>
            <a:pPr lvl="1" eaLnBrk="1" hangingPunct="1">
              <a:defRPr/>
            </a:pPr>
            <a:r>
              <a:rPr lang="en-GB" sz="2000" dirty="0">
                <a:solidFill>
                  <a:schemeClr val="bg1">
                    <a:lumMod val="65000"/>
                  </a:schemeClr>
                </a:solidFill>
              </a:rPr>
              <a:t>2.2) </a:t>
            </a:r>
            <a:r>
              <a:rPr lang="en-GB" sz="2000" dirty="0" smtClean="0">
                <a:solidFill>
                  <a:schemeClr val="bg1">
                    <a:lumMod val="65000"/>
                  </a:schemeClr>
                </a:solidFill>
              </a:rPr>
              <a:t>Rel-13 </a:t>
            </a:r>
            <a:r>
              <a:rPr lang="en-GB" sz="2000" dirty="0">
                <a:solidFill>
                  <a:schemeClr val="bg1">
                    <a:lumMod val="65000"/>
                  </a:schemeClr>
                </a:solidFill>
              </a:rPr>
              <a:t>Work and Maintenance</a:t>
            </a:r>
          </a:p>
          <a:p>
            <a:pPr lvl="1" eaLnBrk="1" hangingPunct="1">
              <a:defRPr/>
            </a:pPr>
            <a:r>
              <a:rPr lang="en-GB" sz="2000" dirty="0">
                <a:solidFill>
                  <a:schemeClr val="bg1">
                    <a:lumMod val="65000"/>
                  </a:schemeClr>
                </a:solidFill>
              </a:rPr>
              <a:t>2.3) </a:t>
            </a:r>
            <a:r>
              <a:rPr lang="en-GB" sz="2000" dirty="0" smtClean="0">
                <a:solidFill>
                  <a:schemeClr val="bg1">
                    <a:lumMod val="65000"/>
                  </a:schemeClr>
                </a:solidFill>
              </a:rPr>
              <a:t>Rel-14 Work and Maintenance</a:t>
            </a:r>
            <a:endParaRPr lang="en-GB" sz="2000" dirty="0">
              <a:solidFill>
                <a:schemeClr val="bg1">
                  <a:lumMod val="65000"/>
                </a:schemeClr>
              </a:solidFill>
            </a:endParaRPr>
          </a:p>
          <a:p>
            <a:pPr lvl="1" eaLnBrk="1" hangingPunct="1">
              <a:defRPr/>
            </a:pPr>
            <a:r>
              <a:rPr lang="en-GB" sz="2000" dirty="0" smtClean="0">
                <a:solidFill>
                  <a:schemeClr val="bg1">
                    <a:lumMod val="65000"/>
                  </a:schemeClr>
                </a:solidFill>
              </a:rPr>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5124"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(10/14)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558751852"/>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EIEI</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400" b="1" i="0" u="none" strike="noStrike" kern="1200" cap="none" normalizeH="0" baseline="0" dirty="0" smtClean="0">
                          <a:ln>
                            <a:noFill/>
                          </a:ln>
                          <a:solidFill>
                            <a:schemeClr val="bg1"/>
                          </a:solidFill>
                          <a:effectLst/>
                          <a:latin typeface="+mn-lt"/>
                          <a:ea typeface="+mn-ea"/>
                          <a:cs typeface="+mn-cs"/>
                        </a:rPr>
                        <a:t>Evolution to and interworking with </a:t>
                      </a:r>
                      <a:r>
                        <a:rPr kumimoji="0" lang="en-GB" sz="1400" b="1" i="0" u="none" strike="noStrike" kern="1200" cap="none" normalizeH="0" baseline="0" dirty="0" err="1" smtClean="0">
                          <a:ln>
                            <a:noFill/>
                          </a:ln>
                          <a:solidFill>
                            <a:schemeClr val="bg1"/>
                          </a:solidFill>
                          <a:effectLst/>
                          <a:latin typeface="+mn-lt"/>
                          <a:ea typeface="+mn-ea"/>
                          <a:cs typeface="+mn-cs"/>
                        </a:rPr>
                        <a:t>eCall</a:t>
                      </a:r>
                      <a:r>
                        <a:rPr kumimoji="0" lang="en-GB" sz="1400" b="1" i="0" u="none" strike="noStrike" kern="1200" cap="none" normalizeH="0" baseline="0" dirty="0" smtClean="0">
                          <a:ln>
                            <a:noFill/>
                          </a:ln>
                          <a:solidFill>
                            <a:schemeClr val="bg1"/>
                          </a:solidFill>
                          <a:effectLst/>
                          <a:latin typeface="+mn-lt"/>
                          <a:ea typeface="+mn-ea"/>
                          <a:cs typeface="+mn-cs"/>
                        </a:rPr>
                        <a:t> in IMS</a:t>
                      </a: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20%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605842"/>
            <a:ext cx="7388558" cy="2852308"/>
          </a:xfrm>
        </p:spPr>
        <p:txBody>
          <a:bodyPr/>
          <a:lstStyle/>
          <a:p>
            <a:r>
              <a:rPr lang="de-DE" altLang="de-DE" sz="2000" dirty="0" smtClean="0"/>
              <a:t>Progress</a:t>
            </a:r>
            <a:r>
              <a:rPr lang="de-DE" altLang="de-DE" sz="1800" dirty="0" smtClean="0"/>
              <a:t> since SA#70</a:t>
            </a:r>
          </a:p>
          <a:p>
            <a:pPr lvl="1"/>
            <a:r>
              <a:rPr lang="en-GB" sz="1600" dirty="0" smtClean="0"/>
              <a:t>Discussion and identification of the related issues.</a:t>
            </a:r>
          </a:p>
          <a:p>
            <a:pPr lvl="1"/>
            <a:endParaRPr lang="en-GB" sz="1600" dirty="0" smtClean="0"/>
          </a:p>
          <a:p>
            <a:r>
              <a:rPr lang="de-DE" altLang="de-DE" sz="2000" dirty="0" smtClean="0"/>
              <a:t>Next steps:</a:t>
            </a:r>
          </a:p>
          <a:p>
            <a:pPr lvl="1"/>
            <a:r>
              <a:rPr lang="de-DE" altLang="de-DE" sz="1600" dirty="0" smtClean="0"/>
              <a:t>Draft and agree the CRs introducing that functionality.</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(11/14)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2628751935"/>
              </p:ext>
            </p:extLst>
          </p:nvPr>
        </p:nvGraphicFramePr>
        <p:xfrm>
          <a:off x="179388" y="1376363"/>
          <a:ext cx="8569325" cy="117121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mn-lt"/>
                          <a:ea typeface="+mn-ea"/>
                          <a:cs typeface="+mn-cs"/>
                        </a:rPr>
                        <a:t>EWE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EIR check for WLAN access to EPC </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45&gt; 60%</a:t>
                      </a: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algn="ct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44226" y="3475241"/>
            <a:ext cx="8280400" cy="2715490"/>
          </a:xfrm>
        </p:spPr>
        <p:txBody>
          <a:bodyPr/>
          <a:lstStyle/>
          <a:p>
            <a:r>
              <a:rPr lang="de-DE" altLang="de-DE" sz="2000" dirty="0" smtClean="0"/>
              <a:t>Progress</a:t>
            </a:r>
            <a:r>
              <a:rPr lang="de-DE" altLang="de-DE" sz="1800" dirty="0" smtClean="0"/>
              <a:t> since SA#70</a:t>
            </a:r>
          </a:p>
          <a:p>
            <a:pPr lvl="1"/>
            <a:r>
              <a:rPr lang="en-GB" sz="1600" dirty="0" smtClean="0"/>
              <a:t>CRs were available and discussed.</a:t>
            </a:r>
          </a:p>
          <a:p>
            <a:pPr lvl="1"/>
            <a:r>
              <a:rPr lang="en-GB" sz="1600" dirty="0" smtClean="0"/>
              <a:t>Further evaluations are needed.</a:t>
            </a:r>
          </a:p>
          <a:p>
            <a:r>
              <a:rPr lang="de-DE" altLang="de-DE" sz="2000" dirty="0" smtClean="0"/>
              <a:t>Next steps:</a:t>
            </a:r>
          </a:p>
          <a:p>
            <a:pPr lvl="1"/>
            <a:r>
              <a:rPr lang="de-DE" altLang="de-DE" sz="1600" dirty="0" smtClean="0"/>
              <a:t>Draft and agree the CRs introducing that functionality.</a:t>
            </a:r>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(12/14)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4007546955"/>
              </p:ext>
            </p:extLst>
          </p:nvPr>
        </p:nvGraphicFramePr>
        <p:xfrm>
          <a:off x="179388" y="1376363"/>
          <a:ext cx="8569325" cy="1733933"/>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608502">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mn-lt"/>
                          <a:ea typeface="+mn-ea"/>
                          <a:cs typeface="+mn-cs"/>
                        </a:rPr>
                        <a:t>FS_GENCEF</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enhancements in the network capability exposure of group-based services</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10%</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r h="518709">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400" b="1" kern="1200" baseline="0" dirty="0" smtClean="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c>
                  <a:txBody>
                    <a:bodyPr/>
                    <a:lstStyle/>
                    <a:p>
                      <a:pPr algn="ctr"/>
                      <a:endParaRPr lang="en-US" sz="1400" b="1" kern="1200" baseline="0" dirty="0">
                        <a:solidFill>
                          <a:srgbClr val="7030A0"/>
                        </a:solidFill>
                        <a:latin typeface="+mn-lt"/>
                        <a:ea typeface="+mn-ea"/>
                        <a:cs typeface="+mn-cs"/>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476624"/>
            <a:ext cx="7677042" cy="2981525"/>
          </a:xfrm>
        </p:spPr>
        <p:txBody>
          <a:bodyPr/>
          <a:lstStyle/>
          <a:p>
            <a:r>
              <a:rPr lang="de-DE" altLang="de-DE" sz="2000" dirty="0" smtClean="0"/>
              <a:t>Progress</a:t>
            </a:r>
            <a:r>
              <a:rPr lang="de-DE" altLang="de-DE" sz="1800" dirty="0" smtClean="0"/>
              <a:t> since SA#70</a:t>
            </a:r>
          </a:p>
          <a:p>
            <a:pPr lvl="1"/>
            <a:r>
              <a:rPr lang="en-GB" sz="1600" dirty="0" smtClean="0"/>
              <a:t>TR basics are provided and two key issues are added.</a:t>
            </a:r>
          </a:p>
          <a:p>
            <a:pPr lvl="1"/>
            <a:endParaRPr lang="en-GB" sz="1600" dirty="0" smtClean="0"/>
          </a:p>
          <a:p>
            <a:r>
              <a:rPr lang="de-DE" altLang="de-DE" sz="2000" dirty="0" smtClean="0"/>
              <a:t>Next steps:</a:t>
            </a:r>
          </a:p>
          <a:p>
            <a:pPr lvl="1"/>
            <a:r>
              <a:rPr lang="de-DE" altLang="de-DE" sz="1600" dirty="0" smtClean="0"/>
              <a:t>Continue the study and conclude it.</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(13/14)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360600993"/>
              </p:ext>
            </p:extLst>
          </p:nvPr>
        </p:nvGraphicFramePr>
        <p:xfrm>
          <a:off x="179388" y="1376363"/>
          <a:ext cx="8569325" cy="1747838"/>
        </p:xfrm>
        <a:graphic>
          <a:graphicData uri="http://schemas.openxmlformats.org/drawingml/2006/table">
            <a:tbl>
              <a:tblPr firstRow="1" bandRow="1">
                <a:tableStyleId>{8FD4443E-F989-4FC4-A0C8-D5A2AF1F390B}</a:tableStyleId>
              </a:tblPr>
              <a:tblGrid>
                <a:gridCol w="1378496"/>
                <a:gridCol w="4320480"/>
                <a:gridCol w="1224136"/>
                <a:gridCol w="711464"/>
                <a:gridCol w="934749"/>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err="1" smtClean="0">
                          <a:ln>
                            <a:noFill/>
                          </a:ln>
                          <a:solidFill>
                            <a:schemeClr val="bg1"/>
                          </a:solidFill>
                          <a:effectLst/>
                          <a:latin typeface="+mn-lt"/>
                          <a:ea typeface="+mn-ea"/>
                          <a:cs typeface="+mn-cs"/>
                        </a:rPr>
                        <a:t>FS_robVoLTE</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GB" sz="1400" b="1" i="0" u="none" strike="noStrike" kern="1200" cap="none" normalizeH="0" baseline="0" dirty="0" smtClean="0">
                          <a:ln>
                            <a:noFill/>
                          </a:ln>
                          <a:solidFill>
                            <a:schemeClr val="bg1"/>
                          </a:solidFill>
                          <a:effectLst/>
                          <a:latin typeface="+mn-lt"/>
                          <a:ea typeface="+mn-ea"/>
                          <a:cs typeface="+mn-cs"/>
                        </a:rPr>
                        <a:t>Study on Robust call setup for </a:t>
                      </a:r>
                      <a:r>
                        <a:rPr kumimoji="0" lang="en-GB" sz="1400" b="1" i="0" u="none" strike="noStrike" kern="1200" cap="none" normalizeH="0" baseline="0" dirty="0" err="1" smtClean="0">
                          <a:ln>
                            <a:noFill/>
                          </a:ln>
                          <a:solidFill>
                            <a:schemeClr val="bg1"/>
                          </a:solidFill>
                          <a:effectLst/>
                          <a:latin typeface="+mn-lt"/>
                          <a:ea typeface="+mn-ea"/>
                          <a:cs typeface="+mn-cs"/>
                        </a:rPr>
                        <a:t>VoLTE</a:t>
                      </a:r>
                      <a:r>
                        <a:rPr kumimoji="0" lang="en-GB" sz="1400" b="1" i="0" u="none" strike="noStrike" kern="1200" cap="none" normalizeH="0" baseline="0" dirty="0" smtClean="0">
                          <a:ln>
                            <a:noFill/>
                          </a:ln>
                          <a:solidFill>
                            <a:schemeClr val="bg1"/>
                          </a:solidFill>
                          <a:effectLst/>
                          <a:latin typeface="+mn-lt"/>
                          <a:ea typeface="+mn-ea"/>
                          <a:cs typeface="+mn-cs"/>
                        </a:rPr>
                        <a:t> subscriber in LTE</a:t>
                      </a: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smtClean="0">
                          <a:solidFill>
                            <a:srgbClr val="7030A0"/>
                          </a:solidFill>
                          <a:latin typeface="+mn-lt"/>
                          <a:ea typeface="+mn-ea"/>
                          <a:cs typeface="+mn-cs"/>
                        </a:rPr>
                        <a:t>0 &gt; 20%</a:t>
                      </a:r>
                    </a:p>
                  </a:txBody>
                  <a:tcPr marL="91443" marR="91443" marT="45725" marB="45725">
                    <a:solidFill>
                      <a:srgbClr val="62A14D"/>
                    </a:solidFill>
                  </a:tcPr>
                </a:tc>
                <a:tc>
                  <a:txBody>
                    <a:bodyPr/>
                    <a:lstStyle/>
                    <a:p>
                      <a:pPr algn="ctr"/>
                      <a:endParaRPr lang="en-US" sz="1600" b="1" dirty="0">
                        <a:solidFill>
                          <a:srgbClr val="7030A0"/>
                        </a:solidFill>
                      </a:endParaRPr>
                    </a:p>
                  </a:txBody>
                  <a:tcPr marL="91443" marR="91443" marT="45725" marB="45725">
                    <a:solidFill>
                      <a:srgbClr val="62A14D"/>
                    </a:solidFill>
                  </a:tcPr>
                </a:tc>
                <a:tc>
                  <a:txBody>
                    <a:bodyPr/>
                    <a:lstStyle/>
                    <a:p>
                      <a:pPr algn="ctr"/>
                      <a:endParaRPr lang="en-US" sz="1600" b="1" i="0" dirty="0">
                        <a:solidFill>
                          <a:srgbClr val="7030A0"/>
                        </a:solidFill>
                      </a:endParaRPr>
                    </a:p>
                  </a:txBody>
                  <a:tcPr marL="91443" marR="91443" marT="45725" marB="45725">
                    <a:solidFill>
                      <a:srgbClr val="62A14D"/>
                    </a:solidFill>
                  </a:tcPr>
                </a:tc>
              </a:tr>
              <a:tr h="576625">
                <a:tc>
                  <a:txBody>
                    <a:bodyPr/>
                    <a:lstStyle/>
                    <a:p>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25" marB="45725">
                    <a:solidFill>
                      <a:srgbClr val="7CCA62"/>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endParaRPr kumimoji="0" lang="de-DE" sz="1400" b="1" i="0" u="none" strike="noStrike" kern="1200" cap="none" normalizeH="0" baseline="0" dirty="0" smtClean="0">
                        <a:ln>
                          <a:noFill/>
                        </a:ln>
                        <a:solidFill>
                          <a:schemeClr val="bg1"/>
                        </a:solidFill>
                        <a:effectLst/>
                        <a:latin typeface="+mn-lt"/>
                        <a:ea typeface="+mn-ea"/>
                        <a:cs typeface="+mn-cs"/>
                      </a:endParaRPr>
                    </a:p>
                  </a:txBody>
                  <a:tcPr marL="118800" marR="118800" marT="90001" marB="90001">
                    <a:solidFill>
                      <a:srgbClr val="7CCA62"/>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b="1" kern="1200" dirty="0" smtClean="0">
                        <a:solidFill>
                          <a:srgbClr val="7030A0"/>
                        </a:solidFill>
                        <a:latin typeface="+mn-lt"/>
                        <a:ea typeface="+mn-ea"/>
                        <a:cs typeface="+mn-cs"/>
                      </a:endParaRPr>
                    </a:p>
                  </a:txBody>
                  <a:tcPr marL="91443" marR="91443" marT="45725" marB="45725">
                    <a:solidFill>
                      <a:srgbClr val="7CCA62"/>
                    </a:solidFill>
                  </a:tcPr>
                </a:tc>
                <a:tc>
                  <a:txBody>
                    <a:bodyPr/>
                    <a:lstStyle/>
                    <a:p>
                      <a:pPr algn="ctr"/>
                      <a:endParaRPr lang="en-US" sz="1600" b="1" kern="1200" dirty="0">
                        <a:solidFill>
                          <a:srgbClr val="7030A0"/>
                        </a:solidFill>
                        <a:latin typeface="+mn-lt"/>
                        <a:ea typeface="+mn-ea"/>
                        <a:cs typeface="+mn-cs"/>
                      </a:endParaRPr>
                    </a:p>
                  </a:txBody>
                  <a:tcPr marL="91443" marR="91443" marT="45725" marB="45725">
                    <a:solidFill>
                      <a:srgbClr val="7CCA62"/>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1600" b="1" kern="1200" dirty="0">
                        <a:solidFill>
                          <a:srgbClr val="7030A0"/>
                        </a:solidFill>
                        <a:latin typeface="+mn-lt"/>
                        <a:ea typeface="+mn-ea"/>
                        <a:cs typeface="+mn-cs"/>
                      </a:endParaRPr>
                    </a:p>
                  </a:txBody>
                  <a:tcPr marL="91443" marR="91443" marT="45725" marB="45725">
                    <a:solidFill>
                      <a:srgbClr val="7CCA62"/>
                    </a:solidFill>
                  </a:tcPr>
                </a:tc>
              </a:tr>
            </a:tbl>
          </a:graphicData>
        </a:graphic>
      </p:graphicFrame>
      <p:sp>
        <p:nvSpPr>
          <p:cNvPr id="17428" name="Content Placeholder 7"/>
          <p:cNvSpPr>
            <a:spLocks noGrp="1"/>
          </p:cNvSpPr>
          <p:nvPr>
            <p:ph sz="half" idx="2"/>
          </p:nvPr>
        </p:nvSpPr>
        <p:spPr>
          <a:xfrm>
            <a:off x="435600" y="3705224"/>
            <a:ext cx="8280400" cy="2752925"/>
          </a:xfrm>
        </p:spPr>
        <p:txBody>
          <a:bodyPr/>
          <a:lstStyle/>
          <a:p>
            <a:r>
              <a:rPr lang="de-DE" altLang="de-DE" sz="2000" dirty="0" smtClean="0"/>
              <a:t>Progress</a:t>
            </a:r>
            <a:r>
              <a:rPr lang="de-DE" altLang="de-DE" sz="1800" dirty="0" smtClean="0"/>
              <a:t> since SA#70</a:t>
            </a:r>
          </a:p>
          <a:p>
            <a:pPr lvl="1"/>
            <a:r>
              <a:rPr lang="en-GB" sz="1600" dirty="0" smtClean="0"/>
              <a:t>TR basics are provided, a key issues and two solutions are added.</a:t>
            </a:r>
          </a:p>
          <a:p>
            <a:pPr lvl="1"/>
            <a:endParaRPr lang="en-GB" sz="1600" dirty="0" smtClean="0"/>
          </a:p>
          <a:p>
            <a:r>
              <a:rPr lang="de-DE" altLang="de-DE" sz="2000" dirty="0" smtClean="0"/>
              <a:t>Next steps:</a:t>
            </a:r>
          </a:p>
          <a:p>
            <a:pPr lvl="1"/>
            <a:r>
              <a:rPr lang="de-DE" altLang="de-DE" sz="1600" dirty="0" smtClean="0"/>
              <a:t>Continue the study and conclude it.</a:t>
            </a:r>
          </a:p>
        </p:txBody>
      </p:sp>
    </p:spTree>
    <p:extLst>
      <p:ext uri="{BB962C8B-B14F-4D97-AF65-F5344CB8AC3E}">
        <p14:creationId xmlns="" xmlns:p14="http://schemas.microsoft.com/office/powerpoint/2010/main" val="41732198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5"/>
          <p:cNvSpPr>
            <a:spLocks noGrp="1"/>
          </p:cNvSpPr>
          <p:nvPr>
            <p:ph type="title"/>
          </p:nvPr>
        </p:nvSpPr>
        <p:spPr/>
        <p:txBody>
          <a:bodyPr/>
          <a:lstStyle/>
          <a:p>
            <a:r>
              <a:rPr lang="en-US" altLang="de-DE" dirty="0" smtClean="0"/>
              <a:t>2.3) Rel-14 Work Ongoing (14/14)</a:t>
            </a:r>
            <a:endParaRPr lang="de-DE" altLang="de-DE" dirty="0" smtClean="0"/>
          </a:p>
        </p:txBody>
      </p:sp>
      <p:graphicFrame>
        <p:nvGraphicFramePr>
          <p:cNvPr id="9" name="Content Placeholder 8"/>
          <p:cNvGraphicFramePr>
            <a:graphicFrameLocks noGrp="1"/>
          </p:cNvGraphicFramePr>
          <p:nvPr>
            <p:ph sz="half" idx="1"/>
            <p:extLst>
              <p:ext uri="{D42A27DB-BD31-4B8C-83A1-F6EECF244321}">
                <p14:modId xmlns="" xmlns:p14="http://schemas.microsoft.com/office/powerpoint/2010/main" val="382465392"/>
              </p:ext>
            </p:extLst>
          </p:nvPr>
        </p:nvGraphicFramePr>
        <p:xfrm>
          <a:off x="179388" y="1376363"/>
          <a:ext cx="8569325" cy="1414670"/>
        </p:xfrm>
        <a:graphic>
          <a:graphicData uri="http://schemas.openxmlformats.org/drawingml/2006/table">
            <a:tbl>
              <a:tblPr firstRow="1" bandRow="1">
                <a:tableStyleId>{8FD4443E-F989-4FC4-A0C8-D5A2AF1F390B}</a:tableStyleId>
              </a:tblPr>
              <a:tblGrid>
                <a:gridCol w="1378496"/>
                <a:gridCol w="4320480"/>
                <a:gridCol w="1224136"/>
                <a:gridCol w="792088"/>
                <a:gridCol w="854125"/>
              </a:tblGrid>
              <a:tr h="594588">
                <a:tc>
                  <a:txBody>
                    <a:bodyPr/>
                    <a:lstStyle/>
                    <a:p>
                      <a:r>
                        <a:rPr lang="en-US" sz="1600" dirty="0" smtClean="0"/>
                        <a:t>WI</a:t>
                      </a:r>
                      <a:endParaRPr lang="en-US" sz="1600" dirty="0"/>
                    </a:p>
                  </a:txBody>
                  <a:tcPr marL="91443" marR="91443" marT="45730" marB="45730"/>
                </a:tc>
                <a:tc>
                  <a:txBody>
                    <a:bodyPr/>
                    <a:lstStyle/>
                    <a:p>
                      <a:r>
                        <a:rPr lang="en-US" sz="1600" dirty="0" smtClean="0"/>
                        <a:t>Work Item</a:t>
                      </a:r>
                      <a:endParaRPr lang="en-US" sz="1600" dirty="0"/>
                    </a:p>
                  </a:txBody>
                  <a:tcPr marL="91443" marR="91443" marT="45730" marB="45730"/>
                </a:tc>
                <a:tc>
                  <a:txBody>
                    <a:bodyPr/>
                    <a:lstStyle/>
                    <a:p>
                      <a:r>
                        <a:rPr lang="en-US" sz="1600" dirty="0" smtClean="0"/>
                        <a:t>WP</a:t>
                      </a:r>
                      <a:endParaRPr lang="en-US" sz="1600" dirty="0"/>
                    </a:p>
                  </a:txBody>
                  <a:tcPr marL="91443" marR="91443" marT="45730" marB="45730"/>
                </a:tc>
                <a:tc>
                  <a:txBody>
                    <a:bodyPr/>
                    <a:lstStyle/>
                    <a:p>
                      <a:pPr algn="l"/>
                      <a:r>
                        <a:rPr lang="en-US" sz="1600" dirty="0" smtClean="0"/>
                        <a:t>Spent</a:t>
                      </a:r>
                    </a:p>
                    <a:p>
                      <a:pPr algn="l"/>
                      <a:r>
                        <a:rPr lang="en-US" sz="1600" dirty="0" smtClean="0"/>
                        <a:t>Total</a:t>
                      </a:r>
                    </a:p>
                  </a:txBody>
                  <a:tcPr marL="91443" marR="91443" marT="45730" marB="4573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1" i="0" u="none" strike="noStrike" kern="1200" cap="none" spc="0" normalizeH="0" baseline="0" noProof="0" dirty="0" smtClean="0">
                          <a:ln>
                            <a:noFill/>
                          </a:ln>
                          <a:solidFill>
                            <a:prstClr val="white"/>
                          </a:solidFill>
                          <a:effectLst/>
                          <a:uLnTx/>
                          <a:uFillTx/>
                          <a:latin typeface="+mn-lt"/>
                          <a:ea typeface="+mn-ea"/>
                          <a:cs typeface="+mn-cs"/>
                        </a:rPr>
                        <a:t>Remaining Time Budget</a:t>
                      </a:r>
                    </a:p>
                  </a:txBody>
                  <a:tcPr marL="91443" marR="91443" marT="45730" marB="45730"/>
                </a:tc>
              </a:tr>
              <a:tr h="576625">
                <a:tc>
                  <a:txBody>
                    <a:bodyPr/>
                    <a:lstStyle/>
                    <a:p>
                      <a:r>
                        <a:rPr kumimoji="0" lang="en-US" sz="1400" b="1" i="0" u="none" strike="noStrike" kern="1200" cap="none" normalizeH="0" baseline="0" dirty="0" smtClean="0">
                          <a:ln>
                            <a:noFill/>
                          </a:ln>
                          <a:solidFill>
                            <a:schemeClr val="bg1"/>
                          </a:solidFill>
                          <a:effectLst/>
                          <a:latin typeface="Calibri" pitchFamily="34" charset="0"/>
                          <a:ea typeface="+mn-ea"/>
                          <a:cs typeface="+mn-cs"/>
                        </a:rPr>
                        <a:t>TEI14 Cat B/C</a:t>
                      </a:r>
                      <a:endParaRPr kumimoji="0" lang="en-US" sz="1400" b="1" i="0" u="none" strike="noStrike" kern="1200" cap="none" normalizeH="0" baseline="0" dirty="0">
                        <a:ln>
                          <a:noFill/>
                        </a:ln>
                        <a:solidFill>
                          <a:schemeClr val="bg1"/>
                        </a:solidFill>
                        <a:effectLst/>
                        <a:latin typeface="Calibri" pitchFamily="34" charset="0"/>
                        <a:ea typeface="+mn-ea"/>
                        <a:cs typeface="+mn-cs"/>
                      </a:endParaRPr>
                    </a:p>
                  </a:txBody>
                  <a:tcPr marL="91443" marR="91443" marT="45725" marB="45725">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1400" b="1" i="0" u="none" strike="noStrike" cap="none" normalizeH="0" baseline="0" dirty="0" smtClean="0">
                          <a:ln>
                            <a:noFill/>
                          </a:ln>
                          <a:solidFill>
                            <a:schemeClr val="bg1"/>
                          </a:solidFill>
                          <a:effectLst/>
                          <a:latin typeface="Calibri" pitchFamily="34" charset="0"/>
                        </a:rPr>
                        <a:t>None: Enhancement and Improvement </a:t>
                      </a:r>
                      <a:r>
                        <a:rPr kumimoji="0" lang="en-US" sz="1400" b="1" i="0" u="none" strike="noStrike" cap="none" normalizeH="0" baseline="0" dirty="0" err="1" smtClean="0">
                          <a:ln>
                            <a:noFill/>
                          </a:ln>
                          <a:solidFill>
                            <a:schemeClr val="bg1"/>
                          </a:solidFill>
                          <a:effectLst/>
                          <a:latin typeface="Calibri" pitchFamily="34" charset="0"/>
                        </a:rPr>
                        <a:t>CRs</a:t>
                      </a:r>
                      <a:r>
                        <a:rPr kumimoji="0" lang="en-US" sz="1400" b="1" i="0" u="none" strike="noStrike" cap="none" normalizeH="0" baseline="0" dirty="0" smtClean="0">
                          <a:ln>
                            <a:noFill/>
                          </a:ln>
                          <a:solidFill>
                            <a:schemeClr val="bg1"/>
                          </a:solidFill>
                          <a:effectLst/>
                          <a:latin typeface="Calibri" pitchFamily="34" charset="0"/>
                        </a:rPr>
                        <a:t> for </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Packet Access, </a:t>
                      </a:r>
                      <a:r>
                        <a:rPr kumimoji="0" lang="en-US" sz="1400" b="1" i="0" u="none" strike="noStrike" cap="none" normalizeH="0" baseline="0" dirty="0" err="1" smtClean="0">
                          <a:ln>
                            <a:noFill/>
                          </a:ln>
                          <a:solidFill>
                            <a:schemeClr val="bg1"/>
                          </a:solidFill>
                          <a:effectLst/>
                          <a:latin typeface="Calibri" pitchFamily="34" charset="0"/>
                        </a:rPr>
                        <a:t>PCC</a:t>
                      </a:r>
                      <a:r>
                        <a:rPr kumimoji="0" lang="en-US" sz="1400" b="1" i="0" u="none" strike="noStrike" cap="none" normalizeH="0" baseline="0" dirty="0" smtClean="0">
                          <a:ln>
                            <a:noFill/>
                          </a:ln>
                          <a:solidFill>
                            <a:schemeClr val="bg1"/>
                          </a:solidFill>
                          <a:effectLst/>
                          <a:latin typeface="Calibri" pitchFamily="34" charset="0"/>
                        </a:rPr>
                        <a:t>/</a:t>
                      </a:r>
                      <a:r>
                        <a:rPr kumimoji="0" lang="en-US" sz="1400" b="1" i="0" u="none" strike="noStrike" cap="none" normalizeH="0" baseline="0" dirty="0" err="1" smtClean="0">
                          <a:ln>
                            <a:noFill/>
                          </a:ln>
                          <a:solidFill>
                            <a:schemeClr val="bg1"/>
                          </a:solidFill>
                          <a:effectLst/>
                          <a:latin typeface="Calibri" pitchFamily="34" charset="0"/>
                        </a:rPr>
                        <a:t>QoS</a:t>
                      </a:r>
                      <a:r>
                        <a:rPr kumimoji="0" lang="en-US" sz="1400" b="1" i="0" u="none" strike="noStrike" cap="none" normalizeH="0" baseline="0" dirty="0" smtClean="0">
                          <a:ln>
                            <a:noFill/>
                          </a:ln>
                          <a:solidFill>
                            <a:schemeClr val="bg1"/>
                          </a:solidFill>
                          <a:effectLst/>
                          <a:latin typeface="Calibri" pitchFamily="34" charset="0"/>
                        </a:rPr>
                        <a:t>, Non-</a:t>
                      </a:r>
                      <a:r>
                        <a:rPr kumimoji="0" lang="en-US" sz="1400" b="1" i="0" u="none" strike="noStrike" cap="none" normalizeH="0" baseline="0" dirty="0" err="1" smtClean="0">
                          <a:ln>
                            <a:noFill/>
                          </a:ln>
                          <a:solidFill>
                            <a:schemeClr val="bg1"/>
                          </a:solidFill>
                          <a:effectLst/>
                          <a:latin typeface="Calibri" pitchFamily="34" charset="0"/>
                        </a:rPr>
                        <a:t>3GPP</a:t>
                      </a:r>
                      <a:r>
                        <a:rPr kumimoji="0" lang="en-US" sz="1400" b="1" i="0" u="none" strike="noStrike" cap="none" normalizeH="0" baseline="0" dirty="0" smtClean="0">
                          <a:ln>
                            <a:noFill/>
                          </a:ln>
                          <a:solidFill>
                            <a:schemeClr val="bg1"/>
                          </a:solidFill>
                          <a:effectLst/>
                          <a:latin typeface="Calibri" pitchFamily="34" charset="0"/>
                        </a:rPr>
                        <a:t> access or </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-Related/</a:t>
                      </a:r>
                      <a:r>
                        <a:rPr kumimoji="0" lang="en-US" sz="1400" b="1" i="0" u="none" strike="noStrike" cap="none" normalizeH="0" baseline="0" dirty="0" err="1" smtClean="0">
                          <a:ln>
                            <a:noFill/>
                          </a:ln>
                          <a:solidFill>
                            <a:schemeClr val="bg1"/>
                          </a:solidFill>
                          <a:effectLst/>
                          <a:latin typeface="Calibri" pitchFamily="34" charset="0"/>
                        </a:rPr>
                        <a:t>IMS</a:t>
                      </a:r>
                      <a:r>
                        <a:rPr kumimoji="0" lang="en-US" sz="1400" b="1" i="0" u="none" strike="noStrike" cap="none" normalizeH="0" baseline="0" dirty="0" smtClean="0">
                          <a:ln>
                            <a:noFill/>
                          </a:ln>
                          <a:solidFill>
                            <a:schemeClr val="bg1"/>
                          </a:solidFill>
                          <a:effectLst/>
                          <a:latin typeface="Calibri" pitchFamily="34" charset="0"/>
                        </a:rPr>
                        <a:t> features.</a:t>
                      </a:r>
                      <a:endParaRPr kumimoji="0" lang="en-GB" sz="1400" b="1" i="0" u="none" strike="noStrike" cap="none" normalizeH="0" baseline="0" dirty="0" smtClean="0">
                        <a:ln>
                          <a:noFill/>
                        </a:ln>
                        <a:solidFill>
                          <a:schemeClr val="bg1"/>
                        </a:solidFill>
                        <a:effectLst/>
                        <a:latin typeface="Calibri" pitchFamily="34" charset="0"/>
                      </a:endParaRPr>
                    </a:p>
                  </a:txBody>
                  <a:tcPr marL="118800" marR="118800" marT="90001" marB="90001">
                    <a:solidFill>
                      <a:srgbClr val="62A14D"/>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normalizeH="0" baseline="0" dirty="0" smtClean="0">
                          <a:ln>
                            <a:noFill/>
                          </a:ln>
                          <a:solidFill>
                            <a:schemeClr val="bg1"/>
                          </a:solidFill>
                          <a:effectLst/>
                          <a:latin typeface="Calibri" pitchFamily="34" charset="0"/>
                          <a:ea typeface="+mn-ea"/>
                          <a:cs typeface="+mn-cs"/>
                        </a:rPr>
                        <a:t>N/A</a:t>
                      </a:r>
                    </a:p>
                  </a:txBody>
                  <a:tcPr marL="91443" marR="91443" marT="45725" marB="45725">
                    <a:solidFill>
                      <a:srgbClr val="62A14D"/>
                    </a:solidFill>
                  </a:tcPr>
                </a:tc>
                <a:tc>
                  <a:txBody>
                    <a:bodyPr/>
                    <a:lstStyle/>
                    <a:p>
                      <a:pPr algn="ctr"/>
                      <a:endParaRPr lang="en-US" sz="1400" b="1" dirty="0">
                        <a:solidFill>
                          <a:srgbClr val="7030A0"/>
                        </a:solidFill>
                      </a:endParaRPr>
                    </a:p>
                  </a:txBody>
                  <a:tcPr marL="91443" marR="91443" marT="45725" marB="45725">
                    <a:solidFill>
                      <a:srgbClr val="62A14D"/>
                    </a:solidFill>
                  </a:tcPr>
                </a:tc>
                <a:tc>
                  <a:txBody>
                    <a:bodyPr/>
                    <a:lstStyle/>
                    <a:p>
                      <a:pPr algn="ctr"/>
                      <a:endParaRPr lang="en-US" sz="1400" b="1" i="0" dirty="0">
                        <a:solidFill>
                          <a:srgbClr val="7030A0"/>
                        </a:solidFill>
                      </a:endParaRPr>
                    </a:p>
                  </a:txBody>
                  <a:tcPr marL="91443" marR="91443" marT="45725" marB="45725">
                    <a:solidFill>
                      <a:srgbClr val="62A14D"/>
                    </a:solidFill>
                  </a:tcPr>
                </a:tc>
              </a:tr>
            </a:tbl>
          </a:graphicData>
        </a:graphic>
      </p:graphicFrame>
      <p:sp>
        <p:nvSpPr>
          <p:cNvPr id="17428" name="Content Placeholder 7"/>
          <p:cNvSpPr>
            <a:spLocks noGrp="1"/>
          </p:cNvSpPr>
          <p:nvPr>
            <p:ph sz="half" idx="2"/>
          </p:nvPr>
        </p:nvSpPr>
        <p:spPr>
          <a:xfrm>
            <a:off x="435600" y="3742660"/>
            <a:ext cx="8280400" cy="2715490"/>
          </a:xfrm>
        </p:spPr>
        <p:txBody>
          <a:bodyPr/>
          <a:lstStyle/>
          <a:p>
            <a:r>
              <a:rPr lang="de-DE" altLang="de-DE" sz="2000" dirty="0" smtClean="0"/>
              <a:t>Progress</a:t>
            </a:r>
            <a:r>
              <a:rPr lang="de-DE" altLang="de-DE" sz="1800" dirty="0" smtClean="0"/>
              <a:t> since SA#70</a:t>
            </a:r>
          </a:p>
          <a:p>
            <a:pPr lvl="1"/>
            <a:r>
              <a:rPr lang="en-GB" sz="1600" dirty="0" smtClean="0"/>
              <a:t>No such TEI14 enhancements. </a:t>
            </a:r>
          </a:p>
          <a:p>
            <a:pPr lvl="1">
              <a:buNone/>
            </a:pPr>
            <a:endParaRPr lang="en-GB" sz="1600" dirty="0" smtClean="0"/>
          </a:p>
        </p:txBody>
      </p:sp>
    </p:spTree>
    <p:extLst>
      <p:ext uri="{BB962C8B-B14F-4D97-AF65-F5344CB8AC3E}">
        <p14:creationId xmlns="" xmlns:p14="http://schemas.microsoft.com/office/powerpoint/2010/main" val="24309729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altLang="de-DE" dirty="0" smtClean="0"/>
              <a:t>2.3) </a:t>
            </a:r>
            <a:r>
              <a:rPr lang="de-DE" altLang="de-DE" dirty="0" smtClean="0"/>
              <a:t>Rel-14 Work Maintenance (1/1)</a:t>
            </a:r>
            <a:br>
              <a:rPr lang="de-DE" altLang="de-DE" dirty="0" smtClean="0"/>
            </a:br>
            <a:endParaRPr lang="de-DE" altLang="de-DE" sz="3600" dirty="0" smtClean="0"/>
          </a:p>
        </p:txBody>
      </p:sp>
      <p:sp>
        <p:nvSpPr>
          <p:cNvPr id="23555" name="Content Placeholder 2"/>
          <p:cNvSpPr>
            <a:spLocks noGrp="1"/>
          </p:cNvSpPr>
          <p:nvPr>
            <p:ph idx="1"/>
          </p:nvPr>
        </p:nvSpPr>
        <p:spPr>
          <a:xfrm>
            <a:off x="403225" y="1435395"/>
            <a:ext cx="8229600" cy="4706643"/>
          </a:xfrm>
        </p:spPr>
        <p:txBody>
          <a:bodyPr/>
          <a:lstStyle/>
          <a:p>
            <a:r>
              <a:rPr lang="de-DE" altLang="de-DE" dirty="0" smtClean="0"/>
              <a:t> Work Progress on Corrections</a:t>
            </a:r>
          </a:p>
        </p:txBody>
      </p:sp>
      <p:graphicFrame>
        <p:nvGraphicFramePr>
          <p:cNvPr id="7" name="Table 6"/>
          <p:cNvGraphicFramePr>
            <a:graphicFrameLocks noGrp="1"/>
          </p:cNvGraphicFramePr>
          <p:nvPr>
            <p:extLst>
              <p:ext uri="{D42A27DB-BD31-4B8C-83A1-F6EECF244321}">
                <p14:modId xmlns="" xmlns:p14="http://schemas.microsoft.com/office/powerpoint/2010/main" val="2582090238"/>
              </p:ext>
            </p:extLst>
          </p:nvPr>
        </p:nvGraphicFramePr>
        <p:xfrm>
          <a:off x="935663" y="2209123"/>
          <a:ext cx="5954235" cy="3362218"/>
        </p:xfrm>
        <a:graphic>
          <a:graphicData uri="http://schemas.openxmlformats.org/drawingml/2006/table">
            <a:tbl>
              <a:tblPr/>
              <a:tblGrid>
                <a:gridCol w="3190173"/>
                <a:gridCol w="611230"/>
                <a:gridCol w="606459"/>
                <a:gridCol w="515981"/>
                <a:gridCol w="515196"/>
                <a:gridCol w="515196"/>
              </a:tblGrid>
              <a:tr h="457144">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SA</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70</a:t>
                      </a: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0" i="0" u="none" strike="noStrike" cap="none" normalizeH="0" baseline="0" dirty="0" smtClean="0">
                          <a:ln>
                            <a:noFill/>
                          </a:ln>
                          <a:solidFill>
                            <a:schemeClr val="tx1"/>
                          </a:solidFill>
                          <a:effectLst/>
                          <a:latin typeface="Calibri" pitchFamily="34" charset="0"/>
                        </a:rPr>
                        <a:t>71</a:t>
                      </a:r>
                      <a:r>
                        <a:rPr kumimoji="0" lang="en-US" sz="2000" b="0" i="0" u="none" strike="noStrike" cap="none" normalizeH="0" baseline="0" dirty="0" smtClean="0">
                          <a:ln>
                            <a:noFill/>
                          </a:ln>
                          <a:solidFill>
                            <a:srgbClr val="FF000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FF0000"/>
                        </a:solidFill>
                        <a:effectLst/>
                        <a:latin typeface="Calibri" pitchFamily="34" charset="0"/>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r>
              <a:tr h="80214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(Maintenance of Rel-14 Work Items)</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118863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 Approved (TEI14): Maintenance of features added in previous releases)</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EDF3DB"/>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Noted</a:t>
                      </a:r>
                    </a:p>
                  </a:txBody>
                  <a:tcPr marL="91435" marR="91435" marT="45698" marB="45698" horzOverflow="overflow">
                    <a:lnL>
                      <a:noFill/>
                    </a:lnL>
                    <a:lnR>
                      <a:noFill/>
                    </a:lnR>
                    <a:lnT>
                      <a:noFill/>
                    </a:lnT>
                    <a:lnB>
                      <a:noFill/>
                    </a:lnB>
                    <a:lnTlToBr>
                      <a:noFill/>
                    </a:lnTlToBr>
                    <a:lnBlToTr>
                      <a:noFill/>
                    </a:lnBlToTr>
                    <a:solidFill>
                      <a:srgbClr val="7E963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DBE7B6"/>
                    </a:solidFill>
                  </a:tcPr>
                </a:tc>
                <a:tc>
                  <a:txBody>
                    <a:bodyPr/>
                    <a:lstStyle/>
                    <a:p>
                      <a:endParaRPr lang="en-US"/>
                    </a:p>
                  </a:txBody>
                  <a:tcPr marL="91435" marR="91435" marT="45698" marB="45698" horzOverflow="overflow">
                    <a:lnL>
                      <a:noFill/>
                    </a:lnL>
                    <a:lnR>
                      <a:noFill/>
                    </a:lnR>
                    <a:lnT>
                      <a:noFill/>
                    </a:lnT>
                    <a:lnB>
                      <a:noFill/>
                    </a:lnB>
                    <a:lnTlToBr>
                      <a:noFill/>
                    </a:lnTlToBr>
                    <a:lnBlToTr>
                      <a:noFill/>
                    </a:lnBlToTr>
                    <a:solidFill>
                      <a:srgbClr val="DBE7B6"/>
                    </a:solidFill>
                  </a:tcPr>
                </a:tc>
              </a:tr>
              <a:tr h="45714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34" charset="0"/>
                        </a:rPr>
                        <a:t># Postponed / Not Handled</a:t>
                      </a:r>
                    </a:p>
                  </a:txBody>
                  <a:tcPr marL="91435" marR="91435" marT="45698" marB="45698" horzOverflow="overflow">
                    <a:lnL>
                      <a:noFill/>
                    </a:lnL>
                    <a:lnR>
                      <a:noFill/>
                    </a:lnR>
                    <a:lnT>
                      <a:noFill/>
                    </a:lnT>
                    <a:lnB>
                      <a:noFill/>
                    </a:lnB>
                    <a:lnTlToBr>
                      <a:noFill/>
                    </a:lnTlToBr>
                    <a:lnBlToTr>
                      <a:noFill/>
                    </a:lnBlToTr>
                    <a:solidFill>
                      <a:srgbClr val="C9DA9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rgbClr val="7030A0"/>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rPr>
                        <a:t>-</a:t>
                      </a: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sz="2000" b="0" i="0" u="none" strike="noStrike" kern="1200" cap="none" normalizeH="0" baseline="0" dirty="0" smtClean="0">
                        <a:ln>
                          <a:noFill/>
                        </a:ln>
                        <a:solidFill>
                          <a:schemeClr val="tx1"/>
                        </a:solidFill>
                        <a:effectLst/>
                        <a:latin typeface="Calibri" pitchFamily="34" charset="0"/>
                        <a:ea typeface="+mn-ea"/>
                        <a:cs typeface="+mn-cs"/>
                      </a:endParaRPr>
                    </a:p>
                  </a:txBody>
                  <a:tcPr marL="91435" marR="91435" marT="45698" marB="45698" horzOverflow="overflow">
                    <a:lnL>
                      <a:noFill/>
                    </a:lnL>
                    <a:lnR>
                      <a:noFill/>
                    </a:lnR>
                    <a:lnT>
                      <a:noFill/>
                    </a:lnT>
                    <a:lnB>
                      <a:noFill/>
                    </a:lnB>
                    <a:lnTlToBr>
                      <a:noFill/>
                    </a:lnTlToBr>
                    <a:lnBlToTr>
                      <a:noFill/>
                    </a:lnBlToTr>
                    <a:solidFill>
                      <a:srgbClr val="EDF3DB"/>
                    </a:solidFill>
                  </a:tcPr>
                </a:tc>
                <a:tc>
                  <a:txBody>
                    <a:bodyPr/>
                    <a:lstStyle/>
                    <a:p>
                      <a:endParaRPr lang="en-US" dirty="0"/>
                    </a:p>
                  </a:txBody>
                  <a:tcPr marL="91435" marR="91435" marT="45698" marB="45698" horzOverflow="overflow">
                    <a:lnL>
                      <a:noFill/>
                    </a:lnL>
                    <a:lnR>
                      <a:noFill/>
                    </a:lnR>
                    <a:lnT>
                      <a:noFill/>
                    </a:lnT>
                    <a:lnB>
                      <a:noFill/>
                    </a:lnB>
                    <a:lnTlToBr>
                      <a:noFill/>
                    </a:lnTlToBr>
                    <a:lnBlToTr>
                      <a:noFill/>
                    </a:lnBlToTr>
                    <a:solidFill>
                      <a:srgbClr val="EDF3DB"/>
                    </a:solidFill>
                  </a:tcPr>
                </a:tc>
              </a:tr>
            </a:tbl>
          </a:graphicData>
        </a:graphic>
      </p:graphicFrame>
      <p:sp>
        <p:nvSpPr>
          <p:cNvPr id="23587" name="Rectangle 7"/>
          <p:cNvSpPr>
            <a:spLocks noChangeArrowheads="1"/>
          </p:cNvSpPr>
          <p:nvPr/>
        </p:nvSpPr>
        <p:spPr bwMode="auto">
          <a:xfrm>
            <a:off x="566738" y="5788363"/>
            <a:ext cx="7277100"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a:solidFill>
                  <a:srgbClr val="FF0000"/>
                </a:solidFill>
                <a:latin typeface="Arial" charset="0"/>
                <a:ea typeface="Gulim" pitchFamily="34" charset="-127"/>
              </a:rPr>
              <a:t>*</a:t>
            </a:r>
            <a:r>
              <a:rPr lang="en-US" altLang="de-DE" sz="1800" i="1" dirty="0">
                <a:latin typeface="Arial" charset="0"/>
                <a:ea typeface="Gulim" pitchFamily="34" charset="-127"/>
              </a:rPr>
              <a:t> short cycle (only one SA2 meeting allowing corrections)</a:t>
            </a:r>
          </a:p>
        </p:txBody>
      </p:sp>
      <p:sp>
        <p:nvSpPr>
          <p:cNvPr id="8" name="Rectangle 7"/>
          <p:cNvSpPr>
            <a:spLocks noChangeArrowheads="1"/>
          </p:cNvSpPr>
          <p:nvPr/>
        </p:nvSpPr>
        <p:spPr bwMode="auto">
          <a:xfrm>
            <a:off x="749382" y="6112784"/>
            <a:ext cx="81533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r>
              <a:rPr lang="en-US" altLang="de-DE" sz="1800" i="1" dirty="0" smtClean="0">
                <a:latin typeface="Arial" charset="0"/>
                <a:ea typeface="Gulim" pitchFamily="34" charset="-127"/>
              </a:rPr>
              <a:t>Note: Only category F or D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counted. Category A </a:t>
            </a:r>
            <a:r>
              <a:rPr lang="en-US" altLang="de-DE" sz="1800" i="1" dirty="0" err="1" smtClean="0">
                <a:latin typeface="Arial" charset="0"/>
                <a:ea typeface="Gulim" pitchFamily="34" charset="-127"/>
              </a:rPr>
              <a:t>CRs</a:t>
            </a:r>
            <a:r>
              <a:rPr lang="en-US" altLang="de-DE" sz="1800" i="1" dirty="0" smtClean="0">
                <a:latin typeface="Arial" charset="0"/>
                <a:ea typeface="Gulim" pitchFamily="34" charset="-127"/>
              </a:rPr>
              <a:t> are not counted.</a:t>
            </a:r>
            <a:endParaRPr lang="en-US" altLang="de-DE" sz="1800" i="1" dirty="0">
              <a:latin typeface="Arial" charset="0"/>
              <a:ea typeface="Gulim" pitchFamily="34" charset="-127"/>
            </a:endParaRPr>
          </a:p>
        </p:txBody>
      </p:sp>
    </p:spTree>
    <p:extLst>
      <p:ext uri="{BB962C8B-B14F-4D97-AF65-F5344CB8AC3E}">
        <p14:creationId xmlns="" xmlns:p14="http://schemas.microsoft.com/office/powerpoint/2010/main" val="498000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b="1" i="1" dirty="0" smtClean="0"/>
              <a:t>2.4) New and Updated WIDs/SIDs and Exceptions</a:t>
            </a: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3796" name="Text Box 3"/>
          <p:cNvSpPr txBox="1">
            <a:spLocks noChangeArrowheads="1"/>
          </p:cNvSpPr>
          <p:nvPr/>
        </p:nvSpPr>
        <p:spPr bwMode="auto">
          <a:xfrm>
            <a:off x="77788" y="3700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marL="342900" indent="-342900" eaLnBrk="1" hangingPunct="1"/>
            <a:r>
              <a:rPr lang="en-GB" altLang="de-DE" dirty="0" smtClean="0"/>
              <a:t>2.4) New and Updated WIDs/SIDs and Exceptions</a:t>
            </a:r>
            <a:endParaRPr lang="de-DE" altLang="de-DE" dirty="0" smtClean="0"/>
          </a:p>
        </p:txBody>
      </p:sp>
      <p:sp>
        <p:nvSpPr>
          <p:cNvPr id="34819" name="Content Placeholder 2"/>
          <p:cNvSpPr>
            <a:spLocks noGrp="1"/>
          </p:cNvSpPr>
          <p:nvPr>
            <p:ph idx="1"/>
          </p:nvPr>
        </p:nvSpPr>
        <p:spPr>
          <a:xfrm>
            <a:off x="203200" y="2009553"/>
            <a:ext cx="8813800" cy="4218718"/>
          </a:xfrm>
        </p:spPr>
        <p:txBody>
          <a:bodyPr/>
          <a:lstStyle/>
          <a:p>
            <a:r>
              <a:rPr lang="en-GB" sz="1800" dirty="0" smtClean="0"/>
              <a:t>New WID on </a:t>
            </a:r>
            <a:r>
              <a:rPr lang="en-GB" sz="1800" b="1" dirty="0" smtClean="0"/>
              <a:t>Non-IP for Cellular Internet of Things for 2G/3G-GPRS,</a:t>
            </a:r>
            <a:r>
              <a:rPr lang="en-GB" sz="1800" dirty="0" smtClean="0"/>
              <a:t> SP-160170</a:t>
            </a:r>
          </a:p>
          <a:p>
            <a:r>
              <a:rPr lang="en-GB" sz="1800" dirty="0" smtClean="0"/>
              <a:t>Updated Study on </a:t>
            </a:r>
            <a:r>
              <a:rPr lang="en-GB" sz="1800" b="1" dirty="0" smtClean="0"/>
              <a:t>Description on Service Domain Centralization, </a:t>
            </a:r>
            <a:r>
              <a:rPr lang="en-GB" sz="1800" dirty="0" smtClean="0"/>
              <a:t>SP-160167</a:t>
            </a:r>
            <a:endParaRPr lang="en-US" sz="1800" dirty="0" smtClean="0"/>
          </a:p>
          <a:p>
            <a:r>
              <a:rPr lang="en-GB" sz="1800" dirty="0" smtClean="0"/>
              <a:t>New Study on </a:t>
            </a:r>
            <a:r>
              <a:rPr lang="en-GB" sz="1800" b="1" dirty="0" smtClean="0"/>
              <a:t>Architecture enhancements for Isolated E-UTRAN Operation for Public Safety in Limited Backhaul scenario, </a:t>
            </a:r>
            <a:r>
              <a:rPr lang="en-GB" sz="1800" dirty="0" smtClean="0"/>
              <a:t>SP-160171</a:t>
            </a:r>
            <a:endParaRPr lang="en-US" sz="1800" dirty="0" smtClean="0"/>
          </a:p>
          <a:p>
            <a:r>
              <a:rPr lang="en-GB" sz="1800" dirty="0" smtClean="0"/>
              <a:t>New Study on </a:t>
            </a:r>
            <a:r>
              <a:rPr lang="en-GB" sz="1800" b="1" dirty="0" smtClean="0"/>
              <a:t>the Support of Emergency services over WLAN (FS_SEW2), </a:t>
            </a:r>
            <a:r>
              <a:rPr lang="en-GB" sz="1800" dirty="0" smtClean="0"/>
              <a:t>SP-160168</a:t>
            </a:r>
          </a:p>
          <a:p>
            <a:r>
              <a:rPr lang="en-GB" sz="1200" dirty="0" smtClean="0">
                <a:solidFill>
                  <a:srgbClr val="000000"/>
                </a:solidFill>
              </a:rPr>
              <a:t>[this is basically a spin-off from the earlier ongoing study FS_SEW for clearer work management]</a:t>
            </a:r>
            <a:endParaRPr lang="en-US" sz="1200" dirty="0" smtClean="0">
              <a:solidFill>
                <a:srgbClr val="000000"/>
              </a:solidFill>
            </a:endParaRPr>
          </a:p>
          <a:p>
            <a:r>
              <a:rPr lang="en-GB" sz="1800" dirty="0" smtClean="0"/>
              <a:t>New WID on </a:t>
            </a:r>
            <a:r>
              <a:rPr lang="en-GB" sz="1800" b="1" dirty="0" smtClean="0"/>
              <a:t>the Support of Emergency services over WLAN –phase 2 </a:t>
            </a:r>
            <a:r>
              <a:rPr lang="en-GB" sz="1800" dirty="0" smtClean="0"/>
              <a:t>, SP-160169</a:t>
            </a:r>
          </a:p>
          <a:p>
            <a:r>
              <a:rPr lang="en-GB" sz="1200" dirty="0" smtClean="0">
                <a:solidFill>
                  <a:srgbClr val="FF0000"/>
                </a:solidFill>
              </a:rPr>
              <a:t>[SA WG2 chairman suggests to put this item on hold in line with earlier agreements to not approve a WID, when the related SID has no conclusions yet]</a:t>
            </a:r>
            <a:endParaRPr lang="en-US" sz="1200" dirty="0" smtClean="0">
              <a:solidFill>
                <a:srgbClr val="FF0000"/>
              </a:solidFill>
            </a:endParaRPr>
          </a:p>
          <a:p>
            <a:pPr>
              <a:buNone/>
            </a:pPr>
            <a:endParaRPr lang="en-GB" sz="1800" dirty="0" smtClean="0"/>
          </a:p>
          <a:p>
            <a:endParaRPr lang="de-DE" altLang="de-DE" sz="1800" dirty="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a:t>
            </a:r>
            <a:r>
              <a:rPr lang="en-GB" sz="2400" b="1" i="1" dirty="0" smtClean="0"/>
              <a:t>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b="1" i="1" dirty="0" smtClean="0"/>
              <a:t>2.5) </a:t>
            </a:r>
            <a:r>
              <a:rPr lang="en-GB" sz="2000" b="1" i="1" dirty="0" err="1" smtClean="0"/>
              <a:t>IETF</a:t>
            </a:r>
            <a:r>
              <a:rPr lang="en-GB" sz="2000" b="1" i="1" dirty="0" smtClean="0"/>
              <a:t> and External </a:t>
            </a:r>
            <a:r>
              <a:rPr lang="en-GB" sz="2000" b="1" i="1" dirty="0" err="1" smtClean="0"/>
              <a:t>SDO</a:t>
            </a:r>
            <a:r>
              <a:rPr lang="en-GB" sz="2000" b="1" i="1" dirty="0" smtClean="0"/>
              <a:t> Normative Reference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5844" name="Text Box 3"/>
          <p:cNvSpPr txBox="1">
            <a:spLocks noChangeArrowheads="1"/>
          </p:cNvSpPr>
          <p:nvPr/>
        </p:nvSpPr>
        <p:spPr bwMode="auto">
          <a:xfrm>
            <a:off x="77788" y="4081463"/>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pPr eaLnBrk="1" hangingPunct="1"/>
            <a:r>
              <a:rPr lang="de-DE" altLang="de-DE" dirty="0" smtClean="0"/>
              <a:t>2.5) IETF </a:t>
            </a:r>
            <a:r>
              <a:rPr lang="en-GB" altLang="de-DE" dirty="0" smtClean="0"/>
              <a:t>and External </a:t>
            </a:r>
            <a:r>
              <a:rPr lang="en-GB" altLang="de-DE" dirty="0" err="1" smtClean="0"/>
              <a:t>SDO</a:t>
            </a:r>
            <a:r>
              <a:rPr lang="en-GB" altLang="de-DE" dirty="0" smtClean="0"/>
              <a:t> Normative Reference Update (1/1)</a:t>
            </a:r>
            <a:endParaRPr lang="de-DE" altLang="de-DE" dirty="0" smtClean="0"/>
          </a:p>
        </p:txBody>
      </p:sp>
      <p:sp>
        <p:nvSpPr>
          <p:cNvPr id="36867" name="Content Placeholder 1"/>
          <p:cNvSpPr>
            <a:spLocks noGrp="1"/>
          </p:cNvSpPr>
          <p:nvPr>
            <p:ph idx="1"/>
          </p:nvPr>
        </p:nvSpPr>
        <p:spPr/>
        <p:txBody>
          <a:bodyPr/>
          <a:lstStyle/>
          <a:p>
            <a:pPr eaLnBrk="1" hangingPunct="1">
              <a:defRPr/>
            </a:pPr>
            <a:r>
              <a:rPr lang="en-US" dirty="0" smtClean="0"/>
              <a:t> </a:t>
            </a:r>
            <a:r>
              <a:rPr lang="en-US" sz="2400" dirty="0" smtClean="0"/>
              <a:t>No new IETF or other SDO dependencies in SA2 specifications.</a:t>
            </a:r>
          </a:p>
          <a:p>
            <a:pPr>
              <a:buNone/>
            </a:pPr>
            <a:endParaRPr lang="en-US" dirty="0" smtClean="0"/>
          </a:p>
          <a:p>
            <a:pPr eaLnBrk="1" hangingPunct="1">
              <a:buNone/>
              <a:defRPr/>
            </a:pPr>
            <a:endParaRPr lang="en-US" dirty="0" smtClean="0"/>
          </a:p>
          <a:p>
            <a:pPr eaLnBrk="1" hangingPunct="1">
              <a:defRPr/>
            </a:pPr>
            <a:endParaRPr lang="en-GB" dirty="0" smtClean="0">
              <a:latin typeface="Arial" charset="0"/>
              <a:cs typeface="Arial"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pPr eaLnBrk="1" hangingPunct="1"/>
            <a:r>
              <a:rPr lang="de-DE" altLang="de-DE" dirty="0" smtClean="0"/>
              <a:t>1) General Aspects (1/8)</a:t>
            </a:r>
          </a:p>
        </p:txBody>
      </p:sp>
      <p:sp>
        <p:nvSpPr>
          <p:cNvPr id="6147" name="Content Placeholder 2"/>
          <p:cNvSpPr>
            <a:spLocks noGrp="1"/>
          </p:cNvSpPr>
          <p:nvPr>
            <p:ph idx="1"/>
          </p:nvPr>
        </p:nvSpPr>
        <p:spPr>
          <a:xfrm>
            <a:off x="457200" y="1600200"/>
            <a:ext cx="8344894" cy="4749085"/>
          </a:xfrm>
        </p:spPr>
        <p:txBody>
          <a:bodyPr/>
          <a:lstStyle/>
          <a:p>
            <a:pPr eaLnBrk="1" hangingPunct="1">
              <a:defRPr/>
            </a:pPr>
            <a:r>
              <a:rPr lang="de-DE" altLang="de-DE" dirty="0" smtClean="0"/>
              <a:t> </a:t>
            </a:r>
            <a:r>
              <a:rPr lang="de-DE" altLang="de-DE" sz="3200" dirty="0" smtClean="0">
                <a:latin typeface="+mn-ea"/>
                <a:cs typeface="Arial" charset="0"/>
              </a:rPr>
              <a:t>SA2 meetings held since SA#70</a:t>
            </a:r>
          </a:p>
          <a:p>
            <a:pPr lvl="1" eaLnBrk="1" hangingPunct="1">
              <a:defRPr/>
            </a:pPr>
            <a:r>
              <a:rPr lang="en-GB" altLang="ko-KR" dirty="0" smtClean="0">
                <a:latin typeface="+mn-ea"/>
                <a:ea typeface="+mn-ea"/>
                <a:cs typeface="Arial" charset="0"/>
              </a:rPr>
              <a:t>SA2#113: Jan 2016, St. Kitts, Fed. of St. Kitts &amp; Nevis</a:t>
            </a:r>
          </a:p>
          <a:p>
            <a:pPr lvl="1" eaLnBrk="1" hangingPunct="1">
              <a:defRPr/>
            </a:pPr>
            <a:r>
              <a:rPr lang="en-GB" altLang="ko-KR" dirty="0" smtClean="0">
                <a:latin typeface="+mn-ea"/>
                <a:ea typeface="+mn-ea"/>
                <a:cs typeface="Arial" charset="0"/>
              </a:rPr>
              <a:t>SA2#113AH: Sophia </a:t>
            </a:r>
            <a:r>
              <a:rPr lang="en-GB" altLang="ko-KR" dirty="0" err="1" smtClean="0">
                <a:latin typeface="+mn-ea"/>
                <a:ea typeface="+mn-ea"/>
                <a:cs typeface="Arial" charset="0"/>
              </a:rPr>
              <a:t>Antipolis</a:t>
            </a:r>
            <a:r>
              <a:rPr lang="en-GB" altLang="ko-KR" dirty="0" smtClean="0">
                <a:latin typeface="+mn-ea"/>
                <a:ea typeface="+mn-ea"/>
                <a:cs typeface="Arial" charset="0"/>
              </a:rPr>
              <a:t>, France</a:t>
            </a:r>
          </a:p>
          <a:p>
            <a:pPr lvl="1" eaLnBrk="1" hangingPunct="1">
              <a:defRPr/>
            </a:pPr>
            <a:endParaRPr lang="en-GB" altLang="ko-KR" dirty="0" smtClean="0">
              <a:latin typeface="+mn-ea"/>
              <a:cs typeface="Arial" charset="0"/>
            </a:endParaRPr>
          </a:p>
          <a:p>
            <a:pPr eaLnBrk="1" hangingPunct="1">
              <a:defRPr/>
            </a:pPr>
            <a:r>
              <a:rPr lang="en-GB" altLang="de-DE" sz="3200" dirty="0" smtClean="0">
                <a:latin typeface="+mn-ea"/>
                <a:cs typeface="Arial" charset="0"/>
              </a:rPr>
              <a:t> Future SA2 meetings</a:t>
            </a:r>
          </a:p>
          <a:p>
            <a:pPr lvl="1" eaLnBrk="1" hangingPunct="1">
              <a:defRPr/>
            </a:pPr>
            <a:r>
              <a:rPr lang="en-GB" altLang="ko-KR" dirty="0" smtClean="0">
                <a:latin typeface="+mn-ea"/>
                <a:ea typeface="+mn-ea"/>
                <a:cs typeface="Arial" charset="0"/>
              </a:rPr>
              <a:t>SA2#114: Apr 2016, Sophia </a:t>
            </a:r>
            <a:r>
              <a:rPr lang="en-GB" altLang="ko-KR" dirty="0" err="1" smtClean="0">
                <a:latin typeface="+mn-ea"/>
                <a:ea typeface="+mn-ea"/>
                <a:cs typeface="Arial" charset="0"/>
              </a:rPr>
              <a:t>Antipolis</a:t>
            </a:r>
            <a:r>
              <a:rPr lang="en-GB" altLang="ko-KR" dirty="0" smtClean="0">
                <a:latin typeface="+mn-ea"/>
                <a:ea typeface="+mn-ea"/>
                <a:cs typeface="Arial" charset="0"/>
              </a:rPr>
              <a:t>, France</a:t>
            </a:r>
          </a:p>
          <a:p>
            <a:pPr lvl="1" eaLnBrk="1" hangingPunct="1">
              <a:defRPr/>
            </a:pPr>
            <a:r>
              <a:rPr lang="en-GB" altLang="ko-KR" dirty="0" smtClean="0">
                <a:latin typeface="+mn-ea"/>
                <a:ea typeface="+mn-ea"/>
                <a:cs typeface="Arial" charset="0"/>
              </a:rPr>
              <a:t>SA2#115: </a:t>
            </a:r>
            <a:r>
              <a:rPr lang="en-US" altLang="ko-KR" dirty="0" smtClean="0">
                <a:latin typeface="+mn-ea"/>
                <a:ea typeface="+mn-ea"/>
                <a:cs typeface="Arial" charset="0"/>
              </a:rPr>
              <a:t>May 2016, Nanjing, China</a:t>
            </a:r>
            <a:endParaRPr lang="en-GB" altLang="ko-KR" dirty="0" smtClean="0">
              <a:latin typeface="+mn-ea"/>
              <a:ea typeface="+mn-ea"/>
              <a:cs typeface="Arial" charset="0"/>
            </a:endParaRPr>
          </a:p>
          <a:p>
            <a:pPr eaLnBrk="1" hangingPunct="1">
              <a:defRPr/>
            </a:pPr>
            <a:endParaRPr lang="en-GB" altLang="de-DE" sz="3200" dirty="0" smtClean="0">
              <a:latin typeface="Arial" charset="0"/>
              <a:ea typeface="Gulim" pitchFamily="34" charset="-127"/>
              <a:cs typeface="Arial"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a:t>
            </a:r>
            <a:r>
              <a:rPr lang="en-GB" sz="2400" b="1" i="1" dirty="0" smtClean="0"/>
              <a:t>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38916" name="Text Box 3"/>
          <p:cNvSpPr txBox="1">
            <a:spLocks noChangeArrowheads="1"/>
          </p:cNvSpPr>
          <p:nvPr/>
        </p:nvSpPr>
        <p:spPr bwMode="auto">
          <a:xfrm>
            <a:off x="77788" y="450532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pPr eaLnBrk="1" hangingPunct="1"/>
            <a:r>
              <a:rPr lang="de-DE" altLang="de-DE" smtClean="0"/>
              <a:t>3) Action Items</a:t>
            </a:r>
          </a:p>
        </p:txBody>
      </p:sp>
      <p:sp>
        <p:nvSpPr>
          <p:cNvPr id="39939" name="Content Placeholder 2"/>
          <p:cNvSpPr>
            <a:spLocks noGrp="1"/>
          </p:cNvSpPr>
          <p:nvPr>
            <p:ph idx="1"/>
          </p:nvPr>
        </p:nvSpPr>
        <p:spPr>
          <a:xfrm>
            <a:off x="457199" y="1282890"/>
            <a:ext cx="8509379" cy="4995080"/>
          </a:xfrm>
        </p:spPr>
        <p:txBody>
          <a:bodyPr/>
          <a:lstStyle/>
          <a:p>
            <a:pPr eaLnBrk="1" hangingPunct="1"/>
            <a:r>
              <a:rPr lang="de-DE" altLang="de-DE" dirty="0" smtClean="0"/>
              <a:t> There were the following action items assigned for SA2 at SA 61:</a:t>
            </a:r>
          </a:p>
          <a:p>
            <a:pPr lvl="1">
              <a:buNone/>
            </a:pPr>
            <a:r>
              <a:rPr lang="en-US" altLang="de-DE" sz="1800" b="1" dirty="0" smtClean="0"/>
              <a:t>AP 61/2: SA WG2 were asked to check the use of specific versions for external references in their TSs and TRs (in particular, TR 23.896).</a:t>
            </a:r>
          </a:p>
          <a:p>
            <a:pPr lvl="1"/>
            <a:r>
              <a:rPr lang="en-US" altLang="de-DE" sz="1400" dirty="0" smtClean="0"/>
              <a:t>Some time ago it was suggested in SA2 to do a systematic analysis of such references in stage 2 TRs/TSs and this also in alignment with stage 3 specs.</a:t>
            </a:r>
          </a:p>
          <a:p>
            <a:pPr lvl="1"/>
            <a:r>
              <a:rPr lang="en-US" altLang="de-DE" sz="1400" dirty="0" smtClean="0"/>
              <a:t>Meanwhile it has proven that this is no viable approach as there was no dedicated effort so far. All work in 3GPP is contribution driven. And no company/spec -editor found sufficient reason to dedicate the obviously required excessive amount of work/time to such a task.</a:t>
            </a:r>
          </a:p>
          <a:p>
            <a:pPr lvl="1"/>
            <a:r>
              <a:rPr lang="en-US" altLang="de-DE" sz="1400" dirty="0" smtClean="0"/>
              <a:t>The basis for any implementations are mainly stage 3 specifications. When there are any discrepancies with stage 2 those will be identified on a per case basis and brought up from stage 3 or implementation side. It is not viable to process this as an excessive, systematic analysis as initially thought. There is also no SA task on any similar aspects.</a:t>
            </a:r>
          </a:p>
          <a:p>
            <a:pPr lvl="1"/>
            <a:r>
              <a:rPr lang="en-US" altLang="de-DE" sz="1400" dirty="0" smtClean="0"/>
              <a:t>The task was specifically triggered by some discussion on TR 23.896, which has a status:  </a:t>
            </a:r>
            <a:r>
              <a:rPr lang="en-US" sz="1400" dirty="0" smtClean="0"/>
              <a:t>SP-62: Rel-12 work declared to be complete, but will continue in Rel-13. SP-65: No sign of work being resumed in Rel-13. SP-67: Finally laid to rest as Rel-12.</a:t>
            </a:r>
            <a:endParaRPr lang="en-US" altLang="de-DE" sz="1400" dirty="0" smtClean="0"/>
          </a:p>
          <a:p>
            <a:pPr lvl="1"/>
            <a:r>
              <a:rPr lang="en-US" altLang="de-DE" sz="2000" dirty="0" smtClean="0">
                <a:solidFill>
                  <a:srgbClr val="FF0000"/>
                </a:solidFill>
              </a:rPr>
              <a:t>It is suggested to close this AI and to assume that any potentially needed adjustments of references are contribution driven on a per need basis.</a:t>
            </a:r>
          </a:p>
          <a:p>
            <a:pPr lvl="1">
              <a:buNone/>
            </a:pPr>
            <a:endParaRPr lang="en-US" altLang="de-DE" sz="1400" dirty="0" smtClean="0">
              <a:solidFill>
                <a:srgbClr val="7030A0"/>
              </a:solidFill>
            </a:endParaRPr>
          </a:p>
          <a:p>
            <a:pPr lvl="1" eaLnBrk="1" hangingPunct="1"/>
            <a:endParaRPr lang="de-DE" altLang="de-DE"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a:t>
            </a:r>
            <a:r>
              <a:rPr lang="en-GB" sz="2000" dirty="0" err="1" smtClean="0">
                <a:solidFill>
                  <a:schemeClr val="bg1">
                    <a:lumMod val="65000"/>
                  </a:schemeClr>
                </a:solidFill>
              </a:rPr>
              <a:t>Rel</a:t>
            </a:r>
            <a:r>
              <a:rPr lang="en-GB" sz="2000" dirty="0" smtClean="0">
                <a:solidFill>
                  <a:schemeClr val="bg1">
                    <a:lumMod val="65000"/>
                  </a:schemeClr>
                </a:solidFill>
              </a:rPr>
              <a:t>-11 and before Maintenance</a:t>
            </a:r>
          </a:p>
          <a:p>
            <a:pPr lvl="1" eaLnBrk="1" hangingPunct="1">
              <a:defRPr/>
            </a:pPr>
            <a:r>
              <a:rPr lang="en-GB" sz="2000" dirty="0" smtClean="0">
                <a:solidFill>
                  <a:schemeClr val="bg1">
                    <a:lumMod val="65000"/>
                  </a:schemeClr>
                </a:solidFill>
              </a:rPr>
              <a:t>2.2) </a:t>
            </a:r>
            <a:r>
              <a:rPr lang="en-GB" sz="2000" dirty="0" err="1" smtClean="0">
                <a:solidFill>
                  <a:schemeClr val="bg1">
                    <a:lumMod val="65000"/>
                  </a:schemeClr>
                </a:solidFill>
              </a:rPr>
              <a:t>Rel</a:t>
            </a:r>
            <a:r>
              <a:rPr lang="en-GB" sz="2000" dirty="0" smtClean="0">
                <a:solidFill>
                  <a:schemeClr val="bg1">
                    <a:lumMod val="65000"/>
                  </a:schemeClr>
                </a:solidFill>
              </a:rPr>
              <a:t>-12 Work and Maintenance</a:t>
            </a:r>
          </a:p>
          <a:p>
            <a:pPr lvl="1" eaLnBrk="1" hangingPunct="1">
              <a:defRPr/>
            </a:pPr>
            <a:r>
              <a:rPr lang="en-GB" sz="2000" dirty="0" smtClean="0">
                <a:solidFill>
                  <a:schemeClr val="bg1">
                    <a:lumMod val="65000"/>
                  </a:schemeClr>
                </a:solidFill>
              </a:rPr>
              <a:t>2.3) </a:t>
            </a:r>
            <a:r>
              <a:rPr lang="en-GB" sz="2000" dirty="0" err="1" smtClean="0">
                <a:solidFill>
                  <a:schemeClr val="bg1">
                    <a:lumMod val="65000"/>
                  </a:schemeClr>
                </a:solidFill>
              </a:rPr>
              <a:t>Rel</a:t>
            </a:r>
            <a:r>
              <a:rPr lang="en-GB" sz="2000" dirty="0" smtClean="0">
                <a:solidFill>
                  <a:schemeClr val="bg1">
                    <a:lumMod val="65000"/>
                  </a:schemeClr>
                </a:solidFill>
              </a:rPr>
              <a:t>-13</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a:t>
            </a:r>
            <a:r>
              <a:rPr lang="en-GB" sz="2400" b="1" i="1" dirty="0" smtClean="0"/>
              <a:t>4) Documents for Information and Approval</a:t>
            </a:r>
          </a:p>
          <a:p>
            <a:pPr eaLnBrk="1" hangingPunct="1">
              <a:defRPr/>
            </a:pPr>
            <a:r>
              <a:rPr lang="en-GB" sz="2400" dirty="0" smtClean="0">
                <a:solidFill>
                  <a:schemeClr val="bg1">
                    <a:lumMod val="65000"/>
                  </a:schemeClr>
                </a:solidFill>
              </a:rPr>
              <a:t> 5) Collected Items requiring action from SA</a:t>
            </a:r>
          </a:p>
        </p:txBody>
      </p:sp>
      <p:sp>
        <p:nvSpPr>
          <p:cNvPr id="40964" name="Text Box 3"/>
          <p:cNvSpPr txBox="1">
            <a:spLocks noChangeArrowheads="1"/>
          </p:cNvSpPr>
          <p:nvPr/>
        </p:nvSpPr>
        <p:spPr bwMode="auto">
          <a:xfrm>
            <a:off x="6350" y="4941888"/>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eaLnBrk="1" hangingPunct="1"/>
            <a:r>
              <a:rPr lang="en-GB" altLang="de-DE" dirty="0" smtClean="0"/>
              <a:t>4) Documents for Information and Approval</a:t>
            </a:r>
            <a:endParaRPr lang="en-GB" altLang="de-DE" b="1" i="1" dirty="0" smtClean="0"/>
          </a:p>
        </p:txBody>
      </p:sp>
      <p:sp>
        <p:nvSpPr>
          <p:cNvPr id="41987" name="Content Placeholder 2"/>
          <p:cNvSpPr>
            <a:spLocks noGrp="1"/>
          </p:cNvSpPr>
          <p:nvPr>
            <p:ph idx="1"/>
          </p:nvPr>
        </p:nvSpPr>
        <p:spPr>
          <a:xfrm>
            <a:off x="467833" y="1568302"/>
            <a:ext cx="8506046" cy="4525963"/>
          </a:xfrm>
        </p:spPr>
        <p:txBody>
          <a:bodyPr/>
          <a:lstStyle/>
          <a:p>
            <a:pPr eaLnBrk="1" hangingPunct="1"/>
            <a:r>
              <a:rPr lang="de-DE" altLang="de-DE" sz="2400" dirty="0" smtClean="0"/>
              <a:t>For </a:t>
            </a:r>
            <a:r>
              <a:rPr lang="de-DE" altLang="de-DE" sz="2400" dirty="0" smtClean="0">
                <a:solidFill>
                  <a:srgbClr val="FF3300"/>
                </a:solidFill>
              </a:rPr>
              <a:t>Information </a:t>
            </a:r>
          </a:p>
          <a:p>
            <a:pPr lvl="1"/>
            <a:r>
              <a:rPr lang="en-US" sz="1600" dirty="0" smtClean="0"/>
              <a:t>SP-160165: </a:t>
            </a:r>
            <a:r>
              <a:rPr lang="en-GB" sz="1600" dirty="0" smtClean="0"/>
              <a:t>TR 23.771: “</a:t>
            </a:r>
            <a:r>
              <a:rPr lang="en-GB" sz="1600" b="1" dirty="0" smtClean="0"/>
              <a:t>Study on system impacts of IMS emergency sessions over WLAN </a:t>
            </a:r>
            <a:r>
              <a:rPr lang="en-GB" sz="1600" dirty="0" smtClean="0"/>
              <a:t>”</a:t>
            </a:r>
          </a:p>
          <a:p>
            <a:pPr lvl="1"/>
            <a:endParaRPr lang="de-DE" altLang="de-DE" sz="1600" dirty="0" smtClean="0"/>
          </a:p>
          <a:p>
            <a:pPr lvl="1" eaLnBrk="1" hangingPunct="1">
              <a:buNone/>
            </a:pPr>
            <a:endParaRPr lang="de-DE" altLang="de-DE" sz="1400" dirty="0" smtClean="0"/>
          </a:p>
          <a:p>
            <a:pPr eaLnBrk="1" hangingPunct="1"/>
            <a:r>
              <a:rPr lang="de-DE" altLang="de-DE" sz="2200" dirty="0" smtClean="0"/>
              <a:t>For </a:t>
            </a:r>
            <a:r>
              <a:rPr lang="de-DE" altLang="de-DE" sz="2200" dirty="0" smtClean="0">
                <a:solidFill>
                  <a:srgbClr val="FF0000"/>
                </a:solidFill>
              </a:rPr>
              <a:t>Approval</a:t>
            </a:r>
          </a:p>
          <a:p>
            <a:pPr lvl="1" eaLnBrk="1" hangingPunct="1"/>
            <a:r>
              <a:rPr lang="en-US" sz="1600" dirty="0" smtClean="0"/>
              <a:t>SP-160166: </a:t>
            </a:r>
            <a:r>
              <a:rPr lang="en-GB" sz="1600" dirty="0" smtClean="0"/>
              <a:t>TR 23.720: “</a:t>
            </a:r>
            <a:r>
              <a:rPr lang="en-GB" sz="1600" b="1" dirty="0" smtClean="0"/>
              <a:t>Architecture enhancements for Cellular Internet of Things</a:t>
            </a:r>
            <a:r>
              <a:rPr lang="en-GB" sz="1600" dirty="0" smtClean="0"/>
              <a:t>”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extLst/>
        </p:spPr>
        <p:txBody>
          <a:bodyPr rtlCol="0">
            <a:normAutofit/>
          </a:bodyPr>
          <a:lstStyle/>
          <a:p>
            <a:pPr eaLnBrk="1" hangingPunct="1">
              <a:defRPr/>
            </a:pPr>
            <a:r>
              <a:rPr lang="en-US" dirty="0" smtClean="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smtClean="0">
                <a:solidFill>
                  <a:schemeClr val="bg1">
                    <a:lumMod val="65000"/>
                  </a:schemeClr>
                </a:solidFill>
              </a:rPr>
              <a:t> 1) General aspects (events since SA#70, statistics, next meetings)</a:t>
            </a:r>
          </a:p>
          <a:p>
            <a:pPr eaLnBrk="1" hangingPunct="1">
              <a:defRPr/>
            </a:pPr>
            <a:r>
              <a:rPr lang="en-GB" sz="2400" dirty="0" smtClean="0">
                <a:solidFill>
                  <a:schemeClr val="bg1">
                    <a:lumMod val="65000"/>
                  </a:schemeClr>
                </a:solidFill>
              </a:rPr>
              <a:t> 2) SA Work Report</a:t>
            </a:r>
          </a:p>
          <a:p>
            <a:pPr lvl="1" eaLnBrk="1" hangingPunct="1">
              <a:defRPr/>
            </a:pPr>
            <a:r>
              <a:rPr lang="en-GB" sz="2000" dirty="0" smtClean="0">
                <a:solidFill>
                  <a:schemeClr val="bg1">
                    <a:lumMod val="65000"/>
                  </a:schemeClr>
                </a:solidFill>
              </a:rPr>
              <a:t>2.1) Rel-12 and before Maintenance</a:t>
            </a:r>
          </a:p>
          <a:p>
            <a:pPr lvl="1" eaLnBrk="1" hangingPunct="1">
              <a:defRPr/>
            </a:pPr>
            <a:r>
              <a:rPr lang="en-GB" sz="2000" dirty="0" smtClean="0">
                <a:solidFill>
                  <a:schemeClr val="bg1">
                    <a:lumMod val="65000"/>
                  </a:schemeClr>
                </a:solidFill>
              </a:rPr>
              <a:t>2.2) Rel-13 Work and Maintenance</a:t>
            </a:r>
          </a:p>
          <a:p>
            <a:pPr lvl="1" eaLnBrk="1" hangingPunct="1">
              <a:defRPr/>
            </a:pPr>
            <a:r>
              <a:rPr lang="en-GB" sz="2000" dirty="0" smtClean="0">
                <a:solidFill>
                  <a:schemeClr val="bg1">
                    <a:lumMod val="65000"/>
                  </a:schemeClr>
                </a:solidFill>
              </a:rPr>
              <a:t>2.3) Rel-14 Work and Maintenance</a:t>
            </a:r>
          </a:p>
          <a:p>
            <a:pPr lvl="1" eaLnBrk="1" hangingPunct="1">
              <a:defRPr/>
            </a:pPr>
            <a:r>
              <a:rPr lang="en-GB" sz="2000" dirty="0" smtClean="0">
                <a:solidFill>
                  <a:schemeClr val="bg1">
                    <a:lumMod val="65000"/>
                  </a:schemeClr>
                </a:solidFill>
              </a:rPr>
              <a:t>2.4) New and Updated </a:t>
            </a:r>
            <a:r>
              <a:rPr lang="en-GB" sz="2000" dirty="0" err="1" smtClean="0">
                <a:solidFill>
                  <a:schemeClr val="bg1">
                    <a:lumMod val="65000"/>
                  </a:schemeClr>
                </a:solidFill>
              </a:rPr>
              <a:t>WIDs</a:t>
            </a:r>
            <a:r>
              <a:rPr lang="en-GB" sz="2000" dirty="0" smtClean="0">
                <a:solidFill>
                  <a:schemeClr val="bg1">
                    <a:lumMod val="65000"/>
                  </a:schemeClr>
                </a:solidFill>
              </a:rPr>
              <a:t> and </a:t>
            </a:r>
            <a:r>
              <a:rPr lang="en-GB" sz="2000" dirty="0" err="1" smtClean="0">
                <a:solidFill>
                  <a:schemeClr val="bg1">
                    <a:lumMod val="65000"/>
                  </a:schemeClr>
                </a:solidFill>
              </a:rPr>
              <a:t>SIDs</a:t>
            </a:r>
            <a:endParaRPr lang="en-GB" sz="2000" dirty="0" smtClean="0">
              <a:solidFill>
                <a:schemeClr val="bg1">
                  <a:lumMod val="65000"/>
                </a:schemeClr>
              </a:solidFill>
            </a:endParaRPr>
          </a:p>
          <a:p>
            <a:pPr lvl="1" eaLnBrk="1" hangingPunct="1">
              <a:defRPr/>
            </a:pPr>
            <a:r>
              <a:rPr lang="en-GB" sz="2000" dirty="0" smtClean="0">
                <a:solidFill>
                  <a:schemeClr val="bg1">
                    <a:lumMod val="65000"/>
                  </a:schemeClr>
                </a:solidFill>
              </a:rPr>
              <a:t>2.5) </a:t>
            </a:r>
            <a:r>
              <a:rPr lang="en-GB" sz="2000" dirty="0" err="1" smtClean="0">
                <a:solidFill>
                  <a:schemeClr val="bg1">
                    <a:lumMod val="65000"/>
                  </a:schemeClr>
                </a:solidFill>
              </a:rPr>
              <a:t>IETF</a:t>
            </a:r>
            <a:r>
              <a:rPr lang="en-GB" sz="2000" dirty="0" smtClean="0">
                <a:solidFill>
                  <a:schemeClr val="bg1">
                    <a:lumMod val="65000"/>
                  </a:schemeClr>
                </a:solidFill>
              </a:rPr>
              <a:t> Dependency Update</a:t>
            </a:r>
          </a:p>
          <a:p>
            <a:pPr eaLnBrk="1" hangingPunct="1">
              <a:defRPr/>
            </a:pPr>
            <a:r>
              <a:rPr lang="en-GB" sz="2400" dirty="0" smtClean="0">
                <a:solidFill>
                  <a:schemeClr val="bg1">
                    <a:lumMod val="65000"/>
                  </a:schemeClr>
                </a:solidFill>
              </a:rPr>
              <a:t> 3) Action Items</a:t>
            </a:r>
          </a:p>
          <a:p>
            <a:pPr eaLnBrk="1" hangingPunct="1">
              <a:defRPr/>
            </a:pPr>
            <a:r>
              <a:rPr lang="en-GB" sz="2400" dirty="0" smtClean="0">
                <a:solidFill>
                  <a:schemeClr val="bg1">
                    <a:lumMod val="65000"/>
                  </a:schemeClr>
                </a:solidFill>
              </a:rPr>
              <a:t> 4) Documents for Information and Approval</a:t>
            </a:r>
          </a:p>
          <a:p>
            <a:pPr eaLnBrk="1" hangingPunct="1">
              <a:defRPr/>
            </a:pPr>
            <a:r>
              <a:rPr lang="en-GB" sz="2400" dirty="0" smtClean="0">
                <a:solidFill>
                  <a:schemeClr val="bg1">
                    <a:lumMod val="65000"/>
                  </a:schemeClr>
                </a:solidFill>
              </a:rPr>
              <a:t> </a:t>
            </a:r>
            <a:r>
              <a:rPr lang="en-GB" sz="2400" b="1" i="1" dirty="0" smtClean="0"/>
              <a:t>5) Collected Items requiring action from SA</a:t>
            </a:r>
          </a:p>
        </p:txBody>
      </p:sp>
      <p:sp>
        <p:nvSpPr>
          <p:cNvPr id="43012" name="Text Box 3"/>
          <p:cNvSpPr txBox="1">
            <a:spLocks noChangeArrowheads="1"/>
          </p:cNvSpPr>
          <p:nvPr/>
        </p:nvSpPr>
        <p:spPr bwMode="auto">
          <a:xfrm>
            <a:off x="77788" y="5337175"/>
            <a:ext cx="457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GB" altLang="ko-KR" sz="2400">
                <a:latin typeface="Wingdings" pitchFamily="2" charset="2"/>
                <a:ea typeface="Gulim" pitchFamily="34" charset="-127"/>
              </a:rPr>
              <a:t>è</a:t>
            </a:r>
            <a:endParaRPr lang="en-GB" altLang="ko-KR" sz="2400">
              <a:latin typeface="Times New Roman" pitchFamily="18" charset="0"/>
              <a:ea typeface="Gulim" pitchFamily="34" charset="-127"/>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pPr eaLnBrk="1" hangingPunct="1"/>
            <a:r>
              <a:rPr lang="en-GB" altLang="de-DE" dirty="0" smtClean="0"/>
              <a:t>5) Collected Items requiring action </a:t>
            </a:r>
            <a:br>
              <a:rPr lang="en-GB" altLang="de-DE" dirty="0" smtClean="0"/>
            </a:br>
            <a:r>
              <a:rPr lang="en-GB" altLang="de-DE" dirty="0" smtClean="0"/>
              <a:t>from SA</a:t>
            </a:r>
            <a:endParaRPr lang="de-DE" altLang="de-DE" dirty="0" smtClean="0"/>
          </a:p>
        </p:txBody>
      </p:sp>
      <p:sp>
        <p:nvSpPr>
          <p:cNvPr id="44035" name="Content Placeholder 2"/>
          <p:cNvSpPr>
            <a:spLocks noGrp="1"/>
          </p:cNvSpPr>
          <p:nvPr>
            <p:ph idx="1"/>
          </p:nvPr>
        </p:nvSpPr>
        <p:spPr>
          <a:xfrm>
            <a:off x="457200" y="1701209"/>
            <a:ext cx="8229600" cy="4424954"/>
          </a:xfrm>
        </p:spPr>
        <p:txBody>
          <a:bodyPr/>
          <a:lstStyle/>
          <a:p>
            <a:pPr marL="342900" lvl="2" indent="-342900" eaLnBrk="1" hangingPunct="1">
              <a:spcBef>
                <a:spcPts val="0"/>
              </a:spcBef>
              <a:spcAft>
                <a:spcPts val="1200"/>
              </a:spcAft>
              <a:buBlip>
                <a:blip r:embed="rId2"/>
              </a:buBlip>
            </a:pPr>
            <a:r>
              <a:rPr lang="de-DE" altLang="de-DE" dirty="0" smtClean="0">
                <a:solidFill>
                  <a:srgbClr val="FF0000"/>
                </a:solidFill>
              </a:rPr>
              <a:t>Consider whether to approve proposed/updated WIDs</a:t>
            </a:r>
            <a:r>
              <a:rPr lang="de-DE" dirty="0" smtClean="0">
                <a:solidFill>
                  <a:srgbClr val="FF0000"/>
                </a:solidFill>
              </a:rPr>
              <a:t>.</a:t>
            </a:r>
          </a:p>
          <a:p>
            <a:pPr marL="342900" lvl="2" indent="-342900" eaLnBrk="1" hangingPunct="1">
              <a:spcBef>
                <a:spcPts val="0"/>
              </a:spcBef>
              <a:spcAft>
                <a:spcPts val="1200"/>
              </a:spcAft>
              <a:buBlip>
                <a:blip r:embed="rId2"/>
              </a:buBlip>
            </a:pPr>
            <a:r>
              <a:rPr lang="de-DE" dirty="0" smtClean="0">
                <a:solidFill>
                  <a:srgbClr val="FF0000"/>
                </a:solidFill>
              </a:rPr>
              <a:t>Consider apporval of the TR that is submitted for approval.</a:t>
            </a:r>
          </a:p>
          <a:p>
            <a:pPr marL="342900" lvl="2" indent="-342900" eaLnBrk="1" hangingPunct="1">
              <a:spcBef>
                <a:spcPts val="0"/>
              </a:spcBef>
              <a:spcAft>
                <a:spcPts val="1200"/>
              </a:spcAft>
              <a:buBlip>
                <a:blip r:embed="rId2"/>
              </a:buBlip>
            </a:pPr>
            <a:r>
              <a:rPr lang="de-DE" altLang="de-DE" dirty="0" smtClean="0">
                <a:solidFill>
                  <a:srgbClr val="FF0000"/>
                </a:solidFill>
              </a:rPr>
              <a:t>Consider closing SA2‘s AI.</a:t>
            </a:r>
          </a:p>
          <a:p>
            <a:pPr marL="342900" lvl="2" indent="-342900" eaLnBrk="1" hangingPunct="1">
              <a:spcBef>
                <a:spcPts val="0"/>
              </a:spcBef>
              <a:spcAft>
                <a:spcPts val="1200"/>
              </a:spcAft>
              <a:buBlip>
                <a:blip r:embed="rId2"/>
              </a:buBlip>
            </a:pPr>
            <a:r>
              <a:rPr lang="de-DE" altLang="de-DE" smtClean="0">
                <a:solidFill>
                  <a:srgbClr val="FF0000"/>
                </a:solidFill>
              </a:rPr>
              <a:t>Further the </a:t>
            </a:r>
            <a:r>
              <a:rPr lang="de-DE" altLang="de-DE" dirty="0" smtClean="0">
                <a:solidFill>
                  <a:srgbClr val="FF0000"/>
                </a:solidFill>
              </a:rPr>
              <a:t>SA2 chairman suggests to continue with keeping any approved Rel-14 CRs (three) on hold and to not yet create Rel-14 versions of specifications for avoiding efforts on mirror CRs in the next quarter.</a:t>
            </a:r>
          </a:p>
          <a:p>
            <a:pPr marL="342900" lvl="2" indent="-342900" eaLnBrk="1" hangingPunct="1">
              <a:spcBef>
                <a:spcPts val="0"/>
              </a:spcBef>
              <a:spcAft>
                <a:spcPts val="1200"/>
              </a:spcAft>
              <a:buBlip>
                <a:blip r:embed="rId2"/>
              </a:buBlip>
            </a:pPr>
            <a:endParaRPr lang="de-DE" dirty="0" smtClean="0">
              <a:solidFill>
                <a:srgbClr val="FF0000"/>
              </a:solidFill>
            </a:endParaRPr>
          </a:p>
          <a:p>
            <a:pPr marL="342900" lvl="2" indent="-342900" eaLnBrk="1" hangingPunct="1">
              <a:spcBef>
                <a:spcPts val="0"/>
              </a:spcBef>
              <a:spcAft>
                <a:spcPts val="1200"/>
              </a:spcAft>
              <a:buNone/>
            </a:pPr>
            <a:endParaRPr lang="de-DE" dirty="0" smtClean="0">
              <a:solidFill>
                <a:srgbClr val="FF0000"/>
              </a:solidFill>
            </a:endParaRPr>
          </a:p>
          <a:p>
            <a:pPr marL="342900" lvl="2" indent="-342900" eaLnBrk="1" hangingPunct="1">
              <a:spcBef>
                <a:spcPts val="0"/>
              </a:spcBef>
              <a:spcAft>
                <a:spcPts val="1200"/>
              </a:spcAft>
              <a:buBlip>
                <a:blip r:embed="rId2"/>
              </a:buBlip>
            </a:pPr>
            <a:endParaRPr lang="de-DE" dirty="0" smtClean="0">
              <a:solidFill>
                <a:srgbClr val="FF0000"/>
              </a:solidFill>
            </a:endParaRPr>
          </a:p>
          <a:p>
            <a:pPr marL="0" indent="0" eaLnBrk="1" hangingPunct="1">
              <a:buNone/>
            </a:pPr>
            <a:endParaRPr lang="de-DE"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p:cNvSpPr>
          <p:nvPr/>
        </p:nvSpPr>
        <p:spPr bwMode="auto">
          <a:xfrm>
            <a:off x="685800" y="1676400"/>
            <a:ext cx="7772400" cy="4419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buFontTx/>
              <a:buNone/>
            </a:pPr>
            <a:endParaRPr lang="en-US" altLang="de-DE" sz="4400"/>
          </a:p>
          <a:p>
            <a:pPr algn="ctr" eaLnBrk="1" hangingPunct="1">
              <a:buFontTx/>
              <a:buNone/>
            </a:pPr>
            <a:r>
              <a:rPr lang="en-US" altLang="de-DE" sz="4400"/>
              <a:t>Thank You!</a:t>
            </a:r>
            <a:endParaRPr lang="en-US" altLang="de-DE" sz="4400">
              <a:solidFill>
                <a:srgbClr val="FF0000"/>
              </a:solidFill>
            </a:endParaRPr>
          </a:p>
          <a:p>
            <a:pPr algn="ctr" eaLnBrk="1" hangingPunct="1">
              <a:buFontTx/>
              <a:buNone/>
            </a:pPr>
            <a:endParaRPr lang="en-US" altLang="de-DE" sz="4400">
              <a:solidFill>
                <a:srgbClr val="FF0000"/>
              </a:solidFill>
            </a:endParaRPr>
          </a:p>
          <a:p>
            <a:pPr algn="ctr" eaLnBrk="1" hangingPunct="1">
              <a:buFontTx/>
              <a:buNone/>
            </a:pPr>
            <a:endParaRPr lang="en-US" altLang="de-DE" sz="44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4294967295"/>
          </p:nvPr>
        </p:nvSpPr>
        <p:spPr bwMode="auto">
          <a:xfrm>
            <a:off x="8459788" y="5876925"/>
            <a:ext cx="395287" cy="22225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spcBef>
                <a:spcPct val="0"/>
              </a:spcBef>
              <a:buFontTx/>
              <a:buNone/>
            </a:pPr>
            <a:fld id="{2CD38379-7F5C-4A97-A936-90683C6EBB48}" type="slidenum">
              <a:rPr lang="en-US" altLang="de-DE" sz="1100" smtClean="0">
                <a:solidFill>
                  <a:schemeClr val="bg1"/>
                </a:solidFill>
                <a:latin typeface="Arial" charset="0"/>
              </a:rPr>
              <a:pPr>
                <a:spcBef>
                  <a:spcPct val="0"/>
                </a:spcBef>
                <a:buFontTx/>
                <a:buNone/>
              </a:pPr>
              <a:t>47</a:t>
            </a:fld>
            <a:endParaRPr lang="en-US" altLang="de-DE" sz="1100" smtClean="0">
              <a:solidFill>
                <a:schemeClr val="bg1"/>
              </a:solidFill>
              <a:latin typeface="Arial" charset="0"/>
            </a:endParaRPr>
          </a:p>
        </p:txBody>
      </p:sp>
      <p:sp>
        <p:nvSpPr>
          <p:cNvPr id="46083" name="Rectangle 2"/>
          <p:cNvSpPr>
            <a:spLocks noGrp="1"/>
          </p:cNvSpPr>
          <p:nvPr>
            <p:ph type="title"/>
          </p:nvPr>
        </p:nvSpPr>
        <p:spPr>
          <a:noFill/>
        </p:spPr>
        <p:txBody>
          <a:bodyPr/>
          <a:lstStyle/>
          <a:p>
            <a:pPr eaLnBrk="1" hangingPunct="1"/>
            <a:r>
              <a:rPr lang="en-GB" altLang="ko-KR" smtClean="0">
                <a:ea typeface="Gulim" pitchFamily="34" charset="-127"/>
              </a:rPr>
              <a:t>Abbreviations (1/2)</a:t>
            </a:r>
          </a:p>
        </p:txBody>
      </p:sp>
      <p:sp>
        <p:nvSpPr>
          <p:cNvPr id="46084" name="Rectangle 3"/>
          <p:cNvSpPr>
            <a:spLocks noGrp="1"/>
          </p:cNvSpPr>
          <p:nvPr>
            <p:ph type="body" sz="half" idx="1"/>
          </p:nvPr>
        </p:nvSpPr>
        <p:spPr>
          <a:xfrm>
            <a:off x="250825" y="1484313"/>
            <a:ext cx="4105275" cy="4824412"/>
          </a:xfrm>
        </p:spPr>
        <p:txBody>
          <a:bodyPr/>
          <a:lstStyle/>
          <a:p>
            <a:pPr eaLnBrk="1" hangingPunct="1">
              <a:buFontTx/>
              <a:buNone/>
            </a:pPr>
            <a:r>
              <a:rPr lang="en-GB" altLang="de-DE" sz="1000" smtClean="0">
                <a:cs typeface="Times New Roman" pitchFamily="18" charset="0"/>
              </a:rPr>
              <a:t>ADC		Application Detection and Control</a:t>
            </a:r>
          </a:p>
          <a:p>
            <a:pPr eaLnBrk="1" hangingPunct="1">
              <a:buFontTx/>
              <a:buNone/>
            </a:pPr>
            <a:r>
              <a:rPr lang="en-GB" altLang="de-DE" sz="1000" smtClean="0">
                <a:cs typeface="Times New Roman" pitchFamily="18" charset="0"/>
              </a:rPr>
              <a:t>AMBR		Aggregate Maximum Bitrate</a:t>
            </a:r>
          </a:p>
          <a:p>
            <a:pPr eaLnBrk="1" hangingPunct="1">
              <a:buFontTx/>
              <a:buNone/>
            </a:pPr>
            <a:r>
              <a:rPr lang="en-GB" altLang="de-DE" sz="1000" smtClean="0">
                <a:cs typeface="Times New Roman" pitchFamily="18" charset="0"/>
              </a:rPr>
              <a:t>ANDSF	</a:t>
            </a:r>
            <a:r>
              <a:rPr lang="en-US" altLang="de-DE" sz="1000" smtClean="0">
                <a:cs typeface="Times New Roman" pitchFamily="18" charset="0"/>
              </a:rPr>
              <a:t>Access Network Discovery and Selection Function</a:t>
            </a:r>
            <a:endParaRPr lang="en-GB" altLang="de-DE" sz="1000" smtClean="0">
              <a:cs typeface="Times New Roman" pitchFamily="18" charset="0"/>
            </a:endParaRPr>
          </a:p>
          <a:p>
            <a:pPr eaLnBrk="1" hangingPunct="1">
              <a:buFontTx/>
              <a:buNone/>
            </a:pPr>
            <a:r>
              <a:rPr lang="en-GB" altLang="de-DE" sz="1000" smtClean="0">
                <a:cs typeface="Times New Roman" pitchFamily="18" charset="0"/>
              </a:rPr>
              <a:t>APN		Access Point Name</a:t>
            </a:r>
          </a:p>
          <a:p>
            <a:pPr eaLnBrk="1" hangingPunct="1">
              <a:buFontTx/>
              <a:buNone/>
            </a:pPr>
            <a:r>
              <a:rPr lang="en-GB" altLang="de-DE" sz="1000" smtClean="0">
                <a:cs typeface="Times New Roman" pitchFamily="18" charset="0"/>
              </a:rPr>
              <a:t>ARP		Allocation / Retention Priority</a:t>
            </a:r>
          </a:p>
          <a:p>
            <a:pPr eaLnBrk="1" hangingPunct="1">
              <a:buFontTx/>
              <a:buNone/>
            </a:pPr>
            <a:r>
              <a:rPr lang="en-GB" altLang="de-DE" sz="1000" smtClean="0">
                <a:cs typeface="Times New Roman" pitchFamily="18" charset="0"/>
              </a:rPr>
              <a:t>BBF		BroadBand Forum</a:t>
            </a:r>
          </a:p>
          <a:p>
            <a:pPr eaLnBrk="1" hangingPunct="1">
              <a:buFontTx/>
              <a:buNone/>
            </a:pPr>
            <a:r>
              <a:rPr lang="en-GB" altLang="de-DE" sz="1000" smtClean="0">
                <a:cs typeface="Times New Roman" pitchFamily="18" charset="0"/>
              </a:rPr>
              <a:t>CSFB		CS Fallback</a:t>
            </a:r>
          </a:p>
          <a:p>
            <a:pPr eaLnBrk="1" hangingPunct="1">
              <a:buFontTx/>
              <a:buNone/>
            </a:pPr>
            <a:r>
              <a:rPr lang="en-GB" altLang="de-DE" sz="1000" smtClean="0">
                <a:cs typeface="Times New Roman" pitchFamily="18" charset="0"/>
              </a:rPr>
              <a:t>CSG		Closed Subscriber Group</a:t>
            </a:r>
          </a:p>
          <a:p>
            <a:pPr eaLnBrk="1" hangingPunct="1">
              <a:buFontTx/>
              <a:buNone/>
            </a:pPr>
            <a:r>
              <a:rPr lang="en-GB" altLang="de-DE" sz="1000" smtClean="0">
                <a:cs typeface="Times New Roman" pitchFamily="18" charset="0"/>
              </a:rPr>
              <a:t>DDN		Downlink Data Notification</a:t>
            </a:r>
          </a:p>
          <a:p>
            <a:pPr eaLnBrk="1" hangingPunct="1">
              <a:buFontTx/>
              <a:buNone/>
            </a:pPr>
            <a:r>
              <a:rPr lang="en-GB" altLang="de-DE" sz="1000" smtClean="0">
                <a:cs typeface="Times New Roman" pitchFamily="18" charset="0"/>
              </a:rPr>
              <a:t>ECN		Explicit Congestion Notification</a:t>
            </a:r>
          </a:p>
          <a:p>
            <a:pPr eaLnBrk="1" hangingPunct="1">
              <a:buFontTx/>
              <a:buNone/>
            </a:pPr>
            <a:r>
              <a:rPr lang="en-GB" altLang="de-DE" sz="1000" smtClean="0">
                <a:cs typeface="Times New Roman" pitchFamily="18" charset="0"/>
              </a:rPr>
              <a:t>eMPS		Enhanced Multimedia Priority Services</a:t>
            </a:r>
          </a:p>
          <a:p>
            <a:pPr eaLnBrk="1" hangingPunct="1">
              <a:buFontTx/>
              <a:buNone/>
            </a:pPr>
            <a:r>
              <a:rPr lang="en-GB" altLang="de-DE" sz="1000" smtClean="0">
                <a:cs typeface="Times New Roman" pitchFamily="18" charset="0"/>
              </a:rPr>
              <a:t>EPC		Evolved Packet Core</a:t>
            </a:r>
          </a:p>
          <a:p>
            <a:pPr eaLnBrk="1" hangingPunct="1">
              <a:buFontTx/>
              <a:buNone/>
            </a:pPr>
            <a:r>
              <a:rPr lang="en-GB" altLang="de-DE" sz="1000" smtClean="0">
                <a:cs typeface="Times New Roman" pitchFamily="18" charset="0"/>
              </a:rPr>
              <a:t>EPS		Evolved Packet Switched System</a:t>
            </a:r>
          </a:p>
          <a:p>
            <a:pPr eaLnBrk="1" hangingPunct="1">
              <a:buFontTx/>
              <a:buNone/>
            </a:pPr>
            <a:r>
              <a:rPr lang="en-GB" altLang="de-DE" sz="1000" smtClean="0">
                <a:cs typeface="Times New Roman" pitchFamily="18" charset="0"/>
              </a:rPr>
              <a:t>GTP		GPRS Tunneling Protocol</a:t>
            </a:r>
          </a:p>
          <a:p>
            <a:pPr eaLnBrk="1" hangingPunct="1">
              <a:buFontTx/>
              <a:buNone/>
            </a:pPr>
            <a:r>
              <a:rPr lang="en-GB" altLang="de-DE" sz="1000" smtClean="0">
                <a:cs typeface="Times New Roman" pitchFamily="18" charset="0"/>
              </a:rPr>
              <a:t>GTT		Global Text Telephony</a:t>
            </a:r>
          </a:p>
          <a:p>
            <a:pPr eaLnBrk="1" hangingPunct="1">
              <a:buFontTx/>
              <a:buNone/>
            </a:pPr>
            <a:r>
              <a:rPr lang="en-GB" altLang="de-DE" sz="1000" smtClean="0">
                <a:cs typeface="Times New Roman" pitchFamily="18" charset="0"/>
              </a:rPr>
              <a:t>HLR		Home Location Register</a:t>
            </a:r>
          </a:p>
          <a:p>
            <a:pPr eaLnBrk="1" hangingPunct="1">
              <a:buFontTx/>
              <a:buNone/>
            </a:pPr>
            <a:r>
              <a:rPr lang="en-GB" altLang="de-DE" sz="1000" smtClean="0">
                <a:cs typeface="Times New Roman" pitchFamily="18" charset="0"/>
              </a:rPr>
              <a:t>HSS		Home Subscriber Service</a:t>
            </a:r>
          </a:p>
          <a:p>
            <a:pPr eaLnBrk="1" hangingPunct="1">
              <a:buFontTx/>
              <a:buNone/>
            </a:pPr>
            <a:r>
              <a:rPr lang="en-GB" altLang="de-DE" sz="1000" smtClean="0">
                <a:cs typeface="Times New Roman" pitchFamily="18" charset="0"/>
              </a:rPr>
              <a:t>ICS		IMS Centralized Services</a:t>
            </a:r>
          </a:p>
          <a:p>
            <a:pPr eaLnBrk="1" hangingPunct="1">
              <a:buFontTx/>
              <a:buNone/>
            </a:pPr>
            <a:r>
              <a:rPr lang="en-GB" altLang="de-DE" sz="1000" smtClean="0">
                <a:cs typeface="Times New Roman" pitchFamily="18" charset="0"/>
              </a:rPr>
              <a:t>IFOM		IP Flow Mobility</a:t>
            </a:r>
          </a:p>
          <a:p>
            <a:pPr eaLnBrk="1" hangingPunct="1">
              <a:buFontTx/>
              <a:buNone/>
            </a:pPr>
            <a:r>
              <a:rPr lang="en-GB" altLang="de-DE" sz="1000" smtClean="0">
                <a:cs typeface="Times New Roman" pitchFamily="18" charset="0"/>
              </a:rPr>
              <a:t>ISC		IMS Session Continuity</a:t>
            </a:r>
          </a:p>
          <a:p>
            <a:pPr eaLnBrk="1" hangingPunct="1">
              <a:buFontTx/>
              <a:buNone/>
            </a:pPr>
            <a:r>
              <a:rPr lang="en-GB" altLang="de-DE" sz="1000" smtClean="0">
                <a:cs typeface="Times New Roman" pitchFamily="18" charset="0"/>
              </a:rPr>
              <a:t>IUT		Inter-UE Transfer</a:t>
            </a:r>
          </a:p>
          <a:p>
            <a:pPr eaLnBrk="1" hangingPunct="1">
              <a:buFontTx/>
              <a:buNone/>
            </a:pPr>
            <a:r>
              <a:rPr lang="en-GB" altLang="de-DE" sz="1000" smtClean="0">
                <a:cs typeface="Times New Roman" pitchFamily="18" charset="0"/>
              </a:rPr>
              <a:t>IP-CAN	IP Connectivity Access Network</a:t>
            </a:r>
          </a:p>
          <a:p>
            <a:pPr eaLnBrk="1" hangingPunct="1">
              <a:buFontTx/>
              <a:buNone/>
            </a:pPr>
            <a:r>
              <a:rPr lang="en-GB" altLang="de-DE" sz="1000" smtClean="0">
                <a:cs typeface="Times New Roman" pitchFamily="18" charset="0"/>
              </a:rPr>
              <a:t>ISR		Idle mode Signaling Reduction</a:t>
            </a:r>
          </a:p>
          <a:p>
            <a:pPr eaLnBrk="1" hangingPunct="1">
              <a:buFontTx/>
              <a:buNone/>
            </a:pPr>
            <a:r>
              <a:rPr lang="en-GB" altLang="de-DE" sz="1000" smtClean="0">
                <a:cs typeface="Times New Roman" pitchFamily="18" charset="0"/>
              </a:rPr>
              <a:t>LIPA		Local IP Access</a:t>
            </a:r>
          </a:p>
          <a:p>
            <a:pPr eaLnBrk="1" hangingPunct="1">
              <a:buFontTx/>
              <a:buNone/>
            </a:pPr>
            <a:r>
              <a:rPr lang="en-GB" altLang="de-DE" sz="1000" smtClean="0">
                <a:cs typeface="Times New Roman" pitchFamily="18" charset="0"/>
              </a:rPr>
              <a:t>MTC		Machine Type Communication</a:t>
            </a:r>
          </a:p>
        </p:txBody>
      </p:sp>
      <p:sp>
        <p:nvSpPr>
          <p:cNvPr id="46085" name="Rectangle 6"/>
          <p:cNvSpPr>
            <a:spLocks/>
          </p:cNvSpPr>
          <p:nvPr/>
        </p:nvSpPr>
        <p:spPr bwMode="auto">
          <a:xfrm>
            <a:off x="5111750" y="1484313"/>
            <a:ext cx="3997325" cy="5040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buFontTx/>
              <a:buNone/>
            </a:pPr>
            <a:r>
              <a:rPr lang="en-GB" altLang="de-DE" sz="1000">
                <a:cs typeface="Times New Roman" pitchFamily="18" charset="0"/>
              </a:rPr>
              <a:t>MBR		Maximum Bitrate</a:t>
            </a:r>
          </a:p>
          <a:p>
            <a:pPr>
              <a:buFontTx/>
              <a:buNone/>
            </a:pPr>
            <a:r>
              <a:rPr lang="en-GB" altLang="de-DE" sz="1000">
                <a:cs typeface="Times New Roman" pitchFamily="18" charset="0"/>
              </a:rPr>
              <a:t>MO-LR	Mobile Originated Location Request</a:t>
            </a:r>
          </a:p>
          <a:p>
            <a:pPr>
              <a:buFontTx/>
              <a:buNone/>
            </a:pPr>
            <a:r>
              <a:rPr lang="en-GB" altLang="de-DE" sz="1000">
                <a:cs typeface="Times New Roman" pitchFamily="18" charset="0"/>
              </a:rPr>
              <a:t>MT-LR		Mobile Terminated Location Request</a:t>
            </a:r>
          </a:p>
          <a:p>
            <a:pPr>
              <a:buFontTx/>
              <a:buNone/>
            </a:pPr>
            <a:r>
              <a:rPr lang="en-GB" altLang="de-DE" sz="1000">
                <a:cs typeface="Times New Roman" pitchFamily="18" charset="0"/>
              </a:rPr>
              <a:t>NIMTC	Network Improvements for Machine-Type 	Communications</a:t>
            </a:r>
          </a:p>
          <a:p>
            <a:pPr>
              <a:buFontTx/>
              <a:buNone/>
            </a:pPr>
            <a:r>
              <a:rPr lang="en-GB" altLang="de-DE" sz="1000">
                <a:cs typeface="Times New Roman" pitchFamily="18" charset="0"/>
              </a:rPr>
              <a:t>NMO		Network Mode of Operation</a:t>
            </a:r>
          </a:p>
          <a:p>
            <a:pPr>
              <a:buFontTx/>
              <a:buNone/>
            </a:pPr>
            <a:r>
              <a:rPr lang="en-GB" altLang="de-DE" sz="1000">
                <a:cs typeface="Times New Roman" pitchFamily="18" charset="0"/>
              </a:rPr>
              <a:t>OCS		Online Charging System</a:t>
            </a:r>
          </a:p>
          <a:p>
            <a:pPr>
              <a:buFontTx/>
              <a:buNone/>
            </a:pPr>
            <a:r>
              <a:rPr lang="en-GB" altLang="de-DE" sz="1000">
                <a:cs typeface="Times New Roman" pitchFamily="18" charset="0"/>
              </a:rPr>
              <a:t>OMR		Optimal Media Routing</a:t>
            </a:r>
          </a:p>
          <a:p>
            <a:pPr>
              <a:buFontTx/>
              <a:buNone/>
            </a:pPr>
            <a:r>
              <a:rPr lang="en-GB" altLang="de-DE" sz="1000">
                <a:cs typeface="Times New Roman" pitchFamily="18" charset="0"/>
              </a:rPr>
              <a:t>PCC		Policy Control and Charging</a:t>
            </a:r>
          </a:p>
          <a:p>
            <a:pPr>
              <a:buFontTx/>
              <a:buNone/>
            </a:pPr>
            <a:r>
              <a:rPr lang="en-GB" altLang="de-DE" sz="1000">
                <a:cs typeface="Times New Roman" pitchFamily="18" charset="0"/>
              </a:rPr>
              <a:t>PCO		Protocol Configuration Option</a:t>
            </a:r>
          </a:p>
          <a:p>
            <a:pPr>
              <a:buFontTx/>
              <a:buNone/>
            </a:pPr>
            <a:r>
              <a:rPr lang="en-GB" altLang="de-DE" sz="1000">
                <a:cs typeface="Times New Roman" pitchFamily="18" charset="0"/>
              </a:rPr>
              <a:t>PCRF		Policy and Charging Rules Function</a:t>
            </a:r>
          </a:p>
          <a:p>
            <a:pPr>
              <a:buFontTx/>
              <a:buNone/>
            </a:pPr>
            <a:r>
              <a:rPr lang="en-GB" altLang="de-DE" sz="1000">
                <a:cs typeface="Times New Roman" pitchFamily="18" charset="0"/>
              </a:rPr>
              <a:t>PMIP		Proxy Mobile IP</a:t>
            </a:r>
          </a:p>
          <a:p>
            <a:pPr>
              <a:buFontTx/>
              <a:buNone/>
            </a:pPr>
            <a:r>
              <a:rPr lang="en-GB" altLang="de-DE" sz="1000">
                <a:cs typeface="Times New Roman" pitchFamily="18" charset="0"/>
              </a:rPr>
              <a:t>RAB		Radio Access Bearer</a:t>
            </a:r>
          </a:p>
          <a:p>
            <a:pPr>
              <a:buFontTx/>
              <a:buNone/>
            </a:pPr>
            <a:r>
              <a:rPr lang="en-GB" altLang="de-DE" sz="1000">
                <a:cs typeface="Times New Roman" pitchFamily="18" charset="0"/>
              </a:rPr>
              <a:t>RAT		Radio Access Technology</a:t>
            </a:r>
          </a:p>
          <a:p>
            <a:pPr>
              <a:buFontTx/>
              <a:buNone/>
            </a:pPr>
            <a:r>
              <a:rPr lang="en-GB" altLang="de-DE" sz="1000">
                <a:cs typeface="Times New Roman" pitchFamily="18" charset="0"/>
              </a:rPr>
              <a:t>QCI		QoS Class Identifier</a:t>
            </a:r>
          </a:p>
          <a:p>
            <a:pPr>
              <a:buFontTx/>
              <a:buNone/>
            </a:pPr>
            <a:r>
              <a:rPr lang="en-GB" altLang="de-DE" sz="1000">
                <a:cs typeface="Times New Roman" pitchFamily="18" charset="0"/>
              </a:rPr>
              <a:t>SAE		System Architecture Evolution</a:t>
            </a:r>
          </a:p>
          <a:p>
            <a:pPr>
              <a:buFontTx/>
              <a:buNone/>
            </a:pPr>
            <a:r>
              <a:rPr lang="en-GB" altLang="de-DE" sz="1000">
                <a:cs typeface="Times New Roman" pitchFamily="18" charset="0"/>
              </a:rPr>
              <a:t>SIPTO		Selected IP Traffic Offload</a:t>
            </a:r>
          </a:p>
          <a:p>
            <a:pPr>
              <a:buFontTx/>
              <a:buNone/>
            </a:pPr>
            <a:r>
              <a:rPr lang="en-GB" altLang="de-DE" sz="1000">
                <a:cs typeface="Times New Roman" pitchFamily="18" charset="0"/>
              </a:rPr>
              <a:t>SPR		Subscriber Profile Repository</a:t>
            </a:r>
          </a:p>
          <a:p>
            <a:pPr>
              <a:buFontTx/>
              <a:buNone/>
            </a:pPr>
            <a:r>
              <a:rPr lang="en-GB" altLang="de-DE" sz="1000">
                <a:cs typeface="Times New Roman" pitchFamily="18" charset="0"/>
              </a:rPr>
              <a:t>SRB		Single Radio-Bearer</a:t>
            </a:r>
          </a:p>
          <a:p>
            <a:pPr>
              <a:buFontTx/>
              <a:buNone/>
            </a:pPr>
            <a:r>
              <a:rPr lang="en-GB" altLang="de-DE" sz="1000">
                <a:cs typeface="Times New Roman" pitchFamily="18" charset="0"/>
              </a:rPr>
              <a:t>SR-VCC	Single Radio VCC</a:t>
            </a:r>
          </a:p>
          <a:p>
            <a:pPr>
              <a:buFontTx/>
              <a:buNone/>
            </a:pPr>
            <a:r>
              <a:rPr lang="en-GB" altLang="de-DE" sz="1000">
                <a:cs typeface="Times New Roman" pitchFamily="18" charset="0"/>
              </a:rPr>
              <a:t>T-ADS		Terminating Access Domain Selection</a:t>
            </a:r>
          </a:p>
          <a:p>
            <a:pPr>
              <a:buFontTx/>
              <a:buNone/>
            </a:pPr>
            <a:r>
              <a:rPr lang="en-GB" altLang="de-DE" sz="1000">
                <a:cs typeface="Times New Roman" pitchFamily="18" charset="0"/>
              </a:rPr>
              <a:t>TAU		Tracking Area Update</a:t>
            </a:r>
          </a:p>
          <a:p>
            <a:pPr>
              <a:buFontTx/>
              <a:buNone/>
            </a:pPr>
            <a:r>
              <a:rPr lang="en-GB" altLang="de-DE" sz="1000">
                <a:cs typeface="Times New Roman" pitchFamily="18" charset="0"/>
              </a:rPr>
              <a:t>TDF		Traffic Detection Function</a:t>
            </a:r>
          </a:p>
          <a:p>
            <a:pPr>
              <a:buFontTx/>
              <a:buNone/>
            </a:pPr>
            <a:r>
              <a:rPr lang="en-GB" altLang="de-DE" sz="1000">
                <a:cs typeface="Times New Roman" pitchFamily="18" charset="0"/>
              </a:rPr>
              <a:t>TEID		Tunnel End Point Identifier</a:t>
            </a:r>
          </a:p>
          <a:p>
            <a:pPr>
              <a:buFontTx/>
              <a:buNone/>
            </a:pPr>
            <a:r>
              <a:rPr lang="en-GB" altLang="de-DE" sz="1000">
                <a:cs typeface="Times New Roman" pitchFamily="18" charset="0"/>
              </a:rPr>
              <a:t>TFT		Traffic Flow Template</a:t>
            </a:r>
          </a:p>
          <a:p>
            <a:pPr>
              <a:buFontTx/>
              <a:buNone/>
            </a:pPr>
            <a:r>
              <a:rPr lang="en-GB" altLang="de-DE" sz="1000">
                <a:cs typeface="Times New Roman" pitchFamily="18" charset="0"/>
              </a:rPr>
              <a:t>TOF		Traffic Offload Function</a:t>
            </a:r>
          </a:p>
          <a:p>
            <a:pPr>
              <a:buFontTx/>
              <a:buNone/>
            </a:pPr>
            <a:r>
              <a:rPr lang="en-GB" altLang="de-DE" sz="1000">
                <a:cs typeface="Times New Roman" pitchFamily="18" charset="0"/>
              </a:rPr>
              <a:t>VCC		Voice Call Continuity</a:t>
            </a:r>
          </a:p>
        </p:txBody>
      </p:sp>
    </p:spTree>
  </p:cSld>
  <p:clrMapOvr>
    <a:masterClrMapping/>
  </p:clrMapOvr>
  <p:transition advTm="161"/>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6"/>
          <p:cNvSpPr>
            <a:spLocks noGrp="1"/>
          </p:cNvSpPr>
          <p:nvPr>
            <p:ph type="title"/>
          </p:nvPr>
        </p:nvSpPr>
        <p:spPr/>
        <p:txBody>
          <a:bodyPr/>
          <a:lstStyle/>
          <a:p>
            <a:pPr eaLnBrk="1" hangingPunct="1"/>
            <a:r>
              <a:rPr lang="de-DE" altLang="de-DE" smtClean="0"/>
              <a:t>Abbreviations (2/2)</a:t>
            </a:r>
          </a:p>
        </p:txBody>
      </p:sp>
      <p:sp>
        <p:nvSpPr>
          <p:cNvPr id="47107" name="Content Placeholder 8"/>
          <p:cNvSpPr>
            <a:spLocks noGrp="1"/>
          </p:cNvSpPr>
          <p:nvPr>
            <p:ph sz="half" idx="2"/>
          </p:nvPr>
        </p:nvSpPr>
        <p:spPr/>
        <p:txBody>
          <a:bodyPr/>
          <a:lstStyle/>
          <a:p>
            <a:pPr eaLnBrk="1" hangingPunct="1"/>
            <a:endParaRPr lang="de-DE" altLang="de-DE" smtClean="0"/>
          </a:p>
        </p:txBody>
      </p:sp>
      <p:sp>
        <p:nvSpPr>
          <p:cNvPr id="47108" name="Rectangle 3"/>
          <p:cNvSpPr>
            <a:spLocks noGrp="1"/>
          </p:cNvSpPr>
          <p:nvPr>
            <p:ph sz="half" idx="1"/>
          </p:nvPr>
        </p:nvSpPr>
        <p:spPr/>
        <p:txBody>
          <a:bodyPr/>
          <a:lstStyle/>
          <a:p>
            <a:pPr eaLnBrk="1" hangingPunct="1">
              <a:buFontTx/>
              <a:buNone/>
            </a:pPr>
            <a:r>
              <a:rPr lang="en-GB" altLang="de-DE" sz="1000" dirty="0" err="1" smtClean="0">
                <a:cs typeface="Times New Roman" pitchFamily="18" charset="0"/>
              </a:rPr>
              <a:t>GCSE_LTE</a:t>
            </a:r>
            <a:r>
              <a:rPr lang="en-GB" altLang="de-DE" sz="1000" dirty="0" smtClean="0">
                <a:cs typeface="Times New Roman" pitchFamily="18" charset="0"/>
              </a:rPr>
              <a:t>	Group Communication System Enablers for LTE</a:t>
            </a:r>
          </a:p>
          <a:p>
            <a:pPr eaLnBrk="1" hangingPunct="1">
              <a:buFontTx/>
              <a:buNone/>
            </a:pPr>
            <a:r>
              <a:rPr lang="en-GB" altLang="de-DE" sz="1000" dirty="0" err="1" smtClean="0">
                <a:cs typeface="Times New Roman" pitchFamily="18" charset="0"/>
              </a:rPr>
              <a:t>ProSe</a:t>
            </a:r>
            <a:r>
              <a:rPr lang="en-GB" altLang="de-DE" sz="1000" dirty="0" smtClean="0">
                <a:cs typeface="Times New Roman" pitchFamily="18" charset="0"/>
              </a:rPr>
              <a:t>		Proximity-based Services</a:t>
            </a:r>
          </a:p>
          <a:p>
            <a:pPr eaLnBrk="1" hangingPunct="1">
              <a:buFontTx/>
              <a:buNone/>
            </a:pPr>
            <a:r>
              <a:rPr lang="en-GB" altLang="de-DE" sz="1000" dirty="0" err="1" smtClean="0">
                <a:cs typeface="Times New Roman" pitchFamily="18" charset="0"/>
              </a:rPr>
              <a:t>MuSe</a:t>
            </a:r>
            <a:r>
              <a:rPr lang="en-GB" altLang="de-DE" sz="1000" dirty="0" smtClean="0">
                <a:cs typeface="Times New Roman" pitchFamily="18" charset="0"/>
              </a:rPr>
              <a:t>		Multipoint Service</a:t>
            </a:r>
          </a:p>
          <a:p>
            <a:pPr eaLnBrk="1" hangingPunct="1">
              <a:buFontTx/>
              <a:buNone/>
            </a:pPr>
            <a:r>
              <a:rPr lang="en-GB" altLang="de-DE" sz="1000" dirty="0" err="1" smtClean="0">
                <a:cs typeface="Times New Roman" pitchFamily="18" charset="0"/>
              </a:rPr>
              <a:t>PtP</a:t>
            </a:r>
            <a:r>
              <a:rPr lang="en-GB" altLang="de-DE" sz="1000" dirty="0" smtClean="0">
                <a:cs typeface="Times New Roman" pitchFamily="18" charset="0"/>
              </a:rPr>
              <a:t>		Point to Point</a:t>
            </a:r>
          </a:p>
          <a:p>
            <a:pPr eaLnBrk="1" hangingPunct="1">
              <a:buFontTx/>
              <a:buNone/>
            </a:pPr>
            <a:r>
              <a:rPr lang="en-GB" altLang="de-DE" sz="1000" dirty="0" err="1" smtClean="0">
                <a:cs typeface="Times New Roman" pitchFamily="18" charset="0"/>
              </a:rPr>
              <a:t>PtM</a:t>
            </a:r>
            <a:r>
              <a:rPr lang="en-GB" altLang="de-DE" sz="1000" dirty="0" smtClean="0">
                <a:cs typeface="Times New Roman" pitchFamily="18" charset="0"/>
              </a:rPr>
              <a:t>		Point to Multipoint</a:t>
            </a:r>
          </a:p>
          <a:p>
            <a:pPr eaLnBrk="1" hangingPunct="1">
              <a:buFontTx/>
              <a:buNone/>
            </a:pPr>
            <a:r>
              <a:rPr lang="en-GB" altLang="de-DE" sz="1000" dirty="0" smtClean="0">
                <a:cs typeface="Times New Roman" pitchFamily="18" charset="0"/>
              </a:rPr>
              <a:t>IOPS		Isolated E-UTRAN operation for public safety</a:t>
            </a:r>
          </a:p>
          <a:p>
            <a:pPr eaLnBrk="1" hangingPunct="1">
              <a:buFontTx/>
              <a:buNone/>
            </a:pPr>
            <a:r>
              <a:rPr lang="en-GB" altLang="de-DE" sz="1000" dirty="0" smtClean="0">
                <a:cs typeface="Times New Roman" pitchFamily="18" charset="0"/>
              </a:rPr>
              <a:t>MCPTT	Mission Critical Push To Talk over LTE</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de-DE" altLang="de-DE" dirty="0" smtClean="0"/>
              <a:t>1) General Aspects (2/8)</a:t>
            </a:r>
          </a:p>
        </p:txBody>
      </p:sp>
      <p:sp>
        <p:nvSpPr>
          <p:cNvPr id="7171" name="Rectangle 3"/>
          <p:cNvSpPr>
            <a:spLocks noGrp="1"/>
          </p:cNvSpPr>
          <p:nvPr>
            <p:ph idx="1"/>
          </p:nvPr>
        </p:nvSpPr>
        <p:spPr>
          <a:xfrm>
            <a:off x="457200" y="1600200"/>
            <a:ext cx="8229600" cy="4732338"/>
          </a:xfrm>
        </p:spPr>
        <p:txBody>
          <a:bodyPr/>
          <a:lstStyle/>
          <a:p>
            <a:pPr eaLnBrk="1" hangingPunct="1"/>
            <a:r>
              <a:rPr lang="en-GB" altLang="ko-KR" sz="2400" dirty="0" smtClean="0">
                <a:ea typeface="Gulim" pitchFamily="34" charset="-127"/>
                <a:cs typeface="Arial" charset="0"/>
              </a:rPr>
              <a:t>SA2 </a:t>
            </a:r>
            <a:r>
              <a:rPr lang="en-GB" altLang="ko-KR" sz="2400" dirty="0" err="1" smtClean="0">
                <a:ea typeface="Gulim" pitchFamily="34" charset="-127"/>
                <a:cs typeface="Arial" charset="0"/>
              </a:rPr>
              <a:t>WG</a:t>
            </a:r>
            <a:r>
              <a:rPr lang="en-GB" altLang="ko-KR" sz="2400" dirty="0" smtClean="0">
                <a:ea typeface="Gulim" pitchFamily="34" charset="-127"/>
                <a:cs typeface="Arial" charset="0"/>
              </a:rPr>
              <a:t> Officials</a:t>
            </a:r>
          </a:p>
          <a:p>
            <a:pPr lvl="1" eaLnBrk="1" hangingPunct="1"/>
            <a:r>
              <a:rPr lang="en-GB" altLang="ko-KR" sz="1800" dirty="0" smtClean="0">
                <a:latin typeface="Arial" charset="0"/>
                <a:ea typeface="Gulim" pitchFamily="34" charset="-127"/>
                <a:cs typeface="Arial" charset="0"/>
              </a:rPr>
              <a:t>Chairman: Frank Mademann (Huawei)</a:t>
            </a:r>
          </a:p>
          <a:p>
            <a:pPr lvl="1" eaLnBrk="1" hangingPunct="1"/>
            <a:r>
              <a:rPr lang="en-GB" altLang="ko-KR" sz="1800" dirty="0" smtClean="0">
                <a:latin typeface="Arial" charset="0"/>
                <a:ea typeface="Gulim" pitchFamily="34" charset="-127"/>
                <a:cs typeface="Arial" charset="0"/>
              </a:rPr>
              <a:t>Vice Chairmen: Krisztian Kiss (Apple), Puneet Jain (Intel).</a:t>
            </a:r>
            <a:endParaRPr lang="en-GB" altLang="ko-KR" sz="1400" b="1" dirty="0" smtClean="0">
              <a:solidFill>
                <a:srgbClr val="7030A0"/>
              </a:solidFill>
              <a:latin typeface="Arial" charset="0"/>
              <a:ea typeface="Gulim" pitchFamily="34" charset="-127"/>
              <a:cs typeface="Arial" charset="0"/>
            </a:endParaRPr>
          </a:p>
          <a:p>
            <a:pPr lvl="1" eaLnBrk="1" hangingPunct="1"/>
            <a:r>
              <a:rPr lang="en-GB" altLang="ko-KR" sz="1800" dirty="0" smtClean="0">
                <a:latin typeface="Arial" charset="0"/>
                <a:ea typeface="Gulim" pitchFamily="34" charset="-127"/>
                <a:cs typeface="Arial" charset="0"/>
              </a:rPr>
              <a:t>Secretary: Maurice Pope (MCC)</a:t>
            </a:r>
          </a:p>
          <a:p>
            <a:pPr eaLnBrk="1" hangingPunct="1"/>
            <a:r>
              <a:rPr lang="en-GB" altLang="ko-KR" sz="2000" dirty="0" smtClean="0">
                <a:latin typeface="Arial" charset="0"/>
                <a:ea typeface="Gulim" pitchFamily="34" charset="-127"/>
                <a:cs typeface="Arial" charset="0"/>
              </a:rPr>
              <a:t> </a:t>
            </a:r>
            <a:r>
              <a:rPr lang="en-GB" altLang="ko-KR" sz="2400" dirty="0" smtClean="0">
                <a:ea typeface="Gulim" pitchFamily="34" charset="-127"/>
                <a:cs typeface="Arial" charset="0"/>
              </a:rPr>
              <a:t>Parallel sessions held in the last plenary cycle</a:t>
            </a:r>
            <a:endParaRPr lang="en-US" altLang="de-DE" sz="1600" dirty="0" smtClean="0">
              <a:cs typeface="Arial" charset="0"/>
            </a:endParaRPr>
          </a:p>
          <a:p>
            <a:pPr lvl="1" eaLnBrk="1" hangingPunct="1"/>
            <a:r>
              <a:rPr lang="en-US" altLang="ko-KR" sz="1600" dirty="0" smtClean="0">
                <a:latin typeface="Arial" charset="0"/>
                <a:ea typeface="Gulim" pitchFamily="34" charset="-127"/>
              </a:rPr>
              <a:t>Parallel Sessions chaired by Vice Chairmen </a:t>
            </a:r>
            <a:r>
              <a:rPr lang="en-GB" altLang="ko-KR" sz="1600" dirty="0" smtClean="0">
                <a:latin typeface="Arial" charset="0"/>
                <a:ea typeface="Gulim" pitchFamily="34" charset="-127"/>
                <a:cs typeface="Arial" charset="0"/>
              </a:rPr>
              <a:t>Krisztian Kiss (Apple) and by Puneet Jain (Intel)</a:t>
            </a:r>
            <a:endParaRPr lang="en-US" altLang="ko-KR" sz="1600" dirty="0" smtClean="0">
              <a:latin typeface="Arial" charset="0"/>
              <a:ea typeface="Gulim" pitchFamily="34" charset="-127"/>
            </a:endParaRPr>
          </a:p>
          <a:p>
            <a:pPr lvl="1" eaLnBrk="1" hangingPunct="1"/>
            <a:endParaRPr lang="en-GB" altLang="de-DE" sz="1800" b="1" dirty="0" smtClean="0">
              <a:solidFill>
                <a:srgbClr val="7030A0"/>
              </a:solidFill>
              <a:latin typeface="Arial" charset="0"/>
              <a:cs typeface="Arial" charset="0"/>
            </a:endParaRPr>
          </a:p>
          <a:p>
            <a:pPr lvl="1" eaLnBrk="1" hangingPunct="1"/>
            <a:r>
              <a:rPr lang="en-GB" altLang="de-DE" sz="1800" b="1" dirty="0" smtClean="0">
                <a:solidFill>
                  <a:srgbClr val="7030A0"/>
                </a:solidFill>
                <a:latin typeface="Arial" charset="0"/>
                <a:cs typeface="Arial" charset="0"/>
              </a:rPr>
              <a:t>Many thanks to Maurice and the parallel session chairs Puneet Jain, Krisztian Kiss, Shabnam Sultana and Chris Joul for their outstanding support!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de-DE" altLang="de-DE" dirty="0" smtClean="0"/>
              <a:t>1) General Aspects (3/8)</a:t>
            </a:r>
          </a:p>
        </p:txBody>
      </p:sp>
      <p:sp>
        <p:nvSpPr>
          <p:cNvPr id="8195" name="Content Placeholder 2"/>
          <p:cNvSpPr>
            <a:spLocks noGrp="1"/>
          </p:cNvSpPr>
          <p:nvPr>
            <p:ph idx="1"/>
          </p:nvPr>
        </p:nvSpPr>
        <p:spPr/>
        <p:txBody>
          <a:bodyPr/>
          <a:lstStyle/>
          <a:p>
            <a:pPr eaLnBrk="1" hangingPunct="1"/>
            <a:r>
              <a:rPr lang="de-DE" altLang="de-DE" dirty="0" smtClean="0"/>
              <a:t> No changes in SA2 leadership, elected during SA2#108 and SA2#109 before SA#67.</a:t>
            </a:r>
          </a:p>
          <a:p>
            <a:pPr eaLnBrk="1" hangingPunct="1">
              <a:buNone/>
            </a:pPr>
            <a:endParaRPr lang="de-DE" altLang="de-DE" sz="2000" i="1" dirty="0" smtClean="0">
              <a:solidFill>
                <a:srgbClr val="7030A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pPr eaLnBrk="1" hangingPunct="1"/>
            <a:r>
              <a:rPr lang="de-DE" altLang="de-DE" smtClean="0"/>
              <a:t>1) General Aspects (4/8)</a:t>
            </a:r>
          </a:p>
        </p:txBody>
      </p:sp>
      <p:sp>
        <p:nvSpPr>
          <p:cNvPr id="13315" name="Rectangle 4"/>
          <p:cNvSpPr>
            <a:spLocks noChangeArrowheads="1"/>
          </p:cNvSpPr>
          <p:nvPr/>
        </p:nvSpPr>
        <p:spPr bwMode="auto">
          <a:xfrm>
            <a:off x="500063" y="6091238"/>
            <a:ext cx="8255000" cy="338137"/>
          </a:xfrm>
          <a:prstGeom prst="rect">
            <a:avLst/>
          </a:prstGeom>
          <a:noFill/>
          <a:ln w="9525">
            <a:noFill/>
            <a:miter lim="800000"/>
            <a:headEnd/>
            <a:tailEnd/>
          </a:ln>
        </p:spPr>
        <p:txBody>
          <a:bodyPr>
            <a:spAutoFit/>
          </a:bodyPr>
          <a:lstStyle/>
          <a:p>
            <a:pPr eaLnBrk="0" hangingPunct="0">
              <a:lnSpc>
                <a:spcPct val="80000"/>
              </a:lnSpc>
            </a:pPr>
            <a:r>
              <a:rPr lang="en-GB" altLang="ko-KR" sz="2000">
                <a:solidFill>
                  <a:srgbClr val="000000"/>
                </a:solidFill>
                <a:ea typeface="Gulim" pitchFamily="34" charset="-127"/>
              </a:rPr>
              <a:t>722 </a:t>
            </a:r>
            <a:r>
              <a:rPr lang="en-GB" altLang="ko-KR" sz="2000">
                <a:ea typeface="Gulim" pitchFamily="34" charset="-127"/>
              </a:rPr>
              <a:t>people registered on the SA WG2</a:t>
            </a:r>
            <a:r>
              <a:rPr lang="en-US" altLang="de-DE" sz="2000">
                <a:ea typeface="Gulim" pitchFamily="34" charset="-127"/>
              </a:rPr>
              <a:t> </a:t>
            </a:r>
            <a:r>
              <a:rPr lang="en-GB" altLang="ko-KR" sz="2000">
                <a:ea typeface="Gulim" pitchFamily="34" charset="-127"/>
              </a:rPr>
              <a:t>e-mail reflector</a:t>
            </a:r>
            <a:r>
              <a:rPr lang="en-US" altLang="de-DE" sz="2000">
                <a:ea typeface="Gulim" pitchFamily="34" charset="-127"/>
              </a:rPr>
              <a:t> on 12 Feb 2016</a:t>
            </a:r>
          </a:p>
        </p:txBody>
      </p:sp>
      <p:sp>
        <p:nvSpPr>
          <p:cNvPr id="13316" name="Content Placeholder 2"/>
          <p:cNvSpPr>
            <a:spLocks noGrp="1"/>
          </p:cNvSpPr>
          <p:nvPr>
            <p:ph idx="1"/>
          </p:nvPr>
        </p:nvSpPr>
        <p:spPr>
          <a:xfrm>
            <a:off x="457200" y="1395413"/>
            <a:ext cx="8229600" cy="4695825"/>
          </a:xfrm>
        </p:spPr>
        <p:txBody>
          <a:bodyPr/>
          <a:lstStyle/>
          <a:p>
            <a:pPr>
              <a:lnSpc>
                <a:spcPct val="80000"/>
              </a:lnSpc>
              <a:buFontTx/>
              <a:buNone/>
            </a:pPr>
            <a:r>
              <a:rPr lang="en-GB" altLang="ko-KR" sz="2400" u="sng" dirty="0" smtClean="0">
                <a:latin typeface="Arial" pitchFamily="34" charset="0"/>
                <a:ea typeface="Gulim" pitchFamily="34" charset="-127"/>
              </a:rPr>
              <a:t>Statistics</a:t>
            </a:r>
            <a:r>
              <a:rPr lang="en-US" altLang="de-DE" sz="2400" u="sng" dirty="0" smtClean="0">
                <a:latin typeface="Arial" pitchFamily="34" charset="0"/>
              </a:rPr>
              <a:t> at SA WG2 #113 </a:t>
            </a:r>
            <a:r>
              <a:rPr lang="en-US" altLang="de-DE" sz="1900" u="sng" dirty="0" smtClean="0">
                <a:latin typeface="Arial" pitchFamily="34" charset="0"/>
              </a:rPr>
              <a:t>:</a:t>
            </a:r>
          </a:p>
          <a:p>
            <a:pPr>
              <a:lnSpc>
                <a:spcPct val="80000"/>
              </a:lnSpc>
            </a:pPr>
            <a:r>
              <a:rPr lang="en-GB" altLang="ko-KR" sz="2000" dirty="0" smtClean="0">
                <a:solidFill>
                  <a:srgbClr val="3A17D1"/>
                </a:solidFill>
                <a:latin typeface="Arial" pitchFamily="34" charset="0"/>
                <a:ea typeface="Gulim" pitchFamily="34" charset="-127"/>
              </a:rPr>
              <a:t>137</a:t>
            </a:r>
            <a:r>
              <a:rPr lang="en-GB" altLang="ko-KR" sz="2000" dirty="0" smtClean="0">
                <a:solidFill>
                  <a:srgbClr val="000000"/>
                </a:solidFill>
                <a:latin typeface="Arial" pitchFamily="34" charset="0"/>
                <a:ea typeface="Gulim" pitchFamily="34" charset="-127"/>
              </a:rPr>
              <a:t> delegates attended SA WG2 #</a:t>
            </a:r>
            <a:r>
              <a:rPr lang="en-GB" altLang="ko-KR" sz="2000" dirty="0" smtClean="0">
                <a:solidFill>
                  <a:srgbClr val="FF0000"/>
                </a:solidFill>
                <a:latin typeface="Arial" pitchFamily="34" charset="0"/>
                <a:ea typeface="Gulim" pitchFamily="34" charset="-127"/>
              </a:rPr>
              <a:t>113</a:t>
            </a:r>
            <a:endParaRPr lang="en-GB" altLang="ko-KR" sz="2000" u="sng" dirty="0" smtClean="0">
              <a:solidFill>
                <a:srgbClr val="FF0000"/>
              </a:solidFill>
              <a:latin typeface="Arial" pitchFamily="34" charset="0"/>
              <a:ea typeface="Gulim" pitchFamily="34" charset="-127"/>
            </a:endParaRPr>
          </a:p>
          <a:p>
            <a:pPr lvl="1">
              <a:lnSpc>
                <a:spcPct val="80000"/>
              </a:lnSpc>
            </a:pPr>
            <a:r>
              <a:rPr lang="en-US" altLang="ko-KR" sz="1600" dirty="0" smtClean="0">
                <a:solidFill>
                  <a:srgbClr val="3A17D1"/>
                </a:solidFill>
                <a:latin typeface="Arial" pitchFamily="34" charset="0"/>
                <a:ea typeface="Gulim" pitchFamily="34" charset="-127"/>
                <a:cs typeface="Arial" pitchFamily="34" charset="0"/>
              </a:rPr>
              <a:t>817</a:t>
            </a:r>
            <a:r>
              <a:rPr lang="en-US" altLang="ko-KR" sz="1600" dirty="0" smtClean="0">
                <a:latin typeface="Arial" pitchFamily="34" charset="0"/>
                <a:ea typeface="Gulim" pitchFamily="34" charset="-127"/>
                <a:cs typeface="Arial" pitchFamily="34" charset="0"/>
              </a:rPr>
              <a:t> documents, </a:t>
            </a:r>
            <a:r>
              <a:rPr lang="en-GB" altLang="ko-KR" sz="1600" dirty="0" smtClean="0">
                <a:solidFill>
                  <a:srgbClr val="3A17D1"/>
                </a:solidFill>
                <a:latin typeface="Arial" pitchFamily="34" charset="0"/>
                <a:ea typeface="Gulim" pitchFamily="34" charset="-127"/>
                <a:cs typeface="Arial" pitchFamily="34" charset="0"/>
              </a:rPr>
              <a:t>701</a:t>
            </a:r>
            <a:r>
              <a:rPr lang="en-GB" altLang="ko-KR" sz="1600" dirty="0" smtClean="0">
                <a:solidFill>
                  <a:srgbClr val="000000"/>
                </a:solidFill>
                <a:latin typeface="Arial" pitchFamily="34" charset="0"/>
                <a:ea typeface="Gulim" pitchFamily="34" charset="-127"/>
                <a:cs typeface="Arial" pitchFamily="34" charset="0"/>
              </a:rPr>
              <a:t> </a:t>
            </a:r>
            <a:r>
              <a:rPr lang="en-US" altLang="ko-KR" sz="1600" dirty="0" smtClean="0">
                <a:latin typeface="Arial" pitchFamily="34" charset="0"/>
                <a:ea typeface="Gulim" pitchFamily="34" charset="-127"/>
              </a:rPr>
              <a:t>handled (including revisions), including</a:t>
            </a:r>
          </a:p>
          <a:p>
            <a:pPr lvl="2">
              <a:lnSpc>
                <a:spcPct val="80000"/>
              </a:lnSpc>
            </a:pPr>
            <a:r>
              <a:rPr lang="en-GB" altLang="ko-KR" sz="1400" dirty="0" smtClean="0">
                <a:solidFill>
                  <a:srgbClr val="3A17D1"/>
                </a:solidFill>
                <a:latin typeface="Arial" pitchFamily="34" charset="0"/>
                <a:ea typeface="Gulim" pitchFamily="34" charset="-127"/>
              </a:rPr>
              <a:t>199</a:t>
            </a:r>
            <a:r>
              <a:rPr lang="en-GB" altLang="ko-KR" sz="1400" dirty="0" smtClean="0">
                <a:solidFill>
                  <a:srgbClr val="000000"/>
                </a:solidFill>
                <a:latin typeface="Arial" pitchFamily="34" charset="0"/>
                <a:ea typeface="Gulim" pitchFamily="34" charset="-127"/>
              </a:rPr>
              <a:t> </a:t>
            </a:r>
            <a:r>
              <a:rPr lang="en-US" altLang="ko-KR" sz="1400" dirty="0" smtClean="0">
                <a:latin typeface="Arial" pitchFamily="34" charset="0"/>
                <a:ea typeface="Gulim" pitchFamily="34" charset="-127"/>
              </a:rPr>
              <a:t>CRs (including revisions)</a:t>
            </a:r>
          </a:p>
          <a:p>
            <a:pPr lvl="2">
              <a:lnSpc>
                <a:spcPct val="80000"/>
              </a:lnSpc>
            </a:pPr>
            <a:r>
              <a:rPr lang="en-US" altLang="ko-KR" sz="1400" dirty="0" smtClean="0">
                <a:latin typeface="Arial" pitchFamily="34" charset="0"/>
                <a:ea typeface="Gulim" pitchFamily="34" charset="-127"/>
              </a:rPr>
              <a:t>  </a:t>
            </a:r>
            <a:r>
              <a:rPr lang="en-US" altLang="ko-KR" sz="1400" dirty="0" smtClean="0">
                <a:solidFill>
                  <a:srgbClr val="3A17D1"/>
                </a:solidFill>
                <a:latin typeface="Arial" pitchFamily="34" charset="0"/>
                <a:ea typeface="Gulim" pitchFamily="34" charset="-127"/>
              </a:rPr>
              <a:t>74</a:t>
            </a:r>
            <a:r>
              <a:rPr lang="en-US" altLang="ko-KR" sz="1400" dirty="0" smtClean="0">
                <a:latin typeface="Arial" pitchFamily="34" charset="0"/>
                <a:ea typeface="Gulim" pitchFamily="34" charset="-127"/>
              </a:rPr>
              <a:t> Incoming LSs, of which </a:t>
            </a:r>
            <a:r>
              <a:rPr lang="en-GB" altLang="ko-KR" sz="1400" dirty="0" smtClean="0">
                <a:solidFill>
                  <a:srgbClr val="3A17D1"/>
                </a:solidFill>
                <a:latin typeface="Arial" pitchFamily="34" charset="0"/>
                <a:ea typeface="Gulim" pitchFamily="34" charset="-127"/>
              </a:rPr>
              <a:t>15</a:t>
            </a:r>
            <a:r>
              <a:rPr lang="en-GB" altLang="ko-KR" sz="1400" dirty="0" smtClean="0">
                <a:solidFill>
                  <a:srgbClr val="000000"/>
                </a:solidFill>
                <a:latin typeface="Arial" pitchFamily="34" charset="0"/>
                <a:ea typeface="Gulim" pitchFamily="34" charset="-127"/>
              </a:rPr>
              <a:t> </a:t>
            </a:r>
            <a:r>
              <a:rPr lang="en-US" altLang="ko-KR" sz="1400" dirty="0" smtClean="0">
                <a:latin typeface="Arial" pitchFamily="34" charset="0"/>
                <a:ea typeface="Gulim" pitchFamily="34" charset="-127"/>
              </a:rPr>
              <a:t>were postponed</a:t>
            </a:r>
          </a:p>
          <a:p>
            <a:pPr lvl="2">
              <a:lnSpc>
                <a:spcPct val="80000"/>
              </a:lnSpc>
            </a:pPr>
            <a:r>
              <a:rPr lang="de-DE" altLang="ko-KR" sz="1400" dirty="0" smtClean="0">
                <a:latin typeface="Arial" pitchFamily="34" charset="0"/>
                <a:ea typeface="Gulim" pitchFamily="34" charset="-127"/>
              </a:rPr>
              <a:t>    </a:t>
            </a:r>
            <a:r>
              <a:rPr lang="de-DE" altLang="ko-KR" sz="1400" dirty="0" smtClean="0">
                <a:solidFill>
                  <a:srgbClr val="3A17D1"/>
                </a:solidFill>
                <a:latin typeface="Arial" pitchFamily="34" charset="0"/>
                <a:ea typeface="Gulim" pitchFamily="34" charset="-127"/>
              </a:rPr>
              <a:t>19</a:t>
            </a:r>
            <a:r>
              <a:rPr lang="de-DE" altLang="ko-KR" sz="1400" dirty="0" smtClean="0">
                <a:latin typeface="Arial" pitchFamily="34" charset="0"/>
                <a:ea typeface="Gulim" pitchFamily="34" charset="-127"/>
              </a:rPr>
              <a:t> </a:t>
            </a:r>
            <a:r>
              <a:rPr lang="en-US" altLang="ko-KR" sz="1400" dirty="0" smtClean="0">
                <a:latin typeface="Arial" pitchFamily="34" charset="0"/>
                <a:ea typeface="Gulim" pitchFamily="34" charset="-127"/>
              </a:rPr>
              <a:t>Outgoing LSs Approved</a:t>
            </a:r>
          </a:p>
          <a:p>
            <a:pPr lvl="1">
              <a:lnSpc>
                <a:spcPct val="80000"/>
              </a:lnSpc>
            </a:pPr>
            <a:r>
              <a:rPr lang="en-GB" altLang="ko-KR" sz="1600" dirty="0" smtClean="0">
                <a:solidFill>
                  <a:srgbClr val="000000"/>
                </a:solidFill>
                <a:latin typeface="Arial" pitchFamily="34" charset="0"/>
                <a:ea typeface="Gulim" pitchFamily="34" charset="-127"/>
              </a:rPr>
              <a:t>  </a:t>
            </a:r>
            <a:r>
              <a:rPr lang="en-GB" altLang="ko-KR" sz="1600" dirty="0" smtClean="0">
                <a:solidFill>
                  <a:srgbClr val="3A17D1"/>
                </a:solidFill>
                <a:latin typeface="Arial" pitchFamily="34" charset="0"/>
                <a:ea typeface="Gulim" pitchFamily="34" charset="-127"/>
              </a:rPr>
              <a:t>116</a:t>
            </a:r>
            <a:r>
              <a:rPr lang="en-GB" altLang="ko-KR" sz="1600" dirty="0" smtClean="0">
                <a:solidFill>
                  <a:srgbClr val="000000"/>
                </a:solidFill>
                <a:latin typeface="Arial" pitchFamily="34" charset="0"/>
                <a:ea typeface="Gulim" pitchFamily="34" charset="-127"/>
              </a:rPr>
              <a:t> </a:t>
            </a:r>
            <a:r>
              <a:rPr lang="en-US" altLang="ko-KR" sz="1600" dirty="0" err="1" smtClean="0">
                <a:latin typeface="Arial" pitchFamily="34" charset="0"/>
                <a:ea typeface="Gulim" pitchFamily="34" charset="-127"/>
              </a:rPr>
              <a:t>Tdocs</a:t>
            </a:r>
            <a:r>
              <a:rPr lang="en-US" altLang="ko-KR" sz="1600" dirty="0" smtClean="0">
                <a:latin typeface="Arial" pitchFamily="34" charset="0"/>
                <a:ea typeface="Gulim" pitchFamily="34" charset="-127"/>
              </a:rPr>
              <a:t> postponed / not handled</a:t>
            </a:r>
          </a:p>
          <a:p>
            <a:pPr>
              <a:lnSpc>
                <a:spcPct val="80000"/>
              </a:lnSpc>
            </a:pPr>
            <a:r>
              <a:rPr lang="en-US" altLang="ko-KR" sz="2000" dirty="0" smtClean="0">
                <a:latin typeface="Arial" pitchFamily="34" charset="0"/>
                <a:ea typeface="Gulim" pitchFamily="34" charset="-127"/>
              </a:rPr>
              <a:t> Total CRs agreed: </a:t>
            </a:r>
            <a:r>
              <a:rPr lang="de-DE" altLang="ko-KR" sz="2000" dirty="0" smtClean="0">
                <a:solidFill>
                  <a:srgbClr val="3A17D1"/>
                </a:solidFill>
                <a:latin typeface="Arial" pitchFamily="34" charset="0"/>
                <a:ea typeface="Gulim" pitchFamily="34" charset="-127"/>
              </a:rPr>
              <a:t>44</a:t>
            </a:r>
            <a:r>
              <a:rPr lang="de-DE" altLang="ko-KR" sz="1600" dirty="0" smtClean="0">
                <a:solidFill>
                  <a:srgbClr val="3A17D1"/>
                </a:solidFill>
                <a:latin typeface="Arial" pitchFamily="34" charset="0"/>
                <a:ea typeface="Gulim" pitchFamily="34" charset="-127"/>
              </a:rPr>
              <a:t> [</a:t>
            </a:r>
            <a:r>
              <a:rPr lang="de-DE" altLang="ko-KR" sz="1600" b="1" dirty="0" smtClean="0">
                <a:solidFill>
                  <a:srgbClr val="3A17D1"/>
                </a:solidFill>
                <a:latin typeface="Arial" pitchFamily="34" charset="0"/>
                <a:ea typeface="Gulim" pitchFamily="34" charset="-127"/>
              </a:rPr>
              <a:t>7</a:t>
            </a:r>
            <a:r>
              <a:rPr lang="de-DE" altLang="ko-KR" sz="1600" dirty="0" smtClean="0">
                <a:solidFill>
                  <a:srgbClr val="3A17D1"/>
                </a:solidFill>
                <a:latin typeface="Arial" pitchFamily="34" charset="0"/>
                <a:ea typeface="Gulim" pitchFamily="34" charset="-127"/>
              </a:rPr>
              <a:t> revised again at SA2#113AH]</a:t>
            </a:r>
            <a:r>
              <a:rPr lang="de-DE" altLang="ko-KR" sz="2000" dirty="0" smtClean="0">
                <a:solidFill>
                  <a:srgbClr val="000000"/>
                </a:solidFill>
                <a:latin typeface="Arial" pitchFamily="34" charset="0"/>
                <a:ea typeface="Gulim" pitchFamily="34" charset="-127"/>
              </a:rPr>
              <a:t> </a:t>
            </a:r>
          </a:p>
          <a:p>
            <a:pPr>
              <a:lnSpc>
                <a:spcPct val="80000"/>
              </a:lnSpc>
              <a:buFontTx/>
              <a:buNone/>
            </a:pPr>
            <a:endParaRPr lang="en-US" altLang="ko-KR" sz="2000" b="1" dirty="0" smtClean="0">
              <a:latin typeface="Arial" pitchFamily="34" charset="0"/>
              <a:ea typeface="Gulim" pitchFamily="34" charset="-127"/>
            </a:endParaRPr>
          </a:p>
          <a:p>
            <a:pPr>
              <a:lnSpc>
                <a:spcPct val="80000"/>
              </a:lnSpc>
              <a:buFontTx/>
              <a:buNone/>
            </a:pPr>
            <a:r>
              <a:rPr lang="en-GB" altLang="ko-KR" sz="2400" u="sng" dirty="0" smtClean="0">
                <a:latin typeface="Arial" pitchFamily="34" charset="0"/>
                <a:ea typeface="Gulim" pitchFamily="34" charset="-127"/>
              </a:rPr>
              <a:t>Statistics</a:t>
            </a:r>
            <a:r>
              <a:rPr lang="en-US" altLang="de-DE" sz="2400" u="sng" dirty="0" smtClean="0">
                <a:latin typeface="Arial" pitchFamily="34" charset="0"/>
              </a:rPr>
              <a:t> at SA WG2 #113AH </a:t>
            </a:r>
            <a:r>
              <a:rPr lang="en-US" altLang="de-DE" sz="1900" u="sng" dirty="0" smtClean="0">
                <a:latin typeface="Arial" pitchFamily="34" charset="0"/>
              </a:rPr>
              <a:t>:</a:t>
            </a:r>
          </a:p>
          <a:p>
            <a:pPr>
              <a:lnSpc>
                <a:spcPct val="80000"/>
              </a:lnSpc>
            </a:pPr>
            <a:r>
              <a:rPr lang="en-GB" altLang="ko-KR" sz="2000" dirty="0" smtClean="0">
                <a:solidFill>
                  <a:srgbClr val="3A17D1"/>
                </a:solidFill>
                <a:latin typeface="Arial" pitchFamily="34" charset="0"/>
                <a:ea typeface="Gulim" pitchFamily="34" charset="-127"/>
              </a:rPr>
              <a:t>107</a:t>
            </a:r>
            <a:r>
              <a:rPr lang="en-GB" altLang="ko-KR" sz="2000" dirty="0" smtClean="0">
                <a:solidFill>
                  <a:srgbClr val="000000"/>
                </a:solidFill>
                <a:latin typeface="Arial" pitchFamily="34" charset="0"/>
                <a:ea typeface="Gulim" pitchFamily="34" charset="-127"/>
              </a:rPr>
              <a:t> delegates attended SA WG2 #</a:t>
            </a:r>
            <a:r>
              <a:rPr lang="en-GB" altLang="ko-KR" sz="2000" dirty="0" smtClean="0">
                <a:solidFill>
                  <a:srgbClr val="FF0000"/>
                </a:solidFill>
                <a:latin typeface="Arial" pitchFamily="34" charset="0"/>
                <a:ea typeface="Gulim" pitchFamily="34" charset="-127"/>
              </a:rPr>
              <a:t>113AH</a:t>
            </a:r>
            <a:r>
              <a:rPr lang="en-GB" altLang="ko-KR" sz="2000" dirty="0" smtClean="0">
                <a:solidFill>
                  <a:srgbClr val="000000"/>
                </a:solidFill>
                <a:latin typeface="Arial" pitchFamily="34" charset="0"/>
                <a:ea typeface="Gulim" pitchFamily="34" charset="-127"/>
              </a:rPr>
              <a:t> </a:t>
            </a:r>
            <a:endParaRPr lang="en-GB" altLang="ko-KR" sz="2000" u="sng" dirty="0" smtClean="0">
              <a:solidFill>
                <a:srgbClr val="FF0000"/>
              </a:solidFill>
              <a:latin typeface="Arial" pitchFamily="34" charset="0"/>
              <a:ea typeface="Gulim" pitchFamily="34" charset="-127"/>
            </a:endParaRPr>
          </a:p>
          <a:p>
            <a:pPr lvl="1">
              <a:lnSpc>
                <a:spcPct val="80000"/>
              </a:lnSpc>
            </a:pPr>
            <a:r>
              <a:rPr lang="en-US" altLang="ko-KR" sz="1600" dirty="0" smtClean="0">
                <a:solidFill>
                  <a:srgbClr val="3A17D1"/>
                </a:solidFill>
                <a:latin typeface="Arial" pitchFamily="34" charset="0"/>
                <a:ea typeface="Gulim" pitchFamily="34" charset="-127"/>
              </a:rPr>
              <a:t>366</a:t>
            </a:r>
            <a:r>
              <a:rPr lang="en-US" altLang="ko-KR" sz="1600" dirty="0" smtClean="0">
                <a:latin typeface="Arial" pitchFamily="34" charset="0"/>
                <a:ea typeface="Gulim" pitchFamily="34" charset="-127"/>
              </a:rPr>
              <a:t> documents, </a:t>
            </a:r>
            <a:r>
              <a:rPr lang="en-GB" altLang="ko-KR" sz="1600" dirty="0" smtClean="0">
                <a:solidFill>
                  <a:srgbClr val="3A17D1"/>
                </a:solidFill>
                <a:latin typeface="Arial" pitchFamily="34" charset="0"/>
                <a:ea typeface="Gulim" pitchFamily="34" charset="-127"/>
              </a:rPr>
              <a:t>346 </a:t>
            </a:r>
            <a:r>
              <a:rPr lang="en-US" altLang="ko-KR" sz="1600" dirty="0" err="1" smtClean="0">
                <a:latin typeface="Arial" pitchFamily="34" charset="0"/>
                <a:ea typeface="Gulim" pitchFamily="34" charset="-127"/>
              </a:rPr>
              <a:t>Tdocs</a:t>
            </a:r>
            <a:r>
              <a:rPr lang="en-US" altLang="ko-KR" sz="1600" dirty="0" smtClean="0">
                <a:latin typeface="Arial" pitchFamily="34" charset="0"/>
                <a:ea typeface="Gulim" pitchFamily="34" charset="-127"/>
              </a:rPr>
              <a:t> handled (including revisions), including</a:t>
            </a:r>
          </a:p>
          <a:p>
            <a:pPr lvl="2">
              <a:lnSpc>
                <a:spcPct val="80000"/>
              </a:lnSpc>
            </a:pPr>
            <a:r>
              <a:rPr lang="en-GB" altLang="ko-KR" sz="1400" dirty="0" smtClean="0">
                <a:solidFill>
                  <a:srgbClr val="3A17D1"/>
                </a:solidFill>
                <a:latin typeface="Arial" pitchFamily="34" charset="0"/>
                <a:ea typeface="Gulim" pitchFamily="34" charset="-127"/>
              </a:rPr>
              <a:t>50 </a:t>
            </a:r>
            <a:r>
              <a:rPr lang="en-US" altLang="ko-KR" sz="1400" dirty="0" smtClean="0">
                <a:latin typeface="Arial" pitchFamily="34" charset="0"/>
                <a:ea typeface="Gulim" pitchFamily="34" charset="-127"/>
              </a:rPr>
              <a:t>CRs (including revisions)</a:t>
            </a:r>
          </a:p>
          <a:p>
            <a:pPr lvl="2">
              <a:lnSpc>
                <a:spcPct val="80000"/>
              </a:lnSpc>
            </a:pPr>
            <a:r>
              <a:rPr lang="en-US" altLang="ko-KR" sz="1400" dirty="0" smtClean="0">
                <a:latin typeface="Arial" pitchFamily="34" charset="0"/>
                <a:ea typeface="Gulim" pitchFamily="34" charset="-127"/>
              </a:rPr>
              <a:t>  </a:t>
            </a:r>
            <a:r>
              <a:rPr lang="en-US" altLang="ko-KR" sz="1400" dirty="0" smtClean="0">
                <a:solidFill>
                  <a:srgbClr val="3A17D1"/>
                </a:solidFill>
                <a:latin typeface="Arial" pitchFamily="34" charset="0"/>
                <a:ea typeface="Gulim" pitchFamily="34" charset="-127"/>
              </a:rPr>
              <a:t>17 </a:t>
            </a:r>
            <a:r>
              <a:rPr lang="en-US" altLang="ko-KR" sz="1400" dirty="0" smtClean="0">
                <a:latin typeface="Arial" pitchFamily="34" charset="0"/>
                <a:ea typeface="Gulim" pitchFamily="34" charset="-127"/>
              </a:rPr>
              <a:t>Incoming LSs, of which </a:t>
            </a:r>
            <a:r>
              <a:rPr lang="en-GB" altLang="ko-KR" sz="1400" dirty="0" smtClean="0">
                <a:solidFill>
                  <a:srgbClr val="3A17D1"/>
                </a:solidFill>
                <a:latin typeface="Arial" pitchFamily="34" charset="0"/>
                <a:ea typeface="Gulim" pitchFamily="34" charset="-127"/>
              </a:rPr>
              <a:t>3  </a:t>
            </a:r>
            <a:r>
              <a:rPr lang="en-US" altLang="ko-KR" sz="1400" dirty="0" smtClean="0">
                <a:latin typeface="Arial" pitchFamily="34" charset="0"/>
                <a:ea typeface="Gulim" pitchFamily="34" charset="-127"/>
              </a:rPr>
              <a:t>were postponed</a:t>
            </a:r>
          </a:p>
          <a:p>
            <a:pPr lvl="2">
              <a:lnSpc>
                <a:spcPct val="80000"/>
              </a:lnSpc>
            </a:pPr>
            <a:r>
              <a:rPr lang="de-DE" altLang="ko-KR" sz="1400" dirty="0" smtClean="0">
                <a:latin typeface="Arial" pitchFamily="34" charset="0"/>
                <a:ea typeface="Gulim" pitchFamily="34" charset="-127"/>
              </a:rPr>
              <a:t>    </a:t>
            </a:r>
            <a:r>
              <a:rPr lang="de-DE" altLang="ko-KR" sz="1400" dirty="0" smtClean="0">
                <a:solidFill>
                  <a:srgbClr val="3A17D1"/>
                </a:solidFill>
                <a:latin typeface="Arial" pitchFamily="34" charset="0"/>
                <a:ea typeface="Gulim" pitchFamily="34" charset="-127"/>
              </a:rPr>
              <a:t>9 </a:t>
            </a:r>
            <a:r>
              <a:rPr lang="en-US" altLang="ko-KR" sz="1400" dirty="0" smtClean="0">
                <a:latin typeface="Arial" pitchFamily="34" charset="0"/>
                <a:ea typeface="Gulim" pitchFamily="34" charset="-127"/>
              </a:rPr>
              <a:t>Outgoing LSs Approved</a:t>
            </a:r>
          </a:p>
          <a:p>
            <a:pPr lvl="1">
              <a:lnSpc>
                <a:spcPct val="80000"/>
              </a:lnSpc>
            </a:pPr>
            <a:r>
              <a:rPr lang="en-GB" altLang="ko-KR" sz="1600" dirty="0" smtClean="0">
                <a:solidFill>
                  <a:srgbClr val="000000"/>
                </a:solidFill>
                <a:latin typeface="Arial" pitchFamily="34" charset="0"/>
                <a:ea typeface="Gulim" pitchFamily="34" charset="-127"/>
              </a:rPr>
              <a:t>  </a:t>
            </a:r>
            <a:r>
              <a:rPr lang="en-GB" altLang="ko-KR" sz="1600" dirty="0" smtClean="0">
                <a:solidFill>
                  <a:srgbClr val="3A17D1"/>
                </a:solidFill>
                <a:latin typeface="Arial" pitchFamily="34" charset="0"/>
                <a:ea typeface="Gulim" pitchFamily="34" charset="-127"/>
              </a:rPr>
              <a:t>20 </a:t>
            </a:r>
            <a:r>
              <a:rPr lang="en-US" altLang="ko-KR" sz="1600" dirty="0" err="1" smtClean="0">
                <a:latin typeface="Arial" pitchFamily="34" charset="0"/>
                <a:ea typeface="Gulim" pitchFamily="34" charset="-127"/>
              </a:rPr>
              <a:t>Tdocs</a:t>
            </a:r>
            <a:r>
              <a:rPr lang="en-US" altLang="ko-KR" sz="1600" dirty="0" smtClean="0">
                <a:latin typeface="Arial" pitchFamily="34" charset="0"/>
                <a:ea typeface="Gulim" pitchFamily="34" charset="-127"/>
              </a:rPr>
              <a:t> postponed / not handled</a:t>
            </a:r>
          </a:p>
          <a:p>
            <a:pPr>
              <a:lnSpc>
                <a:spcPct val="80000"/>
              </a:lnSpc>
            </a:pPr>
            <a:r>
              <a:rPr lang="en-US" altLang="ko-KR" sz="2000" dirty="0" smtClean="0">
                <a:latin typeface="Arial" pitchFamily="34" charset="0"/>
                <a:ea typeface="Gulim" pitchFamily="34" charset="-127"/>
              </a:rPr>
              <a:t> Total CRs agreed: </a:t>
            </a:r>
            <a:r>
              <a:rPr lang="de-DE" altLang="ko-KR" sz="2000" dirty="0" smtClean="0">
                <a:solidFill>
                  <a:srgbClr val="3A17D1"/>
                </a:solidFill>
                <a:latin typeface="Arial" pitchFamily="34" charset="0"/>
                <a:ea typeface="Gulim" pitchFamily="34" charset="-127"/>
              </a:rPr>
              <a:t>18</a:t>
            </a:r>
            <a:endParaRPr lang="de-DE" altLang="ko-KR" sz="2000" dirty="0" smtClean="0">
              <a:solidFill>
                <a:srgbClr val="000000"/>
              </a:solidFill>
              <a:latin typeface="Arial" pitchFamily="34" charset="0"/>
              <a:ea typeface="Gulim" pitchFamily="34" charset="-127"/>
            </a:endParaRPr>
          </a:p>
          <a:p>
            <a:pPr>
              <a:lnSpc>
                <a:spcPct val="80000"/>
              </a:lnSpc>
              <a:buFontTx/>
              <a:buNone/>
            </a:pPr>
            <a:endParaRPr lang="en-US" altLang="ko-KR" sz="2000" b="1" dirty="0" smtClean="0">
              <a:latin typeface="Arial" pitchFamily="34" charset="0"/>
              <a:ea typeface="Gulim" pitchFamily="34" charset="-127"/>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ltLang="de-DE" dirty="0"/>
              <a:t>1) General Aspects </a:t>
            </a:r>
            <a:r>
              <a:rPr lang="de-DE" altLang="de-DE" dirty="0" smtClean="0"/>
              <a:t>(5/8)</a:t>
            </a:r>
            <a:endParaRPr lang="de-DE" dirty="0"/>
          </a:p>
        </p:txBody>
      </p:sp>
      <p:graphicFrame>
        <p:nvGraphicFramePr>
          <p:cNvPr id="4" name="Chart 3"/>
          <p:cNvGraphicFramePr/>
          <p:nvPr/>
        </p:nvGraphicFramePr>
        <p:xfrm>
          <a:off x="561975" y="1295399"/>
          <a:ext cx="8162925" cy="482917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 xmlns:p14="http://schemas.microsoft.com/office/powerpoint/2010/main" val="30408841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Chart 22"/>
          <p:cNvGraphicFramePr/>
          <p:nvPr/>
        </p:nvGraphicFramePr>
        <p:xfrm>
          <a:off x="276225" y="1000125"/>
          <a:ext cx="8696326" cy="496252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de-DE" altLang="de-DE" kern="0" dirty="0" smtClean="0"/>
              <a:t>1) General Aspects (6/8)</a:t>
            </a:r>
            <a:br>
              <a:rPr lang="de-DE" altLang="de-DE" kern="0" dirty="0" smtClean="0"/>
            </a:br>
            <a:r>
              <a:rPr lang="de-DE" altLang="de-DE" kern="0" dirty="0" smtClean="0"/>
              <a:t>Maintenance vs. Non-Maintenance</a:t>
            </a:r>
            <a:endParaRPr lang="de-DE" dirty="0"/>
          </a:p>
        </p:txBody>
      </p:sp>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endParaRPr lang="de-DE" altLang="de-DE"/>
          </a:p>
        </p:txBody>
      </p:sp>
      <p:sp>
        <p:nvSpPr>
          <p:cNvPr id="18" name="TextBox 1"/>
          <p:cNvSpPr txBox="1">
            <a:spLocks noChangeArrowheads="1"/>
          </p:cNvSpPr>
          <p:nvPr/>
        </p:nvSpPr>
        <p:spPr bwMode="auto">
          <a:xfrm>
            <a:off x="6283325" y="6346825"/>
            <a:ext cx="1711325"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SA2 meetings</a:t>
            </a:r>
          </a:p>
        </p:txBody>
      </p:sp>
      <p:sp>
        <p:nvSpPr>
          <p:cNvPr id="19" name="TextBox 15"/>
          <p:cNvSpPr txBox="1">
            <a:spLocks noChangeArrowheads="1"/>
          </p:cNvSpPr>
          <p:nvPr/>
        </p:nvSpPr>
        <p:spPr bwMode="auto">
          <a:xfrm rot="16200000">
            <a:off x="-965200" y="3556001"/>
            <a:ext cx="2416175"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a:t>Number of Sessions</a:t>
            </a:r>
          </a:p>
        </p:txBody>
      </p:sp>
      <p:cxnSp>
        <p:nvCxnSpPr>
          <p:cNvPr id="26" name="Straight Connector 11"/>
          <p:cNvCxnSpPr>
            <a:cxnSpLocks noChangeShapeType="1"/>
          </p:cNvCxnSpPr>
          <p:nvPr/>
        </p:nvCxnSpPr>
        <p:spPr bwMode="auto">
          <a:xfrm flipV="1">
            <a:off x="615024" y="6096000"/>
            <a:ext cx="823251" cy="6337"/>
          </a:xfrm>
          <a:prstGeom prst="line">
            <a:avLst/>
          </a:prstGeom>
          <a:noFill/>
          <a:ln w="28575" algn="ctr">
            <a:solidFill>
              <a:srgbClr val="7030A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7" name="Straight Connector 14"/>
          <p:cNvCxnSpPr>
            <a:cxnSpLocks noChangeShapeType="1"/>
          </p:cNvCxnSpPr>
          <p:nvPr/>
        </p:nvCxnSpPr>
        <p:spPr bwMode="auto">
          <a:xfrm>
            <a:off x="1531991" y="6091214"/>
            <a:ext cx="1014249" cy="5863"/>
          </a:xfrm>
          <a:prstGeom prst="line">
            <a:avLst/>
          </a:prstGeom>
          <a:noFill/>
          <a:ln w="28575" algn="ctr">
            <a:solidFill>
              <a:srgbClr val="0070C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8" name="Straight Connector 16"/>
          <p:cNvCxnSpPr>
            <a:cxnSpLocks noChangeShapeType="1"/>
          </p:cNvCxnSpPr>
          <p:nvPr/>
        </p:nvCxnSpPr>
        <p:spPr bwMode="auto">
          <a:xfrm>
            <a:off x="4010938" y="6074514"/>
            <a:ext cx="1989812" cy="2436"/>
          </a:xfrm>
          <a:prstGeom prst="line">
            <a:avLst/>
          </a:prstGeom>
          <a:noFill/>
          <a:ln w="28575" algn="ctr">
            <a:solidFill>
              <a:srgbClr val="00B05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29" name="TextBox 26"/>
          <p:cNvSpPr txBox="1">
            <a:spLocks noChangeArrowheads="1"/>
          </p:cNvSpPr>
          <p:nvPr/>
        </p:nvSpPr>
        <p:spPr bwMode="auto">
          <a:xfrm>
            <a:off x="1720971" y="6115875"/>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70C0"/>
                </a:solidFill>
                <a:latin typeface="Arial Black" pitchFamily="34" charset="0"/>
              </a:rPr>
              <a:t>Rel-10</a:t>
            </a:r>
          </a:p>
        </p:txBody>
      </p:sp>
      <p:sp>
        <p:nvSpPr>
          <p:cNvPr id="30" name="TextBox 27"/>
          <p:cNvSpPr txBox="1">
            <a:spLocks noChangeArrowheads="1"/>
          </p:cNvSpPr>
          <p:nvPr/>
        </p:nvSpPr>
        <p:spPr bwMode="auto">
          <a:xfrm>
            <a:off x="4708710" y="6093356"/>
            <a:ext cx="885825"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00B050"/>
                </a:solidFill>
                <a:latin typeface="Arial Black" pitchFamily="34" charset="0"/>
              </a:rPr>
              <a:t>Rel-12</a:t>
            </a:r>
          </a:p>
        </p:txBody>
      </p:sp>
      <p:cxnSp>
        <p:nvCxnSpPr>
          <p:cNvPr id="31" name="Straight Connector 31"/>
          <p:cNvCxnSpPr>
            <a:cxnSpLocks noChangeShapeType="1"/>
          </p:cNvCxnSpPr>
          <p:nvPr/>
        </p:nvCxnSpPr>
        <p:spPr bwMode="auto">
          <a:xfrm flipV="1">
            <a:off x="2637312" y="6076087"/>
            <a:ext cx="1263511" cy="13553"/>
          </a:xfrm>
          <a:prstGeom prst="line">
            <a:avLst/>
          </a:prstGeom>
          <a:noFill/>
          <a:ln w="28575" algn="ctr">
            <a:solidFill>
              <a:srgbClr val="6633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32" name="TextBox 33"/>
          <p:cNvSpPr txBox="1">
            <a:spLocks noChangeArrowheads="1"/>
          </p:cNvSpPr>
          <p:nvPr/>
        </p:nvSpPr>
        <p:spPr bwMode="auto">
          <a:xfrm>
            <a:off x="2958109" y="6076721"/>
            <a:ext cx="887412"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663300"/>
                </a:solidFill>
                <a:latin typeface="Arial Black" pitchFamily="34" charset="0"/>
              </a:rPr>
              <a:t>Rel-11</a:t>
            </a:r>
          </a:p>
        </p:txBody>
      </p:sp>
      <p:sp>
        <p:nvSpPr>
          <p:cNvPr id="33" name="TextBox 25"/>
          <p:cNvSpPr txBox="1">
            <a:spLocks noChangeArrowheads="1"/>
          </p:cNvSpPr>
          <p:nvPr/>
        </p:nvSpPr>
        <p:spPr bwMode="auto">
          <a:xfrm>
            <a:off x="747893" y="6097561"/>
            <a:ext cx="750887"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a:solidFill>
                  <a:srgbClr val="7030A0"/>
                </a:solidFill>
                <a:latin typeface="Arial Black" pitchFamily="34" charset="0"/>
              </a:rPr>
              <a:t>Rel-9</a:t>
            </a:r>
          </a:p>
        </p:txBody>
      </p:sp>
      <p:sp>
        <p:nvSpPr>
          <p:cNvPr id="34" name="TextBox 27"/>
          <p:cNvSpPr txBox="1">
            <a:spLocks noChangeArrowheads="1"/>
          </p:cNvSpPr>
          <p:nvPr/>
        </p:nvSpPr>
        <p:spPr bwMode="auto">
          <a:xfrm>
            <a:off x="6862537" y="6110415"/>
            <a:ext cx="886461"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600" dirty="0" smtClean="0">
                <a:solidFill>
                  <a:srgbClr val="FF0000"/>
                </a:solidFill>
                <a:latin typeface="Arial Black" pitchFamily="34" charset="0"/>
              </a:rPr>
              <a:t>Rel-13</a:t>
            </a:r>
            <a:endParaRPr lang="de-DE" altLang="de-DE" sz="1600" dirty="0">
              <a:solidFill>
                <a:srgbClr val="FF0000"/>
              </a:solidFill>
              <a:latin typeface="Arial Black" pitchFamily="34" charset="0"/>
            </a:endParaRPr>
          </a:p>
        </p:txBody>
      </p:sp>
      <p:cxnSp>
        <p:nvCxnSpPr>
          <p:cNvPr id="35" name="Straight Connector 16"/>
          <p:cNvCxnSpPr>
            <a:cxnSpLocks noChangeShapeType="1"/>
          </p:cNvCxnSpPr>
          <p:nvPr/>
        </p:nvCxnSpPr>
        <p:spPr bwMode="auto">
          <a:xfrm flipV="1">
            <a:off x="6099147" y="6066928"/>
            <a:ext cx="2035534" cy="7951"/>
          </a:xfrm>
          <a:prstGeom prst="line">
            <a:avLst/>
          </a:prstGeom>
          <a:noFill/>
          <a:ln w="28575" algn="ctr">
            <a:solidFill>
              <a:srgbClr val="FF0000"/>
            </a:solidFill>
            <a:round/>
            <a:headEnd type="oval" w="med" len="med"/>
            <a:tailEnd type="oval" w="med" len="med"/>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cxnSp>
      <p:sp>
        <p:nvSpPr>
          <p:cNvPr id="45" name="TextBox 27"/>
          <p:cNvSpPr txBox="1">
            <a:spLocks noChangeArrowheads="1"/>
          </p:cNvSpPr>
          <p:nvPr/>
        </p:nvSpPr>
        <p:spPr bwMode="auto">
          <a:xfrm>
            <a:off x="7633935" y="3515932"/>
            <a:ext cx="137159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FF0000"/>
                </a:solidFill>
              </a:rPr>
              <a:t>Rel-12 </a:t>
            </a:r>
            <a:r>
              <a:rPr lang="de-DE" altLang="de-DE" sz="1800" b="1" dirty="0">
                <a:solidFill>
                  <a:srgbClr val="FF0000"/>
                </a:solidFill>
              </a:rPr>
              <a:t/>
            </a:r>
            <a:br>
              <a:rPr lang="de-DE" altLang="de-DE" sz="1800" b="1" dirty="0">
                <a:solidFill>
                  <a:srgbClr val="FF0000"/>
                </a:solidFill>
              </a:rPr>
            </a:br>
            <a:r>
              <a:rPr lang="de-DE" altLang="de-DE" sz="1800" b="1" dirty="0">
                <a:solidFill>
                  <a:srgbClr val="FF0000"/>
                </a:solidFill>
              </a:rPr>
              <a:t>correction</a:t>
            </a:r>
          </a:p>
        </p:txBody>
      </p:sp>
      <p:sp>
        <p:nvSpPr>
          <p:cNvPr id="10" name="Oval 9"/>
          <p:cNvSpPr/>
          <p:nvPr/>
        </p:nvSpPr>
        <p:spPr bwMode="auto">
          <a:xfrm rot="3466904">
            <a:off x="5144931" y="3287398"/>
            <a:ext cx="3482269" cy="1227538"/>
          </a:xfrm>
          <a:prstGeom prst="ellipse">
            <a:avLst/>
          </a:prstGeom>
          <a:solidFill>
            <a:srgbClr val="ECF96F">
              <a:alpha val="16863"/>
            </a:srgbClr>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39" name="Oval 38"/>
          <p:cNvSpPr/>
          <p:nvPr/>
        </p:nvSpPr>
        <p:spPr bwMode="auto">
          <a:xfrm rot="2231121">
            <a:off x="3617121" y="3708443"/>
            <a:ext cx="2739957" cy="887800"/>
          </a:xfrm>
          <a:prstGeom prst="ellipse">
            <a:avLst/>
          </a:prstGeom>
          <a:solidFill>
            <a:srgbClr val="ECF96F">
              <a:alpha val="16863"/>
            </a:srgbClr>
          </a:solidFill>
          <a:ln w="38100" cap="flat" cmpd="sng" algn="ctr">
            <a:solidFill>
              <a:srgbClr val="00B05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1" name="Oval 40"/>
          <p:cNvSpPr/>
          <p:nvPr/>
        </p:nvSpPr>
        <p:spPr bwMode="auto">
          <a:xfrm rot="2467450">
            <a:off x="2513345" y="4028430"/>
            <a:ext cx="1820853" cy="716239"/>
          </a:xfrm>
          <a:prstGeom prst="ellipse">
            <a:avLst/>
          </a:prstGeom>
          <a:solidFill>
            <a:srgbClr val="ECF96F">
              <a:alpha val="16863"/>
            </a:srgbClr>
          </a:solidFill>
          <a:ln w="38100"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smtClean="0">
              <a:ln>
                <a:noFill/>
              </a:ln>
              <a:solidFill>
                <a:schemeClr val="tx1"/>
              </a:solidFill>
              <a:effectLst/>
              <a:latin typeface="Arial" charset="0"/>
            </a:endParaRPr>
          </a:p>
        </p:txBody>
      </p:sp>
      <p:sp>
        <p:nvSpPr>
          <p:cNvPr id="43" name="TextBox 27"/>
          <p:cNvSpPr txBox="1">
            <a:spLocks noChangeArrowheads="1"/>
          </p:cNvSpPr>
          <p:nvPr/>
        </p:nvSpPr>
        <p:spPr bwMode="auto">
          <a:xfrm>
            <a:off x="3865599" y="2154451"/>
            <a:ext cx="137159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00B050"/>
                </a:solidFill>
              </a:rPr>
              <a:t>Rel-11 </a:t>
            </a:r>
            <a:r>
              <a:rPr lang="de-DE" altLang="de-DE" sz="1800" b="1" dirty="0">
                <a:solidFill>
                  <a:srgbClr val="00B050"/>
                </a:solidFill>
              </a:rPr>
              <a:t/>
            </a:r>
            <a:br>
              <a:rPr lang="de-DE" altLang="de-DE" sz="1800" b="1" dirty="0">
                <a:solidFill>
                  <a:srgbClr val="00B050"/>
                </a:solidFill>
              </a:rPr>
            </a:br>
            <a:r>
              <a:rPr lang="de-DE" altLang="de-DE" sz="1800" b="1" dirty="0">
                <a:solidFill>
                  <a:srgbClr val="00B050"/>
                </a:solidFill>
              </a:rPr>
              <a:t>correction</a:t>
            </a:r>
          </a:p>
        </p:txBody>
      </p:sp>
      <p:sp>
        <p:nvSpPr>
          <p:cNvPr id="44" name="TextBox 27"/>
          <p:cNvSpPr txBox="1">
            <a:spLocks noChangeArrowheads="1"/>
          </p:cNvSpPr>
          <p:nvPr/>
        </p:nvSpPr>
        <p:spPr bwMode="auto">
          <a:xfrm>
            <a:off x="2387821" y="2008062"/>
            <a:ext cx="1371599"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de-DE" altLang="de-DE" sz="1800" b="1" dirty="0" smtClean="0">
                <a:solidFill>
                  <a:srgbClr val="663300"/>
                </a:solidFill>
              </a:rPr>
              <a:t>Rel-10 </a:t>
            </a:r>
            <a:r>
              <a:rPr lang="de-DE" altLang="de-DE" sz="1800" b="1" dirty="0">
                <a:solidFill>
                  <a:srgbClr val="663300"/>
                </a:solidFill>
              </a:rPr>
              <a:t/>
            </a:r>
            <a:br>
              <a:rPr lang="de-DE" altLang="de-DE" sz="1800" b="1" dirty="0">
                <a:solidFill>
                  <a:srgbClr val="663300"/>
                </a:solidFill>
              </a:rPr>
            </a:br>
            <a:r>
              <a:rPr lang="de-DE" altLang="de-DE" sz="1800" b="1" dirty="0">
                <a:solidFill>
                  <a:srgbClr val="663300"/>
                </a:solidFill>
              </a:rPr>
              <a:t>correction</a:t>
            </a:r>
          </a:p>
        </p:txBody>
      </p:sp>
    </p:spTree>
    <p:extLst>
      <p:ext uri="{BB962C8B-B14F-4D97-AF65-F5344CB8AC3E}">
        <p14:creationId xmlns="" xmlns:p14="http://schemas.microsoft.com/office/powerpoint/2010/main" val="803373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3851</TotalTime>
  <Words>3232</Words>
  <Application>Microsoft Office PowerPoint</Application>
  <PresentationFormat>On-screen Show (4:3)</PresentationFormat>
  <Paragraphs>768</Paragraphs>
  <Slides>48</Slides>
  <Notes>3</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3gpp</vt:lpstr>
      <vt:lpstr>  </vt:lpstr>
      <vt:lpstr>Contents</vt:lpstr>
      <vt:lpstr>Contents</vt:lpstr>
      <vt:lpstr>1) General Aspects (1/8)</vt:lpstr>
      <vt:lpstr>1) General Aspects (2/8)</vt:lpstr>
      <vt:lpstr>1) General Aspects (3/8)</vt:lpstr>
      <vt:lpstr>1) General Aspects (4/8)</vt:lpstr>
      <vt:lpstr>1) General Aspects (5/8)</vt:lpstr>
      <vt:lpstr>1) General Aspects (6/8) Maintenance vs. Non-Maintenance</vt:lpstr>
      <vt:lpstr>1) General Aspects (7/8) Document Handling / Meeting</vt:lpstr>
      <vt:lpstr>1) General Aspects (8/8) SA2 Agreed CRs by Release / Meeting</vt:lpstr>
      <vt:lpstr>Contents</vt:lpstr>
      <vt:lpstr>2.1) Pre-Rel-13 Maintenance (1/1)</vt:lpstr>
      <vt:lpstr>Contents</vt:lpstr>
      <vt:lpstr>2.2) Rel-13 Maintenance (1/3) </vt:lpstr>
      <vt:lpstr>2.2) Rel-13 Work Maintenance (2/3)</vt:lpstr>
      <vt:lpstr>2.2) Rel-13 Work Maintenance (3/3)</vt:lpstr>
      <vt:lpstr>2.3) Rel-13 Work Ongoing/Finalized (1/2)</vt:lpstr>
      <vt:lpstr>2.3) Rel-13 Work Ongoing/Finalized (2/2)</vt:lpstr>
      <vt:lpstr>Contents</vt:lpstr>
      <vt:lpstr>2.3) Rel-14 Work Ongoing (1/14)</vt:lpstr>
      <vt:lpstr>2.3) Rel-14 Work Ongoing (2/14)</vt:lpstr>
      <vt:lpstr>2.3) Rel-14 Work Ongoing (3/14)</vt:lpstr>
      <vt:lpstr>2.3) Rel-14 Work Ongoing (4/14)</vt:lpstr>
      <vt:lpstr>2.3) Rel-14 Work Ongoing (5/14)</vt:lpstr>
      <vt:lpstr>2.3) Rel-14 Work Ongoing (6/14)</vt:lpstr>
      <vt:lpstr>2.3) Rel-14 Work Ongoing (7/14)</vt:lpstr>
      <vt:lpstr>2.3) Rel-14 Work Ongoing (8/14)</vt:lpstr>
      <vt:lpstr>2.3) Rel-14 Work Ongoing (9/14)</vt:lpstr>
      <vt:lpstr>2.3) Rel-14 Work Ongoing (10/14)</vt:lpstr>
      <vt:lpstr>2.3) Rel-14 Work Ongoing (11/14)</vt:lpstr>
      <vt:lpstr>2.3) Rel-14 Work Ongoing (12/14)</vt:lpstr>
      <vt:lpstr>2.3) Rel-14 Work Ongoing (13/14)</vt:lpstr>
      <vt:lpstr>2.3) Rel-14 Work Ongoing (14/14)</vt:lpstr>
      <vt:lpstr>2.3) Rel-14 Work Maintenance (1/1) </vt:lpstr>
      <vt:lpstr>Contents</vt:lpstr>
      <vt:lpstr>2.4) New and Updated WIDs/SIDs and Exceptions</vt:lpstr>
      <vt:lpstr>Contents</vt:lpstr>
      <vt:lpstr>2.5) IETF and External SDO Normative Reference Update (1/1)</vt:lpstr>
      <vt:lpstr>Contents</vt:lpstr>
      <vt:lpstr>3) Action Items</vt:lpstr>
      <vt:lpstr>Contents</vt:lpstr>
      <vt:lpstr>4) Documents for Information and Approval</vt:lpstr>
      <vt:lpstr>Contents</vt:lpstr>
      <vt:lpstr>5) Collected Items requiring action  from SA</vt:lpstr>
      <vt:lpstr>Slide 46</vt:lpstr>
      <vt:lpstr>Abbreviations (1/2)</vt:lpstr>
      <vt:lpstr>Abbreviations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SA2 chairman</dc:creator>
  <dc:description>©3GPP 2009. All rights reserved</dc:description>
  <cp:lastModifiedBy>Huawei</cp:lastModifiedBy>
  <cp:revision>968</cp:revision>
  <dcterms:created xsi:type="dcterms:W3CDTF">2013-07-29T09:19:59Z</dcterms:created>
  <dcterms:modified xsi:type="dcterms:W3CDTF">2016-03-03T09:13:59Z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1456995963</vt:lpwstr>
  </property>
</Properties>
</file>