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2">
  <p:sldMasterIdLst>
    <p:sldMasterId id="2147483677" r:id="rId1"/>
  </p:sldMasterIdLst>
  <p:notesMasterIdLst>
    <p:notesMasterId r:id="rId7"/>
  </p:notesMasterIdLst>
  <p:sldIdLst>
    <p:sldId id="256" r:id="rId2"/>
    <p:sldId id="258" r:id="rId3"/>
    <p:sldId id="259" r:id="rId4"/>
    <p:sldId id="260" r:id="rId5"/>
    <p:sldId id="257" r:id="rId6"/>
  </p:sldIdLst>
  <p:sldSz cx="9144000" cy="5143500" type="screen16x9"/>
  <p:notesSz cx="6858000" cy="9144000"/>
  <p:custDataLst>
    <p:tags r:id="rId8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46">
          <p15:clr>
            <a:srgbClr val="A4A3A4"/>
          </p15:clr>
        </p15:guide>
        <p15:guide id="2" orient="horz" pos="2845">
          <p15:clr>
            <a:srgbClr val="A4A3A4"/>
          </p15:clr>
        </p15:guide>
        <p15:guide id="3" pos="226">
          <p15:clr>
            <a:srgbClr val="A4A3A4"/>
          </p15:clr>
        </p15:guide>
        <p15:guide id="4" pos="544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3">
          <p15:clr>
            <a:srgbClr val="A4A3A4"/>
          </p15:clr>
        </p15:guide>
        <p15:guide id="2" pos="223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390" autoAdjust="0"/>
    <p:restoredTop sz="91304" autoAdjust="0"/>
  </p:normalViewPr>
  <p:slideViewPr>
    <p:cSldViewPr snapToObjects="1" showGuides="1">
      <p:cViewPr varScale="1">
        <p:scale>
          <a:sx n="108" d="100"/>
          <a:sy n="108" d="100"/>
        </p:scale>
        <p:origin x="102" y="1032"/>
      </p:cViewPr>
      <p:guideLst>
        <p:guide orient="horz" pos="646"/>
        <p:guide orient="horz" pos="2845"/>
        <p:guide pos="226"/>
        <p:guide pos="544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Objects="1">
      <p:cViewPr varScale="1">
        <p:scale>
          <a:sx n="53" d="100"/>
          <a:sy n="53" d="100"/>
        </p:scale>
        <p:origin x="-1790" y="-77"/>
      </p:cViewPr>
      <p:guideLst>
        <p:guide orient="horz" pos="3223"/>
        <p:guide pos="223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E7110D-8713-4818-A6C5-BA5073E6EF19}" type="datetimeFigureOut">
              <a:rPr lang="en-US" smtClean="0"/>
              <a:t>4/15/2019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620C28-1F57-4AC3-BC38-27FE91AD92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27041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pic>
          <p:nvPicPr>
            <p:cNvPr id="7" name="Grafik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5143500"/>
            </a:xfrm>
            <a:prstGeom prst="rect">
              <a:avLst/>
            </a:prstGeom>
          </p:spPr>
        </p:pic>
        <p:pic>
          <p:nvPicPr>
            <p:cNvPr id="8" name="Grafik 1"/>
            <p:cNvPicPr preferRelativeResize="0"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0781" y="4487981"/>
              <a:ext cx="1782000" cy="540000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60000" y="162000"/>
            <a:ext cx="6300000" cy="1215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Enter title of presentation</a:t>
            </a:r>
            <a:br>
              <a:rPr lang="en-US" dirty="0" smtClean="0"/>
            </a:br>
            <a:r>
              <a:rPr lang="en-US" dirty="0" smtClean="0"/>
              <a:t>(max. 3 lines)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60000" y="1890000"/>
            <a:ext cx="6300000" cy="792000"/>
          </a:xfrm>
        </p:spPr>
        <p:txBody>
          <a:bodyPr/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Enter subtitle (max. 3 lines), e. g. name, date</a:t>
            </a:r>
          </a:p>
        </p:txBody>
      </p:sp>
    </p:spTree>
    <p:extLst>
      <p:ext uri="{BB962C8B-B14F-4D97-AF65-F5344CB8AC3E}">
        <p14:creationId xmlns:p14="http://schemas.microsoft.com/office/powerpoint/2010/main" val="12480142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Content and 2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Enter slide title (max. 2 lines)</a:t>
            </a:r>
            <a:br>
              <a:rPr lang="en-US" dirty="0" smtClean="0"/>
            </a:br>
            <a:r>
              <a:rPr lang="en-US" dirty="0" smtClean="0"/>
              <a:t>The 2nd line may be black if reasonable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360000" y="1026000"/>
            <a:ext cx="5940000" cy="348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 smtClean="0"/>
              <a:t>Enter text (no picture)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Picture Placeholder 1"/>
          <p:cNvSpPr>
            <a:spLocks noGrp="1"/>
          </p:cNvSpPr>
          <p:nvPr>
            <p:ph type="pic" sz="quarter" idx="2"/>
          </p:nvPr>
        </p:nvSpPr>
        <p:spPr>
          <a:xfrm>
            <a:off x="6480000" y="1026000"/>
            <a:ext cx="2664000" cy="171396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3"/>
          </p:nvPr>
        </p:nvSpPr>
        <p:spPr>
          <a:xfrm>
            <a:off x="6480000" y="2796120"/>
            <a:ext cx="2664000" cy="171396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3C6E5-323F-46D3-BD68-5F94B54F285F}" type="datetime1">
              <a:rPr lang="en-US" smtClean="0"/>
              <a:t>4/15/2019</a:t>
            </a:fld>
            <a:endParaRPr lang="en-US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5G NR Uplink TBS - Selection of (Lrbs/Imcs) pair</a:t>
            </a:r>
            <a:endParaRPr lang="en-US" smtClean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B76AC-E5DF-427C-ABDC-2F4FBD8E4B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37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Content and 3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Enter slide title (max. 2 lines)</a:t>
            </a:r>
            <a:br>
              <a:rPr lang="en-US" dirty="0" smtClean="0"/>
            </a:br>
            <a:r>
              <a:rPr lang="en-US" dirty="0" smtClean="0"/>
              <a:t>The 2nd line may be black if reasonable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360000" y="1026000"/>
            <a:ext cx="5940000" cy="3483000"/>
          </a:xfrm>
        </p:spPr>
        <p:txBody>
          <a:bodyPr/>
          <a:lstStyle/>
          <a:p>
            <a:pPr lvl="0"/>
            <a:r>
              <a:rPr lang="en-US" dirty="0" smtClean="0"/>
              <a:t>Enter text (no picture)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Picture Placeholder 1"/>
          <p:cNvSpPr>
            <a:spLocks noGrp="1"/>
          </p:cNvSpPr>
          <p:nvPr>
            <p:ph type="pic" sz="quarter" idx="2"/>
          </p:nvPr>
        </p:nvSpPr>
        <p:spPr>
          <a:xfrm>
            <a:off x="6480000" y="1026000"/>
            <a:ext cx="2664000" cy="112428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3"/>
          </p:nvPr>
        </p:nvSpPr>
        <p:spPr>
          <a:xfrm>
            <a:off x="6480000" y="2206440"/>
            <a:ext cx="2664000" cy="112428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4"/>
          </p:nvPr>
        </p:nvSpPr>
        <p:spPr>
          <a:xfrm>
            <a:off x="6480000" y="3385800"/>
            <a:ext cx="2664000" cy="112428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EB445-5681-4822-A1A2-DE84F114E770}" type="datetime1">
              <a:rPr lang="en-US" smtClean="0"/>
              <a:t>4/15/2019</a:t>
            </a:fld>
            <a:endParaRPr lang="en-US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5G NR Uplink TBS - Selection of (Lrbs/Imcs) pair</a:t>
            </a:r>
            <a:endParaRPr lang="en-US" smtClean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B76AC-E5DF-427C-ABDC-2F4FBD8E4B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0203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Content and 4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60000" y="162000"/>
            <a:ext cx="5940000" cy="81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Enter slide title (max. 2 lines)</a:t>
            </a:r>
            <a:br>
              <a:rPr lang="en-US" dirty="0" smtClean="0"/>
            </a:br>
            <a:r>
              <a:rPr lang="en-US" dirty="0" smtClean="0"/>
              <a:t>The 2nd line may be black if reasonable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360000" y="1026000"/>
            <a:ext cx="5940000" cy="348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 smtClean="0"/>
              <a:t>Enter text (no picture)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Picture Placeholder 1"/>
          <p:cNvSpPr>
            <a:spLocks noGrp="1"/>
          </p:cNvSpPr>
          <p:nvPr>
            <p:ph type="pic" sz="quarter" idx="2"/>
          </p:nvPr>
        </p:nvSpPr>
        <p:spPr>
          <a:xfrm>
            <a:off x="6480000" y="0"/>
            <a:ext cx="2664000" cy="10854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3"/>
          </p:nvPr>
        </p:nvSpPr>
        <p:spPr>
          <a:xfrm>
            <a:off x="6480000" y="1140480"/>
            <a:ext cx="2664000" cy="10854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4"/>
          </p:nvPr>
        </p:nvSpPr>
        <p:spPr>
          <a:xfrm>
            <a:off x="6480000" y="2284200"/>
            <a:ext cx="2664000" cy="10854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11" name="Picture Placeholder 4"/>
          <p:cNvSpPr>
            <a:spLocks noGrp="1"/>
          </p:cNvSpPr>
          <p:nvPr>
            <p:ph type="pic" sz="quarter" idx="5"/>
          </p:nvPr>
        </p:nvSpPr>
        <p:spPr>
          <a:xfrm>
            <a:off x="6480000" y="3424680"/>
            <a:ext cx="2664000" cy="10854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6AECF-2DE5-4B07-89F8-AF477B380203}" type="datetime1">
              <a:rPr lang="en-US" smtClean="0"/>
              <a:t>4/15/2019</a:t>
            </a:fld>
            <a:endParaRPr lang="en-US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5G NR Uplink TBS - Selection of (Lrbs/Imcs) pair</a:t>
            </a:r>
            <a:endParaRPr lang="en-US" smtClean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B76AC-E5DF-427C-ABDC-2F4FBD8E4B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57823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Content and 5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60000" y="162000"/>
            <a:ext cx="5940000" cy="81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Enter slide title (max. 2 lines)</a:t>
            </a:r>
            <a:br>
              <a:rPr lang="en-US" dirty="0" smtClean="0"/>
            </a:br>
            <a:r>
              <a:rPr lang="en-US" dirty="0" smtClean="0"/>
              <a:t>The 2nd line may be black if reasonable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360000" y="1026000"/>
            <a:ext cx="5940000" cy="3483000"/>
          </a:xfrm>
        </p:spPr>
        <p:txBody>
          <a:bodyPr/>
          <a:lstStyle/>
          <a:p>
            <a:pPr lvl="0"/>
            <a:r>
              <a:rPr lang="en-US" dirty="0" smtClean="0"/>
              <a:t>Enter text (no picture)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Picture Placeholder 1"/>
          <p:cNvSpPr>
            <a:spLocks noGrp="1"/>
          </p:cNvSpPr>
          <p:nvPr>
            <p:ph type="pic" sz="quarter" idx="2"/>
          </p:nvPr>
        </p:nvSpPr>
        <p:spPr>
          <a:xfrm>
            <a:off x="6480000" y="0"/>
            <a:ext cx="2664000" cy="8586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3"/>
          </p:nvPr>
        </p:nvSpPr>
        <p:spPr>
          <a:xfrm>
            <a:off x="6480000" y="910440"/>
            <a:ext cx="2664000" cy="8586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4"/>
          </p:nvPr>
        </p:nvSpPr>
        <p:spPr>
          <a:xfrm>
            <a:off x="6480000" y="1820880"/>
            <a:ext cx="2664000" cy="8586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11" name="Picture Placeholder 4"/>
          <p:cNvSpPr>
            <a:spLocks noGrp="1"/>
          </p:cNvSpPr>
          <p:nvPr>
            <p:ph type="pic" sz="quarter" idx="5"/>
          </p:nvPr>
        </p:nvSpPr>
        <p:spPr>
          <a:xfrm>
            <a:off x="6480000" y="2728080"/>
            <a:ext cx="2664000" cy="8586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12" name="Picture Placeholder 5"/>
          <p:cNvSpPr>
            <a:spLocks noGrp="1"/>
          </p:cNvSpPr>
          <p:nvPr>
            <p:ph type="pic" sz="quarter" idx="6"/>
          </p:nvPr>
        </p:nvSpPr>
        <p:spPr>
          <a:xfrm>
            <a:off x="6480000" y="3638520"/>
            <a:ext cx="2664000" cy="8586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082CD-7320-4064-990E-337B685A514E}" type="datetime1">
              <a:rPr lang="en-US" smtClean="0"/>
              <a:t>4/15/2019</a:t>
            </a:fld>
            <a:endParaRPr lang="en-US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5G NR Uplink TBS - Selection of (Lrbs/Imcs) pair</a:t>
            </a:r>
            <a:endParaRPr lang="en-US" smtClean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B76AC-E5DF-427C-ABDC-2F4FBD8E4B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34454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6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Enter slide title (max. 2 lines)</a:t>
            </a:r>
            <a:br>
              <a:rPr lang="en-US" dirty="0" smtClean="0"/>
            </a:br>
            <a:r>
              <a:rPr lang="en-US" dirty="0" smtClean="0"/>
              <a:t>This layout is primarily for equipment pictures</a:t>
            </a:r>
            <a:endParaRPr lang="en-US" dirty="0"/>
          </a:p>
        </p:txBody>
      </p:sp>
      <p:sp>
        <p:nvSpPr>
          <p:cNvPr id="7" name="Content Placeholder 1"/>
          <p:cNvSpPr>
            <a:spLocks noGrp="1"/>
          </p:cNvSpPr>
          <p:nvPr>
            <p:ph sz="quarter" idx="2"/>
          </p:nvPr>
        </p:nvSpPr>
        <p:spPr>
          <a:xfrm>
            <a:off x="360000" y="1026000"/>
            <a:ext cx="2664000" cy="1713960"/>
          </a:xfrm>
        </p:spPr>
        <p:txBody>
          <a:bodyPr/>
          <a:lstStyle>
            <a:lvl1pPr marL="0" indent="0">
              <a:buFontTx/>
              <a:buNone/>
              <a:defRPr/>
            </a:lvl1pPr>
            <a:lvl2pPr marL="0" indent="0">
              <a:buFontTx/>
              <a:buNone/>
              <a:defRPr/>
            </a:lvl2pPr>
            <a:lvl3pPr marL="0" indent="0">
              <a:buFontTx/>
              <a:buNone/>
              <a:defRPr/>
            </a:lvl3pPr>
            <a:lvl4pPr marL="0" indent="0">
              <a:buFontTx/>
              <a:buNone/>
              <a:defRPr/>
            </a:lvl4pPr>
            <a:lvl5pPr marL="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quarter" idx="3"/>
          </p:nvPr>
        </p:nvSpPr>
        <p:spPr>
          <a:xfrm>
            <a:off x="3168000" y="1027080"/>
            <a:ext cx="2664000" cy="1713960"/>
          </a:xfrm>
        </p:spPr>
        <p:txBody>
          <a:bodyPr/>
          <a:lstStyle>
            <a:lvl1pPr marL="0" indent="0">
              <a:buFontTx/>
              <a:buNone/>
              <a:defRPr/>
            </a:lvl1pPr>
            <a:lvl2pPr marL="0" indent="0">
              <a:buFontTx/>
              <a:buNone/>
              <a:defRPr/>
            </a:lvl2pPr>
            <a:lvl3pPr marL="0" indent="0">
              <a:buFontTx/>
              <a:buNone/>
              <a:defRPr/>
            </a:lvl3pPr>
            <a:lvl4pPr marL="0" indent="0">
              <a:buFontTx/>
              <a:buNone/>
              <a:defRPr/>
            </a:lvl4pPr>
            <a:lvl5pPr marL="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1" name="Content Placeholder 3"/>
          <p:cNvSpPr>
            <a:spLocks noGrp="1"/>
          </p:cNvSpPr>
          <p:nvPr>
            <p:ph sz="quarter" idx="4"/>
          </p:nvPr>
        </p:nvSpPr>
        <p:spPr>
          <a:xfrm>
            <a:off x="5976000" y="1027080"/>
            <a:ext cx="2664000" cy="1713960"/>
          </a:xfrm>
        </p:spPr>
        <p:txBody>
          <a:bodyPr/>
          <a:lstStyle>
            <a:lvl1pPr marL="0" indent="0">
              <a:buFontTx/>
              <a:buNone/>
              <a:defRPr/>
            </a:lvl1pPr>
            <a:lvl2pPr marL="0" indent="0">
              <a:buFontTx/>
              <a:buNone/>
              <a:defRPr/>
            </a:lvl2pPr>
            <a:lvl3pPr marL="0" indent="0">
              <a:buFontTx/>
              <a:buNone/>
              <a:defRPr/>
            </a:lvl3pPr>
            <a:lvl4pPr marL="0" indent="0">
              <a:buFontTx/>
              <a:buNone/>
              <a:defRPr/>
            </a:lvl4pPr>
            <a:lvl5pPr marL="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Content Placeholder 4"/>
          <p:cNvSpPr>
            <a:spLocks noGrp="1"/>
          </p:cNvSpPr>
          <p:nvPr>
            <p:ph sz="quarter" idx="5"/>
          </p:nvPr>
        </p:nvSpPr>
        <p:spPr>
          <a:xfrm>
            <a:off x="360000" y="2796120"/>
            <a:ext cx="2664000" cy="1713960"/>
          </a:xfrm>
        </p:spPr>
        <p:txBody>
          <a:bodyPr/>
          <a:lstStyle>
            <a:lvl1pPr marL="0" indent="0">
              <a:buFontTx/>
              <a:buNone/>
              <a:defRPr/>
            </a:lvl1pPr>
            <a:lvl2pPr marL="0" indent="0">
              <a:buFontTx/>
              <a:buNone/>
              <a:defRPr/>
            </a:lvl2pPr>
            <a:lvl3pPr marL="0" indent="0">
              <a:buFontTx/>
              <a:buNone/>
              <a:defRPr/>
            </a:lvl3pPr>
            <a:lvl4pPr marL="0" indent="0">
              <a:buFontTx/>
              <a:buNone/>
              <a:defRPr/>
            </a:lvl4pPr>
            <a:lvl5pPr marL="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0" name="Content Placeholder 5"/>
          <p:cNvSpPr>
            <a:spLocks noGrp="1"/>
          </p:cNvSpPr>
          <p:nvPr>
            <p:ph sz="quarter" idx="6"/>
          </p:nvPr>
        </p:nvSpPr>
        <p:spPr>
          <a:xfrm>
            <a:off x="3168000" y="2796120"/>
            <a:ext cx="2664000" cy="1713960"/>
          </a:xfrm>
        </p:spPr>
        <p:txBody>
          <a:bodyPr/>
          <a:lstStyle>
            <a:lvl1pPr marL="0" indent="0">
              <a:buFontTx/>
              <a:buNone/>
              <a:defRPr/>
            </a:lvl1pPr>
            <a:lvl2pPr marL="0" indent="0">
              <a:buFontTx/>
              <a:buNone/>
              <a:defRPr/>
            </a:lvl2pPr>
            <a:lvl3pPr marL="0" indent="0">
              <a:buFontTx/>
              <a:buNone/>
              <a:defRPr/>
            </a:lvl3pPr>
            <a:lvl4pPr marL="0" indent="0">
              <a:buFontTx/>
              <a:buNone/>
              <a:defRPr/>
            </a:lvl4pPr>
            <a:lvl5pPr marL="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2" name="Content Placeholder 6"/>
          <p:cNvSpPr>
            <a:spLocks noGrp="1"/>
          </p:cNvSpPr>
          <p:nvPr>
            <p:ph sz="quarter" idx="7"/>
          </p:nvPr>
        </p:nvSpPr>
        <p:spPr>
          <a:xfrm>
            <a:off x="5976000" y="2796120"/>
            <a:ext cx="2664000" cy="1713960"/>
          </a:xfrm>
        </p:spPr>
        <p:txBody>
          <a:bodyPr/>
          <a:lstStyle>
            <a:lvl1pPr marL="0" indent="0">
              <a:buFontTx/>
              <a:buNone/>
              <a:defRPr/>
            </a:lvl1pPr>
            <a:lvl2pPr marL="0" indent="0">
              <a:buFontTx/>
              <a:buNone/>
              <a:defRPr/>
            </a:lvl2pPr>
            <a:lvl3pPr marL="0" indent="0">
              <a:buFontTx/>
              <a:buNone/>
              <a:defRPr/>
            </a:lvl3pPr>
            <a:lvl4pPr marL="0" indent="0">
              <a:buFontTx/>
              <a:buNone/>
              <a:defRPr/>
            </a:lvl4pPr>
            <a:lvl5pPr marL="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E9E43-74F1-4DE7-A7EB-5591312A6BA4}" type="datetime1">
              <a:rPr lang="en-US" smtClean="0"/>
              <a:t>4/15/2019</a:t>
            </a:fld>
            <a:endParaRPr 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5G NR Uplink TBS - Selection of (Lrbs/Imcs) pair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B76AC-E5DF-427C-ABDC-2F4FBD8E4B6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22417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8 Pictures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Enter slide title (max. 2 lines)</a:t>
            </a:r>
            <a:br>
              <a:rPr lang="en-US" dirty="0" smtClean="0"/>
            </a:br>
            <a:r>
              <a:rPr lang="en-US" dirty="0" smtClean="0"/>
              <a:t>This layout is primarily for equipment pictures</a:t>
            </a:r>
          </a:p>
        </p:txBody>
      </p:sp>
      <p:sp>
        <p:nvSpPr>
          <p:cNvPr id="7" name="Picture Placeholder 1"/>
          <p:cNvSpPr>
            <a:spLocks noGrp="1"/>
          </p:cNvSpPr>
          <p:nvPr>
            <p:ph type="pic" sz="quarter" idx="2"/>
          </p:nvPr>
        </p:nvSpPr>
        <p:spPr>
          <a:xfrm>
            <a:off x="360000" y="1026000"/>
            <a:ext cx="1962000" cy="13122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3"/>
          </p:nvPr>
        </p:nvSpPr>
        <p:spPr>
          <a:xfrm>
            <a:off x="2466000" y="1026000"/>
            <a:ext cx="1962000" cy="13122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4"/>
          </p:nvPr>
        </p:nvSpPr>
        <p:spPr>
          <a:xfrm>
            <a:off x="4572000" y="1026000"/>
            <a:ext cx="1962000" cy="13122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sp>
        <p:nvSpPr>
          <p:cNvPr id="13" name="Picture Placeholder 4"/>
          <p:cNvSpPr>
            <a:spLocks noGrp="1"/>
          </p:cNvSpPr>
          <p:nvPr>
            <p:ph type="pic" sz="quarter" idx="5"/>
          </p:nvPr>
        </p:nvSpPr>
        <p:spPr>
          <a:xfrm>
            <a:off x="6678000" y="1026000"/>
            <a:ext cx="1962000" cy="13122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sp>
        <p:nvSpPr>
          <p:cNvPr id="8" name="Picture Placeholder 5"/>
          <p:cNvSpPr>
            <a:spLocks noGrp="1"/>
          </p:cNvSpPr>
          <p:nvPr>
            <p:ph type="pic" sz="quarter" idx="6"/>
          </p:nvPr>
        </p:nvSpPr>
        <p:spPr>
          <a:xfrm>
            <a:off x="360000" y="2818800"/>
            <a:ext cx="1962000" cy="13122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sp>
        <p:nvSpPr>
          <p:cNvPr id="10" name="Picture Placeholder 6"/>
          <p:cNvSpPr>
            <a:spLocks noGrp="1"/>
          </p:cNvSpPr>
          <p:nvPr>
            <p:ph type="pic" sz="quarter" idx="7"/>
          </p:nvPr>
        </p:nvSpPr>
        <p:spPr>
          <a:xfrm>
            <a:off x="2466000" y="2818800"/>
            <a:ext cx="1962000" cy="13122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12" name="Picture Placeholder 7"/>
          <p:cNvSpPr>
            <a:spLocks noGrp="1"/>
          </p:cNvSpPr>
          <p:nvPr>
            <p:ph type="pic" sz="quarter" idx="8"/>
          </p:nvPr>
        </p:nvSpPr>
        <p:spPr>
          <a:xfrm>
            <a:off x="4572000" y="2818800"/>
            <a:ext cx="1962000" cy="13122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sp>
        <p:nvSpPr>
          <p:cNvPr id="14" name="Picture Placeholder 8"/>
          <p:cNvSpPr>
            <a:spLocks noGrp="1"/>
          </p:cNvSpPr>
          <p:nvPr>
            <p:ph type="pic" sz="quarter" idx="9"/>
          </p:nvPr>
        </p:nvSpPr>
        <p:spPr>
          <a:xfrm>
            <a:off x="6678000" y="2818800"/>
            <a:ext cx="1962000" cy="13122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sp>
        <p:nvSpPr>
          <p:cNvPr id="15" name="Text Placeholder 1"/>
          <p:cNvSpPr>
            <a:spLocks noGrp="1"/>
          </p:cNvSpPr>
          <p:nvPr>
            <p:ph type="body" idx="41" hasCustomPrompt="1"/>
          </p:nvPr>
        </p:nvSpPr>
        <p:spPr>
          <a:xfrm>
            <a:off x="360000" y="2397600"/>
            <a:ext cx="1962000" cy="324000"/>
          </a:xfrm>
        </p:spPr>
        <p:txBody>
          <a:bodyPr anchor="t"/>
          <a:lstStyle>
            <a:lvl1pPr marL="0" indent="0">
              <a:lnSpc>
                <a:spcPct val="100000"/>
              </a:lnSpc>
              <a:buFontTx/>
              <a:buNone/>
              <a:defRPr sz="1200" b="0"/>
            </a:lvl1pPr>
            <a:lvl2pPr marL="0" indent="0" algn="r" rtl="1">
              <a:lnSpc>
                <a:spcPct val="100000"/>
              </a:lnSpc>
              <a:buFontTx/>
              <a:buNone/>
              <a:defRPr sz="1200" b="0"/>
            </a:lvl2pPr>
            <a:lvl3pPr marL="0" indent="0">
              <a:lnSpc>
                <a:spcPct val="100000"/>
              </a:lnSpc>
              <a:buFontTx/>
              <a:buNone/>
              <a:defRPr/>
            </a:lvl3pPr>
            <a:lvl4pPr marL="0" indent="0">
              <a:lnSpc>
                <a:spcPct val="100000"/>
              </a:lnSpc>
              <a:buNone/>
              <a:defRPr/>
            </a:lvl4pPr>
            <a:lvl5pPr marL="0" indent="0">
              <a:lnSpc>
                <a:spcPct val="100000"/>
              </a:lnSpc>
              <a:buFontTx/>
              <a:buNone/>
              <a:defRPr/>
            </a:lvl5pPr>
            <a:lvl6pPr marL="0" indent="0">
              <a:lnSpc>
                <a:spcPct val="100000"/>
              </a:lnSpc>
              <a:buFontTx/>
              <a:buNone/>
              <a:defRPr/>
            </a:lvl6pPr>
          </a:lstStyle>
          <a:p>
            <a:pPr lvl="0"/>
            <a:r>
              <a:rPr lang="en-US" dirty="0" smtClean="0"/>
              <a:t>Enter caption</a:t>
            </a:r>
            <a:br>
              <a:rPr lang="en-US" dirty="0" smtClean="0"/>
            </a:br>
            <a:r>
              <a:rPr lang="en-US" dirty="0" smtClean="0"/>
              <a:t>(max. 2 lines)</a:t>
            </a:r>
          </a:p>
          <a:p>
            <a:pPr lvl="1"/>
            <a:endParaRPr lang="en-US" dirty="0" smtClean="0"/>
          </a:p>
        </p:txBody>
      </p:sp>
      <p:sp>
        <p:nvSpPr>
          <p:cNvPr id="17" name="Text Placeholder 2"/>
          <p:cNvSpPr>
            <a:spLocks noGrp="1"/>
          </p:cNvSpPr>
          <p:nvPr>
            <p:ph type="body" idx="42" hasCustomPrompt="1"/>
          </p:nvPr>
        </p:nvSpPr>
        <p:spPr>
          <a:xfrm>
            <a:off x="2466000" y="2397600"/>
            <a:ext cx="1962000" cy="324000"/>
          </a:xfrm>
        </p:spPr>
        <p:txBody>
          <a:bodyPr anchor="t"/>
          <a:lstStyle>
            <a:lvl1pPr marL="0" indent="0">
              <a:lnSpc>
                <a:spcPct val="100000"/>
              </a:lnSpc>
              <a:buFontTx/>
              <a:buNone/>
              <a:defRPr sz="1200" b="0"/>
            </a:lvl1pPr>
            <a:lvl2pPr marL="0" indent="0" algn="r" rtl="1">
              <a:lnSpc>
                <a:spcPct val="100000"/>
              </a:lnSpc>
              <a:buFontTx/>
              <a:buNone/>
              <a:defRPr sz="1200" b="0"/>
            </a:lvl2pPr>
            <a:lvl3pPr marL="0" indent="0">
              <a:lnSpc>
                <a:spcPct val="100000"/>
              </a:lnSpc>
              <a:buFontTx/>
              <a:buNone/>
              <a:defRPr/>
            </a:lvl3pPr>
            <a:lvl4pPr marL="0" indent="0">
              <a:lnSpc>
                <a:spcPct val="100000"/>
              </a:lnSpc>
              <a:buNone/>
              <a:defRPr/>
            </a:lvl4pPr>
            <a:lvl5pPr marL="0" indent="0">
              <a:lnSpc>
                <a:spcPct val="100000"/>
              </a:lnSpc>
              <a:buFontTx/>
              <a:buNone/>
              <a:defRPr/>
            </a:lvl5pPr>
            <a:lvl6pPr marL="0" indent="0">
              <a:lnSpc>
                <a:spcPct val="100000"/>
              </a:lnSpc>
              <a:buFontTx/>
              <a:buNone/>
              <a:defRPr/>
            </a:lvl6pPr>
          </a:lstStyle>
          <a:p>
            <a:pPr lvl="0"/>
            <a:r>
              <a:rPr lang="en-US" dirty="0" smtClean="0"/>
              <a:t>Enter caption</a:t>
            </a:r>
            <a:br>
              <a:rPr lang="en-US" dirty="0" smtClean="0"/>
            </a:br>
            <a:r>
              <a:rPr lang="en-US" dirty="0" smtClean="0"/>
              <a:t>(max. 2 lines)</a:t>
            </a:r>
          </a:p>
          <a:p>
            <a:pPr lvl="1"/>
            <a:endParaRPr lang="en-US" dirty="0" smtClean="0"/>
          </a:p>
        </p:txBody>
      </p:sp>
      <p:sp>
        <p:nvSpPr>
          <p:cNvPr id="19" name="Text Placeholder 3"/>
          <p:cNvSpPr>
            <a:spLocks noGrp="1"/>
          </p:cNvSpPr>
          <p:nvPr>
            <p:ph type="body" idx="43" hasCustomPrompt="1"/>
          </p:nvPr>
        </p:nvSpPr>
        <p:spPr>
          <a:xfrm>
            <a:off x="4572000" y="2397600"/>
            <a:ext cx="1962000" cy="324000"/>
          </a:xfrm>
        </p:spPr>
        <p:txBody>
          <a:bodyPr anchor="t"/>
          <a:lstStyle>
            <a:lvl1pPr marL="0" indent="0">
              <a:lnSpc>
                <a:spcPct val="100000"/>
              </a:lnSpc>
              <a:buFontTx/>
              <a:buNone/>
              <a:defRPr sz="1200" b="0"/>
            </a:lvl1pPr>
            <a:lvl2pPr marL="0" indent="0" algn="r" rtl="1">
              <a:lnSpc>
                <a:spcPct val="100000"/>
              </a:lnSpc>
              <a:buFontTx/>
              <a:buNone/>
              <a:defRPr sz="1200" b="0"/>
            </a:lvl2pPr>
            <a:lvl3pPr marL="0" indent="0">
              <a:lnSpc>
                <a:spcPct val="100000"/>
              </a:lnSpc>
              <a:buFontTx/>
              <a:buNone/>
              <a:defRPr/>
            </a:lvl3pPr>
            <a:lvl4pPr marL="0" indent="0">
              <a:lnSpc>
                <a:spcPct val="100000"/>
              </a:lnSpc>
              <a:buNone/>
              <a:defRPr/>
            </a:lvl4pPr>
            <a:lvl5pPr marL="0" indent="0">
              <a:lnSpc>
                <a:spcPct val="100000"/>
              </a:lnSpc>
              <a:buFontTx/>
              <a:buNone/>
              <a:defRPr/>
            </a:lvl5pPr>
            <a:lvl6pPr marL="0" indent="0">
              <a:lnSpc>
                <a:spcPct val="100000"/>
              </a:lnSpc>
              <a:buFontTx/>
              <a:buNone/>
              <a:defRPr/>
            </a:lvl6pPr>
          </a:lstStyle>
          <a:p>
            <a:pPr lvl="0"/>
            <a:r>
              <a:rPr lang="en-US" dirty="0" smtClean="0"/>
              <a:t>Enter caption</a:t>
            </a:r>
            <a:br>
              <a:rPr lang="en-US" dirty="0" smtClean="0"/>
            </a:br>
            <a:r>
              <a:rPr lang="en-US" dirty="0" smtClean="0"/>
              <a:t>(max. 2 lines)</a:t>
            </a:r>
          </a:p>
          <a:p>
            <a:pPr lvl="1"/>
            <a:endParaRPr lang="en-US" dirty="0" smtClean="0"/>
          </a:p>
        </p:txBody>
      </p:sp>
      <p:sp>
        <p:nvSpPr>
          <p:cNvPr id="21" name="Text Placeholder 4"/>
          <p:cNvSpPr>
            <a:spLocks noGrp="1"/>
          </p:cNvSpPr>
          <p:nvPr>
            <p:ph type="body" idx="44" hasCustomPrompt="1"/>
          </p:nvPr>
        </p:nvSpPr>
        <p:spPr>
          <a:xfrm>
            <a:off x="6678000" y="2397600"/>
            <a:ext cx="1962000" cy="324000"/>
          </a:xfrm>
        </p:spPr>
        <p:txBody>
          <a:bodyPr anchor="t"/>
          <a:lstStyle>
            <a:lvl1pPr marL="0" indent="0">
              <a:lnSpc>
                <a:spcPct val="100000"/>
              </a:lnSpc>
              <a:buFontTx/>
              <a:buNone/>
              <a:defRPr sz="1200" b="0"/>
            </a:lvl1pPr>
            <a:lvl2pPr marL="0" indent="0" algn="r" rtl="1">
              <a:lnSpc>
                <a:spcPct val="100000"/>
              </a:lnSpc>
              <a:buFontTx/>
              <a:buNone/>
              <a:defRPr sz="1200" b="0"/>
            </a:lvl2pPr>
            <a:lvl3pPr marL="0" indent="0">
              <a:lnSpc>
                <a:spcPct val="100000"/>
              </a:lnSpc>
              <a:buFontTx/>
              <a:buNone/>
              <a:defRPr/>
            </a:lvl3pPr>
            <a:lvl4pPr marL="0" indent="0">
              <a:lnSpc>
                <a:spcPct val="100000"/>
              </a:lnSpc>
              <a:buNone/>
              <a:defRPr/>
            </a:lvl4pPr>
            <a:lvl5pPr marL="0" indent="0">
              <a:lnSpc>
                <a:spcPct val="100000"/>
              </a:lnSpc>
              <a:buFontTx/>
              <a:buNone/>
              <a:defRPr/>
            </a:lvl5pPr>
            <a:lvl6pPr marL="0" indent="0">
              <a:lnSpc>
                <a:spcPct val="100000"/>
              </a:lnSpc>
              <a:buFontTx/>
              <a:buNone/>
              <a:defRPr/>
            </a:lvl6pPr>
          </a:lstStyle>
          <a:p>
            <a:pPr lvl="0"/>
            <a:r>
              <a:rPr lang="en-US" dirty="0" smtClean="0"/>
              <a:t>Enter caption</a:t>
            </a:r>
            <a:br>
              <a:rPr lang="en-US" dirty="0" smtClean="0"/>
            </a:br>
            <a:r>
              <a:rPr lang="en-US" dirty="0" smtClean="0"/>
              <a:t>(max. 2 lines)</a:t>
            </a:r>
          </a:p>
          <a:p>
            <a:pPr lvl="1"/>
            <a:endParaRPr lang="en-US" dirty="0" smtClean="0"/>
          </a:p>
        </p:txBody>
      </p:sp>
      <p:sp>
        <p:nvSpPr>
          <p:cNvPr id="16" name="Text Placeholder 5"/>
          <p:cNvSpPr>
            <a:spLocks noGrp="1"/>
          </p:cNvSpPr>
          <p:nvPr>
            <p:ph type="body" idx="45" hasCustomPrompt="1"/>
          </p:nvPr>
        </p:nvSpPr>
        <p:spPr>
          <a:xfrm>
            <a:off x="360000" y="4186080"/>
            <a:ext cx="1962000" cy="324000"/>
          </a:xfrm>
        </p:spPr>
        <p:txBody>
          <a:bodyPr anchor="t"/>
          <a:lstStyle>
            <a:lvl1pPr marL="0" indent="0" rtl="0">
              <a:lnSpc>
                <a:spcPct val="100000"/>
              </a:lnSpc>
              <a:buFontTx/>
              <a:buNone/>
              <a:defRPr sz="1200" b="0"/>
            </a:lvl1pPr>
            <a:lvl2pPr marL="0" indent="0" algn="l" rtl="0">
              <a:lnSpc>
                <a:spcPct val="100000"/>
              </a:lnSpc>
              <a:buFontTx/>
              <a:buNone/>
              <a:defRPr sz="1200" b="0"/>
            </a:lvl2pPr>
            <a:lvl3pPr marL="0" indent="0">
              <a:lnSpc>
                <a:spcPct val="100000"/>
              </a:lnSpc>
              <a:buFontTx/>
              <a:buNone/>
              <a:defRPr/>
            </a:lvl3pPr>
            <a:lvl4pPr marL="0" indent="0">
              <a:lnSpc>
                <a:spcPct val="100000"/>
              </a:lnSpc>
              <a:buNone/>
              <a:defRPr/>
            </a:lvl4pPr>
            <a:lvl5pPr marL="0" indent="0">
              <a:lnSpc>
                <a:spcPct val="100000"/>
              </a:lnSpc>
              <a:buFontTx/>
              <a:buNone/>
              <a:defRPr/>
            </a:lvl5pPr>
            <a:lvl6pPr marL="0" indent="0">
              <a:lnSpc>
                <a:spcPct val="100000"/>
              </a:lnSpc>
              <a:buFontTx/>
              <a:buNone/>
              <a:defRPr/>
            </a:lvl6pPr>
          </a:lstStyle>
          <a:p>
            <a:pPr lvl="0"/>
            <a:r>
              <a:rPr lang="en-US" dirty="0" smtClean="0"/>
              <a:t>Enter caption</a:t>
            </a:r>
            <a:br>
              <a:rPr lang="en-US" dirty="0" smtClean="0"/>
            </a:br>
            <a:r>
              <a:rPr lang="en-US" dirty="0" smtClean="0"/>
              <a:t>(max. 2 lines)</a:t>
            </a:r>
          </a:p>
          <a:p>
            <a:pPr lvl="1"/>
            <a:endParaRPr lang="en-US" dirty="0" smtClean="0"/>
          </a:p>
        </p:txBody>
      </p:sp>
      <p:sp>
        <p:nvSpPr>
          <p:cNvPr id="18" name="Text Placeholder 6"/>
          <p:cNvSpPr>
            <a:spLocks noGrp="1"/>
          </p:cNvSpPr>
          <p:nvPr>
            <p:ph type="body" idx="46" hasCustomPrompt="1"/>
          </p:nvPr>
        </p:nvSpPr>
        <p:spPr>
          <a:xfrm>
            <a:off x="2466000" y="4186080"/>
            <a:ext cx="1962000" cy="324000"/>
          </a:xfrm>
        </p:spPr>
        <p:txBody>
          <a:bodyPr anchor="t"/>
          <a:lstStyle>
            <a:lvl1pPr marL="0" indent="0" rtl="0">
              <a:lnSpc>
                <a:spcPct val="100000"/>
              </a:lnSpc>
              <a:buFontTx/>
              <a:buNone/>
              <a:defRPr sz="1200" b="0"/>
            </a:lvl1pPr>
            <a:lvl2pPr marL="0" indent="0" algn="l" rtl="0">
              <a:lnSpc>
                <a:spcPct val="100000"/>
              </a:lnSpc>
              <a:buFontTx/>
              <a:buNone/>
              <a:defRPr sz="1200" b="0"/>
            </a:lvl2pPr>
            <a:lvl3pPr marL="0" indent="0">
              <a:lnSpc>
                <a:spcPct val="100000"/>
              </a:lnSpc>
              <a:buFontTx/>
              <a:buNone/>
              <a:defRPr/>
            </a:lvl3pPr>
            <a:lvl4pPr marL="0" indent="0">
              <a:lnSpc>
                <a:spcPct val="100000"/>
              </a:lnSpc>
              <a:buNone/>
              <a:defRPr/>
            </a:lvl4pPr>
            <a:lvl5pPr marL="0" indent="0">
              <a:lnSpc>
                <a:spcPct val="100000"/>
              </a:lnSpc>
              <a:buFontTx/>
              <a:buNone/>
              <a:defRPr/>
            </a:lvl5pPr>
            <a:lvl6pPr marL="0" indent="0">
              <a:lnSpc>
                <a:spcPct val="100000"/>
              </a:lnSpc>
              <a:buFontTx/>
              <a:buNone/>
              <a:defRPr/>
            </a:lvl6pPr>
          </a:lstStyle>
          <a:p>
            <a:pPr lvl="0"/>
            <a:r>
              <a:rPr lang="en-US" dirty="0" smtClean="0"/>
              <a:t>Enter caption</a:t>
            </a:r>
            <a:br>
              <a:rPr lang="en-US" dirty="0" smtClean="0"/>
            </a:br>
            <a:r>
              <a:rPr lang="en-US" dirty="0" smtClean="0"/>
              <a:t>(max. 2 lines)</a:t>
            </a:r>
          </a:p>
          <a:p>
            <a:pPr lvl="1"/>
            <a:endParaRPr lang="en-US" dirty="0" smtClean="0"/>
          </a:p>
        </p:txBody>
      </p:sp>
      <p:sp>
        <p:nvSpPr>
          <p:cNvPr id="20" name="Text Placeholder 7"/>
          <p:cNvSpPr>
            <a:spLocks noGrp="1"/>
          </p:cNvSpPr>
          <p:nvPr>
            <p:ph type="body" idx="47" hasCustomPrompt="1"/>
          </p:nvPr>
        </p:nvSpPr>
        <p:spPr>
          <a:xfrm>
            <a:off x="4572000" y="4186080"/>
            <a:ext cx="1962000" cy="324000"/>
          </a:xfrm>
        </p:spPr>
        <p:txBody>
          <a:bodyPr anchor="t"/>
          <a:lstStyle>
            <a:lvl1pPr marL="0" indent="0" rtl="0">
              <a:lnSpc>
                <a:spcPct val="100000"/>
              </a:lnSpc>
              <a:buFontTx/>
              <a:buNone/>
              <a:defRPr sz="1200" b="0"/>
            </a:lvl1pPr>
            <a:lvl2pPr marL="0" indent="0" algn="l" rtl="0">
              <a:lnSpc>
                <a:spcPct val="100000"/>
              </a:lnSpc>
              <a:buFontTx/>
              <a:buNone/>
              <a:defRPr sz="1200" b="0"/>
            </a:lvl2pPr>
            <a:lvl3pPr marL="0" indent="0">
              <a:lnSpc>
                <a:spcPct val="100000"/>
              </a:lnSpc>
              <a:buFontTx/>
              <a:buNone/>
              <a:defRPr/>
            </a:lvl3pPr>
            <a:lvl4pPr marL="0" indent="0">
              <a:lnSpc>
                <a:spcPct val="100000"/>
              </a:lnSpc>
              <a:buNone/>
              <a:defRPr/>
            </a:lvl4pPr>
            <a:lvl5pPr marL="0" indent="0">
              <a:lnSpc>
                <a:spcPct val="100000"/>
              </a:lnSpc>
              <a:buFontTx/>
              <a:buNone/>
              <a:defRPr/>
            </a:lvl5pPr>
            <a:lvl6pPr marL="0" indent="0">
              <a:lnSpc>
                <a:spcPct val="100000"/>
              </a:lnSpc>
              <a:buFontTx/>
              <a:buNone/>
              <a:defRPr/>
            </a:lvl6pPr>
          </a:lstStyle>
          <a:p>
            <a:pPr lvl="0"/>
            <a:r>
              <a:rPr lang="en-US" dirty="0" smtClean="0"/>
              <a:t>Enter caption</a:t>
            </a:r>
            <a:br>
              <a:rPr lang="en-US" dirty="0" smtClean="0"/>
            </a:br>
            <a:r>
              <a:rPr lang="en-US" dirty="0" smtClean="0"/>
              <a:t>(max. 2 lines)</a:t>
            </a:r>
          </a:p>
          <a:p>
            <a:pPr lvl="1"/>
            <a:endParaRPr lang="en-US" dirty="0" smtClean="0"/>
          </a:p>
        </p:txBody>
      </p:sp>
      <p:sp>
        <p:nvSpPr>
          <p:cNvPr id="22" name="Text Placeholder 8"/>
          <p:cNvSpPr>
            <a:spLocks noGrp="1"/>
          </p:cNvSpPr>
          <p:nvPr>
            <p:ph type="body" idx="48" hasCustomPrompt="1"/>
          </p:nvPr>
        </p:nvSpPr>
        <p:spPr>
          <a:xfrm>
            <a:off x="6678000" y="4186080"/>
            <a:ext cx="1962000" cy="324000"/>
          </a:xfrm>
        </p:spPr>
        <p:txBody>
          <a:bodyPr anchor="t"/>
          <a:lstStyle>
            <a:lvl1pPr marL="0" indent="0" rtl="0">
              <a:lnSpc>
                <a:spcPct val="100000"/>
              </a:lnSpc>
              <a:buFontTx/>
              <a:buNone/>
              <a:defRPr sz="1200" b="0"/>
            </a:lvl1pPr>
            <a:lvl2pPr marL="0" indent="0" algn="l" rtl="0">
              <a:lnSpc>
                <a:spcPct val="100000"/>
              </a:lnSpc>
              <a:buFontTx/>
              <a:buNone/>
              <a:defRPr sz="1200" b="0"/>
            </a:lvl2pPr>
            <a:lvl3pPr marL="0" indent="0">
              <a:lnSpc>
                <a:spcPct val="100000"/>
              </a:lnSpc>
              <a:buFontTx/>
              <a:buNone/>
              <a:defRPr/>
            </a:lvl3pPr>
            <a:lvl4pPr marL="0" indent="0">
              <a:lnSpc>
                <a:spcPct val="100000"/>
              </a:lnSpc>
              <a:buNone/>
              <a:defRPr/>
            </a:lvl4pPr>
            <a:lvl5pPr marL="0" indent="0">
              <a:lnSpc>
                <a:spcPct val="100000"/>
              </a:lnSpc>
              <a:buFontTx/>
              <a:buNone/>
              <a:defRPr/>
            </a:lvl5pPr>
            <a:lvl6pPr marL="0" indent="0">
              <a:lnSpc>
                <a:spcPct val="100000"/>
              </a:lnSpc>
              <a:buFontTx/>
              <a:buNone/>
              <a:defRPr/>
            </a:lvl6pPr>
          </a:lstStyle>
          <a:p>
            <a:pPr lvl="0"/>
            <a:r>
              <a:rPr lang="en-US" dirty="0" smtClean="0"/>
              <a:t>Enter caption</a:t>
            </a:r>
            <a:br>
              <a:rPr lang="en-US" dirty="0" smtClean="0"/>
            </a:br>
            <a:r>
              <a:rPr lang="en-US" dirty="0" smtClean="0"/>
              <a:t>(max. 2 lines)</a:t>
            </a:r>
          </a:p>
          <a:p>
            <a:pPr lvl="1"/>
            <a:endParaRPr lang="en-US" dirty="0" smtClean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3EA55B-5E0B-4E71-B8DE-E78F1B940A29}" type="datetime1">
              <a:rPr lang="en-US" smtClean="0"/>
              <a:t>4/15/2019</a:t>
            </a:fld>
            <a:endParaRPr 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5G NR Uplink TBS - Selection of (Lrbs/Imcs) pair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B76AC-E5DF-427C-ABDC-2F4FBD8E4B6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59338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Enter slide title (max. 2 lines)</a:t>
            </a:r>
            <a:br>
              <a:rPr lang="en-US" dirty="0" smtClean="0"/>
            </a:br>
            <a:r>
              <a:rPr lang="en-US" dirty="0" smtClean="0"/>
              <a:t>The 2nd line may be black if reasonable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 dirty="0" smtClean="0"/>
              <a:t>Enter text or define content via symbol in the middle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CD544-CCB6-4231-BF6F-67B6D26A6530}" type="datetime1">
              <a:rPr lang="en-US" smtClean="0"/>
              <a:t>4/15/2019</a:t>
            </a:fld>
            <a:endParaRPr lang="en-US" smtClean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5G NR Uplink TBS - Selection of (Lrbs/Imcs) pair</a:t>
            </a:r>
            <a:endParaRPr lang="en-US" smtClean="0"/>
          </a:p>
        </p:txBody>
      </p:sp>
      <p:sp>
        <p:nvSpPr>
          <p:cNvPr id="12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B76AC-E5DF-427C-ABDC-2F4FBD8E4B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6347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Header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Enter slide title (max. 2 lines)</a:t>
            </a:r>
            <a:br>
              <a:rPr lang="en-US" dirty="0" smtClean="0"/>
            </a:br>
            <a:r>
              <a:rPr lang="en-US" dirty="0" smtClean="0"/>
              <a:t>The 2nd line may be black if reasonable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60000" y="1332000"/>
            <a:ext cx="8280000" cy="3178800"/>
          </a:xfrm>
        </p:spPr>
        <p:txBody>
          <a:bodyPr/>
          <a:lstStyle/>
          <a:p>
            <a:pPr lvl="0"/>
            <a:r>
              <a:rPr lang="en-US" dirty="0" smtClean="0"/>
              <a:t>Enter text or define content via symbol in the middle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7" name="Text Placeholder 1"/>
          <p:cNvSpPr>
            <a:spLocks noGrp="1"/>
          </p:cNvSpPr>
          <p:nvPr>
            <p:ph type="body" idx="13" hasCustomPrompt="1"/>
          </p:nvPr>
        </p:nvSpPr>
        <p:spPr>
          <a:xfrm>
            <a:off x="360000" y="1026000"/>
            <a:ext cx="8280000" cy="252000"/>
          </a:xfrm>
        </p:spPr>
        <p:txBody>
          <a:bodyPr wrap="none" anchor="b"/>
          <a:lstStyle>
            <a:lvl1pPr marL="0" indent="0">
              <a:lnSpc>
                <a:spcPct val="100000"/>
              </a:lnSpc>
              <a:buNone/>
              <a:defRPr sz="16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Enter subtitle (max. 1 line)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71D69-20AA-469C-BAA4-BBF321ED1A0A}" type="datetime1">
              <a:rPr lang="en-US" smtClean="0"/>
              <a:t>4/15/2019</a:t>
            </a:fld>
            <a:endParaRPr lang="en-US" smtClean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5G NR Uplink TBS - Selection of (Lrbs/Imcs) pair</a:t>
            </a:r>
            <a:endParaRPr lang="en-US" smtClean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B76AC-E5DF-427C-ABDC-2F4FBD8E4B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90814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pic>
          <p:nvPicPr>
            <p:cNvPr id="8" name="Grafik 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5143500"/>
            </a:xfrm>
            <a:prstGeom prst="rect">
              <a:avLst/>
            </a:prstGeom>
          </p:spPr>
        </p:pic>
        <p:pic>
          <p:nvPicPr>
            <p:cNvPr id="3" name="Grafik 1"/>
            <p:cNvPicPr preferRelativeResize="0"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0781" y="4487981"/>
              <a:ext cx="1782000" cy="540000"/>
            </a:xfrm>
            <a:prstGeom prst="rect">
              <a:avLst/>
            </a:prstGeom>
          </p:spPr>
        </p:pic>
      </p:grp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B228C-5BA6-4604-982D-756FCFDC5E5F}" type="datetime1">
              <a:rPr lang="en-US" smtClean="0"/>
              <a:t>4/15/2019</a:t>
            </a:fld>
            <a:endParaRPr lang="en-US" smtClean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5G NR Uplink TBS - Selection of (Lrbs/Imcs) pair</a:t>
            </a:r>
            <a:endParaRPr lang="en-US" smtClean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B76AC-E5DF-427C-ABDC-2F4FBD8E4B6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360000" y="162000"/>
            <a:ext cx="6300000" cy="1215000"/>
          </a:xfrm>
        </p:spPr>
        <p:txBody>
          <a:bodyPr/>
          <a:lstStyle/>
          <a:p>
            <a:r>
              <a:rPr lang="en-US" dirty="0" smtClean="0"/>
              <a:t>Enter intertitle (max. 3 lines)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92345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Enter slide title (max. 2 lines)</a:t>
            </a:r>
            <a:br>
              <a:rPr lang="en-US" dirty="0" smtClean="0"/>
            </a:br>
            <a:r>
              <a:rPr lang="en-US" dirty="0" smtClean="0"/>
              <a:t>The 2nd line may be black if reasonable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360000" y="1026000"/>
            <a:ext cx="4050000" cy="3483000"/>
          </a:xfrm>
        </p:spPr>
        <p:txBody>
          <a:bodyPr/>
          <a:lstStyle/>
          <a:p>
            <a:pPr lvl="0"/>
            <a:r>
              <a:rPr lang="en-US" dirty="0" smtClean="0"/>
              <a:t>Enter text or define content via symbol in the middle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sz="half" idx="2" hasCustomPrompt="1"/>
          </p:nvPr>
        </p:nvSpPr>
        <p:spPr>
          <a:xfrm>
            <a:off x="4590000" y="1026000"/>
            <a:ext cx="4050000" cy="3483000"/>
          </a:xfrm>
        </p:spPr>
        <p:txBody>
          <a:bodyPr/>
          <a:lstStyle/>
          <a:p>
            <a:pPr lvl="0"/>
            <a:r>
              <a:rPr lang="en-US" dirty="0" smtClean="0"/>
              <a:t>Enter text or define content via symbol in the middle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AA69B-E3BA-4C33-AC33-CD1C0BB3046D}" type="datetime1">
              <a:rPr lang="en-US" smtClean="0"/>
              <a:t>4/15/2019</a:t>
            </a:fld>
            <a:endParaRPr lang="en-US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5G NR Uplink TBS - Selection of (Lrbs/Imcs) pair</a:t>
            </a:r>
            <a:endParaRPr lang="en-US" smtClean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B76AC-E5DF-427C-ABDC-2F4FBD8E4B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80628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Enter slide title (max. 2 lines)</a:t>
            </a:r>
            <a:br>
              <a:rPr lang="en-US" dirty="0" smtClean="0"/>
            </a:br>
            <a:r>
              <a:rPr lang="en-US" dirty="0" smtClean="0"/>
              <a:t>The 2nd line may be black if reasonable</a:t>
            </a:r>
            <a:endParaRPr lang="en-US" dirty="0"/>
          </a:p>
        </p:txBody>
      </p:sp>
      <p:sp>
        <p:nvSpPr>
          <p:cNvPr id="14" name="Text Placeholder 1"/>
          <p:cNvSpPr>
            <a:spLocks noGrp="1"/>
          </p:cNvSpPr>
          <p:nvPr>
            <p:ph type="body" idx="13" hasCustomPrompt="1"/>
          </p:nvPr>
        </p:nvSpPr>
        <p:spPr>
          <a:xfrm>
            <a:off x="360000" y="1026000"/>
            <a:ext cx="4050000" cy="504000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1600" b="1" baseline="0"/>
            </a:lvl1pPr>
            <a:lvl2pPr marL="457200" indent="0">
              <a:buNone/>
              <a:defRPr sz="1600" b="1"/>
            </a:lvl2pPr>
            <a:lvl3pPr marL="914400" indent="0">
              <a:buNone/>
              <a:defRPr sz="16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/>
            <a:r>
              <a:rPr lang="en-US" dirty="0" smtClean="0"/>
              <a:t>Enter subtitle</a:t>
            </a:r>
            <a:br>
              <a:rPr lang="en-US" dirty="0" smtClean="0"/>
            </a:br>
            <a:r>
              <a:rPr lang="en-US" dirty="0" smtClean="0"/>
              <a:t>(max. 2 lines)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4" hasCustomPrompt="1"/>
          </p:nvPr>
        </p:nvSpPr>
        <p:spPr>
          <a:xfrm>
            <a:off x="4590000" y="1026000"/>
            <a:ext cx="4050000" cy="504000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1600" b="1"/>
            </a:lvl1pPr>
            <a:lvl2pPr marL="457200" indent="0">
              <a:buNone/>
              <a:defRPr sz="1600" b="1"/>
            </a:lvl2pPr>
            <a:lvl3pPr marL="914400" indent="0">
              <a:buNone/>
              <a:defRPr sz="16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/>
            <a:r>
              <a:rPr lang="en-US" dirty="0" smtClean="0"/>
              <a:t>Enter subtitle</a:t>
            </a:r>
            <a:br>
              <a:rPr lang="en-US" dirty="0" smtClean="0"/>
            </a:br>
            <a:r>
              <a:rPr lang="en-US" dirty="0" smtClean="0"/>
              <a:t>(max. 2 lines)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358775" y="1584000"/>
            <a:ext cx="4050000" cy="2926800"/>
          </a:xfrm>
        </p:spPr>
        <p:txBody>
          <a:bodyPr/>
          <a:lstStyle/>
          <a:p>
            <a:pPr lvl="0"/>
            <a:r>
              <a:rPr lang="en-US" dirty="0" smtClean="0"/>
              <a:t>Enter text or define content via symbol in the middle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sz="half" idx="2" hasCustomPrompt="1"/>
          </p:nvPr>
        </p:nvSpPr>
        <p:spPr>
          <a:xfrm>
            <a:off x="4590000" y="1584000"/>
            <a:ext cx="4050000" cy="2926800"/>
          </a:xfrm>
        </p:spPr>
        <p:txBody>
          <a:bodyPr/>
          <a:lstStyle/>
          <a:p>
            <a:pPr lvl="0"/>
            <a:r>
              <a:rPr lang="en-US" dirty="0" smtClean="0"/>
              <a:t>Enter text or define content via symbol in the middle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FDEF3-EEB7-4898-B441-78FFACE8CD4A}" type="datetime1">
              <a:rPr lang="en-US" smtClean="0"/>
              <a:t>4/15/2019</a:t>
            </a:fld>
            <a:endParaRPr lang="en-US" smtClean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5G NR Uplink TBS - Selection of (Lrbs/Imcs) pair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B76AC-E5DF-427C-ABDC-2F4FBD8E4B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45085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Enter slide title (max. 2 lines)</a:t>
            </a:r>
            <a:br>
              <a:rPr lang="en-US" dirty="0" smtClean="0"/>
            </a:br>
            <a:r>
              <a:rPr lang="en-US" dirty="0" smtClean="0"/>
              <a:t>The 2nd line may be black if reasonable</a:t>
            </a:r>
            <a:br>
              <a:rPr lang="en-US" dirty="0" smtClean="0"/>
            </a:br>
            <a:endParaRPr lang="en-US" dirty="0" smtClean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F7165-0F7C-4BF9-983C-1F1A1A3AAF23}" type="datetime1">
              <a:rPr lang="en-US" smtClean="0"/>
              <a:t>4/15/2019</a:t>
            </a:fld>
            <a:endParaRPr 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5G NR Uplink TBS - Selection of (Lrbs/Imcs) pair</a:t>
            </a:r>
            <a:endParaRPr lang="en-US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086BA-F4C1-4466-B31C-C9232764D356}" type="slidenum">
              <a:rPr lang="en-US" smtClean="0"/>
              <a:t>‹#›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7058489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E1627-78A5-4308-B1B4-B886E7629955}" type="datetime1">
              <a:rPr lang="en-US" smtClean="0"/>
              <a:t>4/15/2019</a:t>
            </a:fld>
            <a:endParaRPr lang="en-US" smtClean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5G NR Uplink TBS - Selection of (Lrbs/Imcs) pair</a:t>
            </a:r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086BA-F4C1-4466-B31C-C9232764D356}" type="slidenum">
              <a:rPr lang="en-US" smtClean="0"/>
              <a:t>‹#›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263664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Content and 1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Enter slide title (max. 2 lines)</a:t>
            </a:r>
            <a:br>
              <a:rPr lang="en-US" dirty="0" smtClean="0"/>
            </a:br>
            <a:r>
              <a:rPr lang="en-US" dirty="0" smtClean="0"/>
              <a:t>The 2nd line may be black if reasonable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360000" y="1026000"/>
            <a:ext cx="5940000" cy="3483000"/>
          </a:xfrm>
        </p:spPr>
        <p:txBody>
          <a:bodyPr/>
          <a:lstStyle>
            <a:lvl1pPr/>
          </a:lstStyle>
          <a:p>
            <a:pPr lvl="0"/>
            <a:r>
              <a:rPr lang="en-US" dirty="0" smtClean="0"/>
              <a:t>Enter text (no picture)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Picture Placeholder 1"/>
          <p:cNvSpPr>
            <a:spLocks noGrp="1"/>
          </p:cNvSpPr>
          <p:nvPr>
            <p:ph type="pic" sz="quarter" idx="2"/>
          </p:nvPr>
        </p:nvSpPr>
        <p:spPr>
          <a:xfrm>
            <a:off x="6480000" y="1026000"/>
            <a:ext cx="2664000" cy="34830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E92A1-B360-4418-A3D7-7D1EF41D9237}" type="datetime1">
              <a:rPr lang="en-US" smtClean="0"/>
              <a:t>4/15/2019</a:t>
            </a:fld>
            <a:endParaRPr lang="en-US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5G NR Uplink TBS - Selection of (Lrbs/Imcs) pair</a:t>
            </a:r>
            <a:endParaRPr lang="en-US" smtClean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B76AC-E5DF-427C-ABDC-2F4FBD8E4B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72348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1"/>
          <p:cNvPicPr>
            <a:picLocks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47604"/>
            <a:ext cx="9144000" cy="595896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60000" y="162000"/>
            <a:ext cx="8280000" cy="810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dirty="0" smtClean="0"/>
              <a:t>Enter slide title (max. 2 lines)</a:t>
            </a:r>
            <a:br>
              <a:rPr lang="en-US" dirty="0" smtClean="0"/>
            </a:br>
            <a:r>
              <a:rPr lang="en-US" dirty="0" smtClean="0"/>
              <a:t>The 2nd line may be black if reasonable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360000" y="1026000"/>
            <a:ext cx="8280000" cy="3483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 smtClean="0"/>
              <a:t>Click to enter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6</a:t>
            </a:r>
          </a:p>
          <a:p>
            <a:pPr lvl="6"/>
            <a:r>
              <a:rPr lang="en-US" dirty="0" smtClean="0"/>
              <a:t>7</a:t>
            </a:r>
          </a:p>
          <a:p>
            <a:pPr lvl="7"/>
            <a:r>
              <a:rPr lang="en-US" dirty="0" smtClean="0"/>
              <a:t>8</a:t>
            </a:r>
          </a:p>
          <a:p>
            <a:pPr lvl="8"/>
            <a:r>
              <a:rPr lang="en-US" dirty="0" smtClean="0"/>
              <a:t>9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592000" y="4791600"/>
            <a:ext cx="792000" cy="135000"/>
          </a:xfrm>
          <a:prstGeom prst="rect">
            <a:avLst/>
          </a:prstGeom>
        </p:spPr>
        <p:txBody>
          <a:bodyPr vert="horz" wrap="none" lIns="0" tIns="0" rIns="0" bIns="0" rtlCol="0" anchor="t" anchorCtr="0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6FE12828-521E-4C7D-B3F9-BD39215E7674}" type="datetime1">
              <a:rPr lang="en-US" smtClean="0"/>
              <a:t>4/15/2019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420000" y="4791600"/>
            <a:ext cx="2880000" cy="135000"/>
          </a:xfrm>
          <a:prstGeom prst="rect">
            <a:avLst/>
          </a:prstGeom>
        </p:spPr>
        <p:txBody>
          <a:bodyPr vert="horz" wrap="none" lIns="0" tIns="0" rIns="0" bIns="0" rtlCol="0" anchor="t" anchorCtr="0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5G NR Uplink TBS - Selection of (Lrbs/Imcs) pair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300000" y="4791600"/>
            <a:ext cx="504000" cy="135000"/>
          </a:xfrm>
          <a:prstGeom prst="rect">
            <a:avLst/>
          </a:prstGeom>
        </p:spPr>
        <p:txBody>
          <a:bodyPr vert="horz" wrap="none" lIns="0" tIns="0" rIns="0" bIns="0" rtlCol="0" anchor="t" anchorCtr="0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57CB76AC-E5DF-427C-ABDC-2F4FBD8E4B6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0445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</p:sldLayoutIdLst>
  <p:hf hdr="0"/>
  <p:txStyles>
    <p:titleStyle>
      <a:lvl1pPr algn="l" defTabSz="914400" rtl="0" eaLnBrk="1" latinLnBrk="0" hangingPunct="1">
        <a:spcBef>
          <a:spcPct val="0"/>
        </a:spcBef>
        <a:buNone/>
        <a:defRPr sz="27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0000" indent="-180000" algn="l" defTabSz="914400" rtl="0" eaLnBrk="1" latinLnBrk="0" hangingPunct="1">
        <a:lnSpc>
          <a:spcPct val="112000"/>
        </a:lnSpc>
        <a:spcBef>
          <a:spcPts val="0"/>
        </a:spcBef>
        <a:buSzPct val="105000"/>
        <a:buFont typeface="Arial Black" pitchFamily="34" charset="0"/>
        <a:buChar char="ı"/>
        <a:defRPr sz="15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360000" indent="-180000" algn="l" defTabSz="914400" rtl="0" eaLnBrk="1" latinLnBrk="0" hangingPunct="1">
        <a:lnSpc>
          <a:spcPct val="112000"/>
        </a:lnSpc>
        <a:spcBef>
          <a:spcPts val="0"/>
        </a:spcBef>
        <a:buSzPct val="75000"/>
        <a:buFont typeface="Wingdings" pitchFamily="2" charset="2"/>
        <a:buChar char="§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540000" indent="-180000" algn="l" defTabSz="914400" rtl="0" eaLnBrk="1" latinLnBrk="0" hangingPunct="1">
        <a:lnSpc>
          <a:spcPct val="112000"/>
        </a:lnSpc>
        <a:spcBef>
          <a:spcPts val="0"/>
        </a:spcBef>
        <a:buSzPct val="75000"/>
        <a:buFont typeface="Wingdings" pitchFamily="2" charset="2"/>
        <a:buChar char="§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720000" indent="-180000" algn="l" defTabSz="914400" rtl="0" eaLnBrk="1" latinLnBrk="0" hangingPunct="1">
        <a:lnSpc>
          <a:spcPct val="112000"/>
        </a:lnSpc>
        <a:spcBef>
          <a:spcPts val="0"/>
        </a:spcBef>
        <a:buSzPct val="75000"/>
        <a:buFont typeface="Wingdings" pitchFamily="2" charset="2"/>
        <a:buChar char="§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900000" indent="-180000" algn="l" defTabSz="914400" rtl="0" eaLnBrk="1" latinLnBrk="0" hangingPunct="1">
        <a:lnSpc>
          <a:spcPct val="112000"/>
        </a:lnSpc>
        <a:spcBef>
          <a:spcPts val="0"/>
        </a:spcBef>
        <a:buSzPct val="75000"/>
        <a:buFont typeface="Wingdings" pitchFamily="2" charset="2"/>
        <a:buChar char="§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080000" indent="-180000" algn="l" defTabSz="914400" rtl="0" eaLnBrk="1" latinLnBrk="0" hangingPunct="1">
        <a:lnSpc>
          <a:spcPct val="112000"/>
        </a:lnSpc>
        <a:spcBef>
          <a:spcPts val="0"/>
        </a:spcBef>
        <a:buSzPct val="75000"/>
        <a:buFont typeface="Wingdings" pitchFamily="2" charset="2"/>
        <a:buChar char="§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1260000" indent="-180000" algn="l" defTabSz="914400" rtl="0" eaLnBrk="1" latinLnBrk="0" hangingPunct="1">
        <a:lnSpc>
          <a:spcPct val="112000"/>
        </a:lnSpc>
        <a:spcBef>
          <a:spcPts val="0"/>
        </a:spcBef>
        <a:buSzPct val="75000"/>
        <a:buFont typeface="Wingdings" pitchFamily="2" charset="2"/>
        <a:buChar char="§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440000" indent="-180000" algn="l" defTabSz="914400" rtl="0" eaLnBrk="1" latinLnBrk="0" hangingPunct="1">
        <a:lnSpc>
          <a:spcPct val="112000"/>
        </a:lnSpc>
        <a:spcBef>
          <a:spcPts val="0"/>
        </a:spcBef>
        <a:buSzPct val="75000"/>
        <a:buFont typeface="Wingdings" pitchFamily="2" charset="2"/>
        <a:buChar char="§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1620000" indent="-180000" algn="l" defTabSz="914400" rtl="0" eaLnBrk="1" latinLnBrk="0" hangingPunct="1">
        <a:lnSpc>
          <a:spcPct val="112000"/>
        </a:lnSpc>
        <a:spcBef>
          <a:spcPts val="0"/>
        </a:spcBef>
        <a:buSzPct val="75000"/>
        <a:buFont typeface="Wingdings" pitchFamily="2" charset="2"/>
        <a:buChar char="§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6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3GPP RAN5 TTCN Workshop #45</a:t>
            </a:r>
          </a:p>
          <a:p>
            <a:r>
              <a:rPr lang="en-US" dirty="0" smtClean="0"/>
              <a:t>16 April 2019, ETSI</a:t>
            </a:r>
          </a:p>
          <a:p>
            <a:endParaRPr lang="en-US" dirty="0"/>
          </a:p>
          <a:p>
            <a:r>
              <a:rPr lang="en-US" smtClean="0"/>
              <a:t>R5w190116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360000" y="162000"/>
            <a:ext cx="6660272" cy="1215000"/>
          </a:xfrm>
        </p:spPr>
        <p:txBody>
          <a:bodyPr/>
          <a:lstStyle/>
          <a:p>
            <a:r>
              <a:rPr lang="en-US" dirty="0" smtClean="0"/>
              <a:t>5G NR Test Model: </a:t>
            </a:r>
            <a:br>
              <a:rPr lang="en-US" dirty="0" smtClean="0"/>
            </a:br>
            <a:r>
              <a:rPr lang="en-US" dirty="0" smtClean="0"/>
              <a:t>Selection criteria for L</a:t>
            </a:r>
            <a:r>
              <a:rPr lang="en-US" sz="1800" dirty="0" smtClean="0"/>
              <a:t>RBs</a:t>
            </a:r>
            <a:r>
              <a:rPr lang="en-US" dirty="0" smtClean="0"/>
              <a:t> / I</a:t>
            </a:r>
            <a:r>
              <a:rPr lang="en-US" sz="1800" dirty="0" smtClean="0"/>
              <a:t>MCS</a:t>
            </a:r>
            <a:r>
              <a:rPr lang="en-US" dirty="0" smtClean="0"/>
              <a:t> with given Uplink TBS</a:t>
            </a:r>
            <a:endParaRPr lang="en-US" dirty="0"/>
          </a:p>
        </p:txBody>
      </p:sp>
      <p:sp>
        <p:nvSpPr>
          <p:cNvPr id="18" name="RS_Classification_Standard"/>
          <p:cNvSpPr txBox="1"/>
          <p:nvPr/>
        </p:nvSpPr>
        <p:spPr>
          <a:xfrm>
            <a:off x="8990047" y="45750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de-DE" sz="900" b="1" kern="900" spc="100" dirty="0" err="1" smtClean="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31941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Problem </a:t>
            </a:r>
            <a:r>
              <a:rPr lang="de-DE" dirty="0" err="1" smtClean="0"/>
              <a:t>statement</a:t>
            </a:r>
            <a:endParaRPr lang="de-D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6789" y="699542"/>
            <a:ext cx="8280000" cy="3798789"/>
          </a:xfrm>
        </p:spPr>
        <p:txBody>
          <a:bodyPr/>
          <a:lstStyle/>
          <a:p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creation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b="1" dirty="0" err="1" smtClean="0"/>
              <a:t>Uplink</a:t>
            </a:r>
            <a:r>
              <a:rPr lang="de-DE" b="1" dirty="0" smtClean="0"/>
              <a:t> TBS </a:t>
            </a:r>
            <a:r>
              <a:rPr lang="de-DE" b="1" dirty="0" err="1" smtClean="0"/>
              <a:t>tables</a:t>
            </a:r>
            <a:r>
              <a:rPr lang="de-DE" dirty="0" smtClean="0"/>
              <a:t>, TS 38.523-3 Annex B.2 </a:t>
            </a:r>
            <a:r>
              <a:rPr lang="de-DE" dirty="0" err="1" smtClean="0"/>
              <a:t>currently</a:t>
            </a:r>
            <a:r>
              <a:rPr lang="de-DE" dirty="0" smtClean="0"/>
              <a:t> </a:t>
            </a:r>
            <a:r>
              <a:rPr lang="de-DE" dirty="0" err="1" smtClean="0"/>
              <a:t>refers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criteria</a:t>
            </a:r>
            <a:r>
              <a:rPr lang="de-DE" dirty="0" smtClean="0"/>
              <a:t> </a:t>
            </a:r>
            <a:r>
              <a:rPr lang="de-DE" dirty="0" err="1" smtClean="0"/>
              <a:t>specified</a:t>
            </a:r>
            <a:r>
              <a:rPr lang="de-DE" dirty="0" smtClean="0"/>
              <a:t> in </a:t>
            </a:r>
            <a:r>
              <a:rPr lang="de-DE" dirty="0" err="1" smtClean="0"/>
              <a:t>subclause</a:t>
            </a:r>
            <a:r>
              <a:rPr lang="de-DE" dirty="0" smtClean="0"/>
              <a:t> 7.1.2.2.4.2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selection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an L</a:t>
            </a:r>
            <a:r>
              <a:rPr lang="de-DE" sz="1100" dirty="0" smtClean="0"/>
              <a:t>RBs</a:t>
            </a:r>
            <a:r>
              <a:rPr lang="de-DE" dirty="0" smtClean="0"/>
              <a:t> / I</a:t>
            </a:r>
            <a:r>
              <a:rPr lang="de-DE" sz="1100" dirty="0" smtClean="0"/>
              <a:t>MCS</a:t>
            </a:r>
            <a:r>
              <a:rPr lang="de-DE" dirty="0" smtClean="0"/>
              <a:t> pair in </a:t>
            </a:r>
            <a:r>
              <a:rPr lang="de-DE" dirty="0" err="1" smtClean="0"/>
              <a:t>Downlink</a:t>
            </a:r>
            <a:r>
              <a:rPr lang="de-DE" dirty="0" smtClean="0"/>
              <a:t>:</a:t>
            </a:r>
            <a:br>
              <a:rPr lang="de-DE" dirty="0" smtClean="0"/>
            </a:br>
            <a:r>
              <a:rPr lang="de-DE" dirty="0"/>
              <a:t/>
            </a:r>
            <a:br>
              <a:rPr lang="de-DE" dirty="0"/>
            </a:br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pPr marL="0" indent="0">
              <a:buNone/>
            </a:pPr>
            <a:endParaRPr lang="de-DE" dirty="0"/>
          </a:p>
          <a:p>
            <a:r>
              <a:rPr lang="de-DE" dirty="0" smtClean="0"/>
              <a:t>R5w190108 </a:t>
            </a:r>
            <a:r>
              <a:rPr lang="de-DE" dirty="0" err="1" smtClean="0"/>
              <a:t>describes</a:t>
            </a:r>
            <a:r>
              <a:rPr lang="de-DE" dirty="0" smtClean="0"/>
              <a:t> in Observation 1…4 </a:t>
            </a:r>
            <a:r>
              <a:rPr lang="de-DE" dirty="0" err="1" smtClean="0"/>
              <a:t>those</a:t>
            </a:r>
            <a:r>
              <a:rPr lang="de-DE" dirty="0" smtClean="0"/>
              <a:t> </a:t>
            </a:r>
            <a:r>
              <a:rPr lang="de-DE" dirty="0" err="1" smtClean="0"/>
              <a:t>cases</a:t>
            </a:r>
            <a:r>
              <a:rPr lang="de-DE" dirty="0" smtClean="0"/>
              <a:t>, </a:t>
            </a:r>
            <a:r>
              <a:rPr lang="de-DE" dirty="0" err="1" smtClean="0"/>
              <a:t>which</a:t>
            </a:r>
            <a:r>
              <a:rPr lang="de-DE" dirty="0" smtClean="0"/>
              <a:t> </a:t>
            </a:r>
            <a:r>
              <a:rPr lang="de-DE" dirty="0" err="1" smtClean="0"/>
              <a:t>leave</a:t>
            </a:r>
            <a:r>
              <a:rPr lang="de-DE" dirty="0" smtClean="0"/>
              <a:t> </a:t>
            </a:r>
            <a:r>
              <a:rPr lang="de-DE" dirty="0" err="1" smtClean="0"/>
              <a:t>more</a:t>
            </a:r>
            <a:r>
              <a:rPr lang="de-DE" dirty="0" smtClean="0"/>
              <a:t> </a:t>
            </a:r>
            <a:r>
              <a:rPr lang="de-DE" dirty="0" err="1" smtClean="0"/>
              <a:t>than</a:t>
            </a:r>
            <a:r>
              <a:rPr lang="de-DE" dirty="0" smtClean="0"/>
              <a:t> </a:t>
            </a:r>
            <a:r>
              <a:rPr lang="de-DE" dirty="0" err="1" smtClean="0"/>
              <a:t>one</a:t>
            </a:r>
            <a:r>
              <a:rPr lang="de-DE" dirty="0" smtClean="0"/>
              <a:t> L</a:t>
            </a:r>
            <a:r>
              <a:rPr lang="de-DE" sz="1100" dirty="0" smtClean="0"/>
              <a:t>RBs</a:t>
            </a:r>
            <a:r>
              <a:rPr lang="de-DE" dirty="0" smtClean="0"/>
              <a:t> </a:t>
            </a:r>
            <a:r>
              <a:rPr lang="de-DE" dirty="0"/>
              <a:t>/ </a:t>
            </a:r>
            <a:r>
              <a:rPr lang="de-DE" dirty="0" smtClean="0"/>
              <a:t>I</a:t>
            </a:r>
            <a:r>
              <a:rPr lang="de-DE" sz="1100" dirty="0" smtClean="0"/>
              <a:t>MCS</a:t>
            </a:r>
            <a:r>
              <a:rPr lang="de-DE" dirty="0" smtClean="0"/>
              <a:t> </a:t>
            </a:r>
            <a:r>
              <a:rPr lang="de-DE" dirty="0" err="1" smtClean="0"/>
              <a:t>candidate</a:t>
            </a:r>
            <a:r>
              <a:rPr lang="de-DE" dirty="0" smtClean="0"/>
              <a:t> pair after </a:t>
            </a:r>
            <a:r>
              <a:rPr lang="de-DE" dirty="0" err="1" smtClean="0"/>
              <a:t>having</a:t>
            </a:r>
            <a:r>
              <a:rPr lang="de-DE" dirty="0" smtClean="0"/>
              <a:t> </a:t>
            </a:r>
            <a:r>
              <a:rPr lang="de-DE" dirty="0" err="1" smtClean="0"/>
              <a:t>applied</a:t>
            </a:r>
            <a:r>
              <a:rPr lang="de-DE" dirty="0" smtClean="0"/>
              <a:t> </a:t>
            </a:r>
            <a:r>
              <a:rPr lang="de-DE" i="1" dirty="0" smtClean="0">
                <a:solidFill>
                  <a:schemeClr val="accent1">
                    <a:lumMod val="75000"/>
                  </a:schemeClr>
                </a:solidFill>
              </a:rPr>
              <a:t>[</a:t>
            </a:r>
            <a:r>
              <a:rPr lang="de-DE" i="1" dirty="0" err="1" smtClean="0">
                <a:solidFill>
                  <a:schemeClr val="accent1">
                    <a:lumMod val="75000"/>
                  </a:schemeClr>
                </a:solidFill>
              </a:rPr>
              <a:t>Rule</a:t>
            </a:r>
            <a:r>
              <a:rPr lang="de-DE" i="1" dirty="0" smtClean="0">
                <a:solidFill>
                  <a:schemeClr val="accent1">
                    <a:lumMod val="75000"/>
                  </a:schemeClr>
                </a:solidFill>
              </a:rPr>
              <a:t> A]</a:t>
            </a:r>
            <a:r>
              <a:rPr lang="de-DE" dirty="0" smtClean="0"/>
              <a:t>. These </a:t>
            </a:r>
            <a:r>
              <a:rPr lang="de-DE" dirty="0" err="1" smtClean="0"/>
              <a:t>are</a:t>
            </a:r>
            <a:r>
              <a:rPr lang="de-DE" dirty="0" smtClean="0"/>
              <a:t> </a:t>
            </a:r>
            <a:r>
              <a:rPr lang="de-DE" dirty="0" err="1" smtClean="0"/>
              <a:t>exactly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cornercases</a:t>
            </a:r>
            <a:r>
              <a:rPr lang="de-DE" dirty="0" smtClean="0"/>
              <a:t> </a:t>
            </a:r>
            <a:r>
              <a:rPr lang="de-DE" dirty="0" err="1" smtClean="0"/>
              <a:t>when</a:t>
            </a:r>
            <a:r>
              <a:rPr lang="de-DE" dirty="0" smtClean="0"/>
              <a:t> </a:t>
            </a:r>
            <a:r>
              <a:rPr lang="de-DE" dirty="0" err="1" smtClean="0"/>
              <a:t>switching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a </a:t>
            </a:r>
            <a:r>
              <a:rPr lang="de-DE" dirty="0" err="1" smtClean="0"/>
              <a:t>higher</a:t>
            </a:r>
            <a:r>
              <a:rPr lang="de-DE" dirty="0" smtClean="0"/>
              <a:t> </a:t>
            </a:r>
            <a:r>
              <a:rPr lang="de-DE" dirty="0" err="1" smtClean="0"/>
              <a:t>modulation</a:t>
            </a:r>
            <a:r>
              <a:rPr lang="de-DE" dirty="0" smtClean="0"/>
              <a:t> </a:t>
            </a:r>
            <a:r>
              <a:rPr lang="de-DE" dirty="0" err="1" smtClean="0"/>
              <a:t>order</a:t>
            </a:r>
            <a:r>
              <a:rPr lang="de-DE" dirty="0" smtClean="0"/>
              <a:t>.</a:t>
            </a:r>
            <a:br>
              <a:rPr lang="de-DE" dirty="0" smtClean="0"/>
            </a:br>
            <a:r>
              <a:rPr lang="de-DE" dirty="0" smtClean="0"/>
              <a:t/>
            </a:r>
            <a:br>
              <a:rPr lang="de-DE" dirty="0" smtClean="0"/>
            </a:br>
            <a:endParaRPr lang="de-DE" dirty="0" smtClean="0"/>
          </a:p>
          <a:p>
            <a:pPr marL="0" indent="0">
              <a:buNone/>
            </a:pPr>
            <a:r>
              <a:rPr lang="de-DE" dirty="0" smtClean="0"/>
              <a:t/>
            </a:r>
            <a:br>
              <a:rPr lang="de-DE" dirty="0" smtClean="0"/>
            </a:br>
            <a:r>
              <a:rPr lang="de-DE" dirty="0" smtClean="0"/>
              <a:t/>
            </a:r>
            <a:br>
              <a:rPr lang="de-DE" dirty="0" smtClean="0"/>
            </a:br>
            <a:r>
              <a:rPr lang="de-DE" dirty="0" smtClean="0"/>
              <a:t/>
            </a:r>
            <a:br>
              <a:rPr lang="de-DE" dirty="0" smtClean="0"/>
            </a:br>
            <a:r>
              <a:rPr lang="de-DE" dirty="0" smtClean="0"/>
              <a:t/>
            </a:r>
            <a:br>
              <a:rPr lang="de-DE" dirty="0" smtClean="0"/>
            </a:br>
            <a:endParaRPr lang="de-DE" dirty="0" smtClean="0"/>
          </a:p>
          <a:p>
            <a:endParaRPr lang="de-D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488F2-9613-420B-8596-7C1CD61EB811}" type="datetime1">
              <a:rPr lang="en-US" smtClean="0"/>
              <a:t>4/15/2019</a:t>
            </a:fld>
            <a:endParaRPr lang="en-US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5G NR Uplink TBS - Selection of (Lrbs/Imcs) pair</a:t>
            </a:r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B76AC-E5DF-427C-ABDC-2F4FBD8E4B69}" type="slidenum">
              <a:rPr lang="en-US" smtClean="0"/>
              <a:t>2</a:t>
            </a:fld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3648" y="1265269"/>
            <a:ext cx="5978821" cy="133442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24863" y="3108176"/>
            <a:ext cx="5978821" cy="1536789"/>
          </a:xfrm>
          <a:prstGeom prst="rect">
            <a:avLst/>
          </a:prstGeom>
        </p:spPr>
      </p:pic>
      <p:sp>
        <p:nvSpPr>
          <p:cNvPr id="14" name="RS_Classification_Standard"/>
          <p:cNvSpPr txBox="1"/>
          <p:nvPr/>
        </p:nvSpPr>
        <p:spPr>
          <a:xfrm>
            <a:off x="8990047" y="45750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de-DE" sz="900" b="1" kern="900" spc="100" dirty="0" err="1" smtClean="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77947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Discussion</a:t>
            </a:r>
            <a:endParaRPr lang="de-D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6900" y="843558"/>
            <a:ext cx="8280000" cy="3338984"/>
          </a:xfrm>
        </p:spPr>
        <p:txBody>
          <a:bodyPr/>
          <a:lstStyle/>
          <a:p>
            <a:r>
              <a:rPr lang="de-DE" dirty="0" smtClean="0"/>
              <a:t>TF160‘s </a:t>
            </a:r>
            <a:r>
              <a:rPr lang="de-DE" dirty="0" err="1" smtClean="0"/>
              <a:t>view</a:t>
            </a:r>
            <a:r>
              <a:rPr lang="de-DE" dirty="0" smtClean="0"/>
              <a:t>, </a:t>
            </a:r>
            <a:r>
              <a:rPr lang="de-DE" dirty="0" err="1" smtClean="0"/>
              <a:t>that</a:t>
            </a:r>
            <a:r>
              <a:rPr lang="de-DE" dirty="0" smtClean="0"/>
              <a:t> </a:t>
            </a:r>
            <a:r>
              <a:rPr lang="de-DE" dirty="0" err="1" smtClean="0"/>
              <a:t>option</a:t>
            </a:r>
            <a:r>
              <a:rPr lang="de-DE" dirty="0" smtClean="0"/>
              <a:t> „max. I</a:t>
            </a:r>
            <a:r>
              <a:rPr lang="de-DE" sz="1100" dirty="0" smtClean="0"/>
              <a:t>MCS“</a:t>
            </a:r>
            <a:r>
              <a:rPr lang="de-DE" dirty="0" smtClean="0"/>
              <a:t> was </a:t>
            </a:r>
            <a:r>
              <a:rPr lang="de-DE" dirty="0" err="1" smtClean="0"/>
              <a:t>preferable</a:t>
            </a:r>
            <a:r>
              <a:rPr lang="de-DE" dirty="0" smtClean="0"/>
              <a:t/>
            </a:r>
            <a:br>
              <a:rPr lang="de-DE" dirty="0" smtClean="0"/>
            </a:br>
            <a:r>
              <a:rPr lang="de-DE" dirty="0" err="1" smtClean="0"/>
              <a:t>as</a:t>
            </a:r>
            <a:r>
              <a:rPr lang="de-DE" dirty="0" smtClean="0"/>
              <a:t> </a:t>
            </a:r>
            <a:r>
              <a:rPr lang="de-DE" i="1" dirty="0" smtClean="0">
                <a:solidFill>
                  <a:srgbClr val="0070C0"/>
                </a:solidFill>
              </a:rPr>
              <a:t>[</a:t>
            </a:r>
            <a:r>
              <a:rPr lang="de-DE" i="1" dirty="0" err="1" smtClean="0">
                <a:solidFill>
                  <a:srgbClr val="0070C0"/>
                </a:solidFill>
              </a:rPr>
              <a:t>RuleB</a:t>
            </a:r>
            <a:r>
              <a:rPr lang="de-DE" i="1" dirty="0" smtClean="0">
                <a:solidFill>
                  <a:srgbClr val="0070C0"/>
                </a:solidFill>
              </a:rPr>
              <a:t>]</a:t>
            </a:r>
            <a:r>
              <a:rPr lang="de-DE" dirty="0" smtClean="0"/>
              <a:t> </a:t>
            </a:r>
            <a:r>
              <a:rPr lang="de-DE" dirty="0" err="1" smtClean="0"/>
              <a:t>because</a:t>
            </a:r>
            <a:r>
              <a:rPr lang="de-DE" dirty="0" smtClean="0"/>
              <a:t> </a:t>
            </a:r>
            <a:r>
              <a:rPr lang="de-DE" dirty="0" err="1" smtClean="0"/>
              <a:t>it</a:t>
            </a:r>
            <a:r>
              <a:rPr lang="de-DE" dirty="0" smtClean="0"/>
              <a:t> </a:t>
            </a:r>
            <a:r>
              <a:rPr lang="de-DE" dirty="0" err="1" smtClean="0"/>
              <a:t>would</a:t>
            </a:r>
            <a:r>
              <a:rPr lang="de-DE" dirty="0" smtClean="0"/>
              <a:t> </a:t>
            </a:r>
            <a:r>
              <a:rPr lang="de-DE" dirty="0" err="1" smtClean="0"/>
              <a:t>lead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a </a:t>
            </a:r>
            <a:r>
              <a:rPr lang="de-DE" dirty="0" err="1" smtClean="0"/>
              <a:t>lower</a:t>
            </a:r>
            <a:r>
              <a:rPr lang="de-DE" dirty="0" smtClean="0"/>
              <a:t> </a:t>
            </a:r>
            <a:r>
              <a:rPr lang="de-DE" dirty="0" err="1" smtClean="0"/>
              <a:t>coding</a:t>
            </a:r>
            <a:r>
              <a:rPr lang="de-DE" dirty="0" smtClean="0"/>
              <a:t> </a:t>
            </a:r>
            <a:r>
              <a:rPr lang="de-DE" dirty="0" smtClean="0"/>
              <a:t/>
            </a:r>
            <a:br>
              <a:rPr lang="de-DE" dirty="0" smtClean="0"/>
            </a:br>
            <a:r>
              <a:rPr lang="de-DE" dirty="0" smtClean="0"/>
              <a:t>rate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thus</a:t>
            </a:r>
            <a:r>
              <a:rPr lang="de-DE" dirty="0" smtClean="0"/>
              <a:t> </a:t>
            </a:r>
            <a:r>
              <a:rPr lang="de-DE" dirty="0" err="1" smtClean="0"/>
              <a:t>provides</a:t>
            </a:r>
            <a:r>
              <a:rPr lang="de-DE" dirty="0" smtClean="0"/>
              <a:t> </a:t>
            </a:r>
            <a:r>
              <a:rPr lang="de-DE" dirty="0" err="1" smtClean="0"/>
              <a:t>more</a:t>
            </a:r>
            <a:r>
              <a:rPr lang="de-DE" dirty="0" smtClean="0"/>
              <a:t> </a:t>
            </a:r>
            <a:r>
              <a:rPr lang="de-DE" dirty="0" err="1" smtClean="0"/>
              <a:t>redundancy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data</a:t>
            </a:r>
            <a:r>
              <a:rPr lang="de-DE" dirty="0" smtClean="0"/>
              <a:t> </a:t>
            </a:r>
            <a:r>
              <a:rPr lang="de-DE" dirty="0" err="1" smtClean="0"/>
              <a:t>bits</a:t>
            </a:r>
            <a:r>
              <a:rPr lang="de-DE" dirty="0" smtClean="0"/>
              <a:t> </a:t>
            </a:r>
            <a:br>
              <a:rPr lang="de-DE" dirty="0" smtClean="0"/>
            </a:br>
            <a:r>
              <a:rPr lang="de-DE" dirty="0" err="1" smtClean="0"/>
              <a:t>onto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physical</a:t>
            </a:r>
            <a:r>
              <a:rPr lang="de-DE" dirty="0" smtClean="0"/>
              <a:t> </a:t>
            </a:r>
            <a:r>
              <a:rPr lang="de-DE" dirty="0" err="1" smtClean="0"/>
              <a:t>channel</a:t>
            </a:r>
            <a:r>
              <a:rPr lang="de-DE" dirty="0" smtClean="0"/>
              <a:t> </a:t>
            </a:r>
            <a:r>
              <a:rPr lang="de-DE" dirty="0" err="1" smtClean="0"/>
              <a:t>symbols</a:t>
            </a:r>
            <a:r>
              <a:rPr lang="de-DE" dirty="0" smtClean="0"/>
              <a:t>, </a:t>
            </a:r>
            <a:r>
              <a:rPr lang="de-DE" dirty="0" err="1" smtClean="0"/>
              <a:t>is</a:t>
            </a:r>
            <a:r>
              <a:rPr lang="de-DE" dirty="0" smtClean="0"/>
              <a:t> </a:t>
            </a:r>
            <a:r>
              <a:rPr lang="de-DE" u="sng" dirty="0" smtClean="0"/>
              <a:t>not</a:t>
            </a:r>
            <a:r>
              <a:rPr lang="de-DE" dirty="0" smtClean="0"/>
              <a:t> </a:t>
            </a:r>
            <a:r>
              <a:rPr lang="de-DE" dirty="0" err="1" smtClean="0"/>
              <a:t>shared</a:t>
            </a:r>
            <a:r>
              <a:rPr lang="de-DE" dirty="0" smtClean="0"/>
              <a:t> </a:t>
            </a:r>
            <a:r>
              <a:rPr lang="de-DE" dirty="0" err="1" smtClean="0"/>
              <a:t>by</a:t>
            </a:r>
            <a:r>
              <a:rPr lang="de-DE" dirty="0" smtClean="0"/>
              <a:t/>
            </a:r>
            <a:br>
              <a:rPr lang="de-DE" dirty="0" smtClean="0"/>
            </a:br>
            <a:r>
              <a:rPr lang="de-DE" dirty="0" err="1" smtClean="0"/>
              <a:t>our</a:t>
            </a:r>
            <a:r>
              <a:rPr lang="de-DE" dirty="0" smtClean="0"/>
              <a:t> PHY </a:t>
            </a:r>
            <a:r>
              <a:rPr lang="de-DE" dirty="0" err="1" smtClean="0"/>
              <a:t>experts</a:t>
            </a:r>
            <a:r>
              <a:rPr lang="de-DE" dirty="0" smtClean="0"/>
              <a:t>. </a:t>
            </a:r>
            <a:br>
              <a:rPr lang="de-DE" dirty="0" smtClean="0"/>
            </a:br>
            <a:endParaRPr lang="de-DE" sz="1000" dirty="0"/>
          </a:p>
          <a:p>
            <a:r>
              <a:rPr lang="de-DE" u="sng" dirty="0" err="1" smtClean="0"/>
              <a:t>Reason</a:t>
            </a:r>
            <a:r>
              <a:rPr lang="de-DE" u="sng" dirty="0" smtClean="0"/>
              <a:t>:</a:t>
            </a:r>
            <a:r>
              <a:rPr lang="de-DE" dirty="0" smtClean="0"/>
              <a:t>    		     </a:t>
            </a:r>
            <a:r>
              <a:rPr lang="de-DE" sz="1000" i="1" dirty="0" smtClean="0">
                <a:solidFill>
                  <a:srgbClr val="00B050"/>
                </a:solidFill>
              </a:rPr>
              <a:t> </a:t>
            </a:r>
            <a:r>
              <a:rPr lang="de-DE" sz="1000" i="1" dirty="0" err="1">
                <a:solidFill>
                  <a:srgbClr val="00B050"/>
                </a:solidFill>
              </a:rPr>
              <a:t>see</a:t>
            </a:r>
            <a:r>
              <a:rPr lang="de-DE" sz="1000" i="1" dirty="0">
                <a:solidFill>
                  <a:srgbClr val="00B050"/>
                </a:solidFill>
              </a:rPr>
              <a:t> </a:t>
            </a:r>
            <a:r>
              <a:rPr lang="de-DE" sz="1000" i="1" dirty="0" err="1" smtClean="0">
                <a:solidFill>
                  <a:srgbClr val="00B050"/>
                </a:solidFill>
              </a:rPr>
              <a:t>Matlab</a:t>
            </a:r>
            <a:r>
              <a:rPr lang="de-DE" sz="1000" i="1" dirty="0" smtClean="0">
                <a:solidFill>
                  <a:srgbClr val="00B050"/>
                </a:solidFill>
              </a:rPr>
              <a:t> </a:t>
            </a:r>
            <a:r>
              <a:rPr lang="de-DE" sz="1000" i="1" dirty="0" err="1">
                <a:solidFill>
                  <a:srgbClr val="00B050"/>
                </a:solidFill>
              </a:rPr>
              <a:t>simulation</a:t>
            </a:r>
            <a:r>
              <a:rPr lang="de-DE" sz="1000" i="1" dirty="0">
                <a:solidFill>
                  <a:srgbClr val="00B050"/>
                </a:solidFill>
              </a:rPr>
              <a:t> </a:t>
            </a:r>
            <a:r>
              <a:rPr lang="de-DE" sz="1000" i="1" dirty="0" smtClean="0">
                <a:solidFill>
                  <a:srgbClr val="00B050"/>
                </a:solidFill>
                <a:sym typeface="Wingdings" panose="05000000000000000000" pitchFamily="2" charset="2"/>
              </a:rPr>
              <a:t> </a:t>
            </a:r>
            <a:r>
              <a:rPr lang="de-DE" sz="1000" dirty="0" smtClean="0">
                <a:sym typeface="Wingdings" panose="05000000000000000000" pitchFamily="2" charset="2"/>
              </a:rPr>
              <a:t/>
            </a:r>
            <a:br>
              <a:rPr lang="de-DE" sz="1000" dirty="0" smtClean="0">
                <a:sym typeface="Wingdings" panose="05000000000000000000" pitchFamily="2" charset="2"/>
              </a:rPr>
            </a:br>
            <a:r>
              <a:rPr lang="de-DE" dirty="0" smtClean="0"/>
              <a:t>A </a:t>
            </a:r>
            <a:r>
              <a:rPr lang="de-DE" dirty="0" err="1" smtClean="0"/>
              <a:t>higher</a:t>
            </a:r>
            <a:r>
              <a:rPr lang="de-DE" dirty="0" smtClean="0"/>
              <a:t> </a:t>
            </a:r>
            <a:r>
              <a:rPr lang="de-DE" dirty="0" err="1" smtClean="0"/>
              <a:t>modulation</a:t>
            </a:r>
            <a:r>
              <a:rPr lang="de-DE" dirty="0" smtClean="0"/>
              <a:t> </a:t>
            </a:r>
            <a:r>
              <a:rPr lang="de-DE" dirty="0" err="1" smtClean="0"/>
              <a:t>order</a:t>
            </a:r>
            <a:r>
              <a:rPr lang="de-DE" dirty="0" smtClean="0"/>
              <a:t> </a:t>
            </a:r>
            <a:r>
              <a:rPr lang="de-DE" dirty="0" err="1" smtClean="0"/>
              <a:t>requires</a:t>
            </a:r>
            <a:r>
              <a:rPr lang="de-DE" dirty="0" smtClean="0"/>
              <a:t> a </a:t>
            </a:r>
            <a:r>
              <a:rPr lang="de-DE" dirty="0" err="1" smtClean="0"/>
              <a:t>higher</a:t>
            </a:r>
            <a:r>
              <a:rPr lang="de-DE" dirty="0" smtClean="0"/>
              <a:t> </a:t>
            </a:r>
            <a:r>
              <a:rPr lang="de-DE" dirty="0" smtClean="0"/>
              <a:t>SNR </a:t>
            </a:r>
            <a:br>
              <a:rPr lang="de-DE" dirty="0" smtClean="0"/>
            </a:br>
            <a:r>
              <a:rPr lang="de-DE" dirty="0" err="1" smtClean="0"/>
              <a:t>for</a:t>
            </a:r>
            <a:r>
              <a:rPr lang="de-DE" dirty="0"/>
              <a:t> </a:t>
            </a:r>
            <a:r>
              <a:rPr lang="de-DE" dirty="0" err="1" smtClean="0"/>
              <a:t>reliable</a:t>
            </a:r>
            <a:r>
              <a:rPr lang="de-DE" dirty="0" smtClean="0"/>
              <a:t> </a:t>
            </a:r>
            <a:r>
              <a:rPr lang="de-DE" dirty="0" err="1" smtClean="0"/>
              <a:t>symbol</a:t>
            </a:r>
            <a:r>
              <a:rPr lang="de-DE" dirty="0" smtClean="0"/>
              <a:t> </a:t>
            </a:r>
            <a:r>
              <a:rPr lang="de-DE" dirty="0" err="1" smtClean="0"/>
              <a:t>decoding</a:t>
            </a:r>
            <a:r>
              <a:rPr lang="de-DE" dirty="0" smtClean="0"/>
              <a:t> after FEC. </a:t>
            </a:r>
            <a:r>
              <a:rPr lang="de-DE" dirty="0" smtClean="0"/>
              <a:t>This </a:t>
            </a:r>
            <a:r>
              <a:rPr lang="de-DE" dirty="0" err="1" smtClean="0"/>
              <a:t>nullifies</a:t>
            </a:r>
            <a:r>
              <a:rPr lang="de-DE" dirty="0" smtClean="0"/>
              <a:t> </a:t>
            </a:r>
            <a:br>
              <a:rPr lang="de-DE" dirty="0" smtClean="0"/>
            </a:br>
            <a:r>
              <a:rPr lang="de-DE" dirty="0" smtClean="0"/>
              <a:t>(</a:t>
            </a:r>
            <a:r>
              <a:rPr lang="de-DE" dirty="0" err="1" smtClean="0"/>
              <a:t>if</a:t>
            </a:r>
            <a:r>
              <a:rPr lang="de-DE" dirty="0" smtClean="0"/>
              <a:t> not </a:t>
            </a:r>
            <a:r>
              <a:rPr lang="de-DE" dirty="0" err="1" smtClean="0"/>
              <a:t>exceeds</a:t>
            </a:r>
            <a:r>
              <a:rPr lang="de-DE" dirty="0" smtClean="0"/>
              <a:t>)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apparent</a:t>
            </a:r>
            <a:r>
              <a:rPr lang="de-DE" dirty="0" smtClean="0"/>
              <a:t> </a:t>
            </a:r>
            <a:r>
              <a:rPr lang="de-DE" dirty="0" err="1" smtClean="0"/>
              <a:t>advantage</a:t>
            </a:r>
            <a:r>
              <a:rPr lang="de-DE" dirty="0" smtClean="0"/>
              <a:t> </a:t>
            </a:r>
            <a:r>
              <a:rPr lang="de-DE" dirty="0" err="1" smtClean="0"/>
              <a:t>mentioned</a:t>
            </a:r>
            <a:r>
              <a:rPr lang="de-DE" dirty="0" smtClean="0"/>
              <a:t/>
            </a:r>
            <a:br>
              <a:rPr lang="de-DE" dirty="0" smtClean="0"/>
            </a:br>
            <a:r>
              <a:rPr lang="de-DE" dirty="0" err="1" smtClean="0"/>
              <a:t>above</a:t>
            </a:r>
            <a:r>
              <a:rPr lang="de-DE" dirty="0" smtClean="0"/>
              <a:t>. </a:t>
            </a:r>
            <a:r>
              <a:rPr lang="de-DE" dirty="0" err="1" smtClean="0"/>
              <a:t>Especially</a:t>
            </a:r>
            <a:r>
              <a:rPr lang="de-DE" dirty="0" smtClean="0"/>
              <a:t> </a:t>
            </a:r>
            <a:r>
              <a:rPr lang="de-DE" dirty="0" smtClean="0"/>
              <a:t>in OTA </a:t>
            </a:r>
            <a:r>
              <a:rPr lang="de-DE" dirty="0" err="1" smtClean="0"/>
              <a:t>environment</a:t>
            </a:r>
            <a:r>
              <a:rPr lang="de-DE" dirty="0" smtClean="0"/>
              <a:t> </a:t>
            </a:r>
            <a:r>
              <a:rPr lang="de-DE" dirty="0" smtClean="0"/>
              <a:t>(=FR2</a:t>
            </a:r>
            <a:r>
              <a:rPr lang="de-DE" dirty="0" smtClean="0"/>
              <a:t>) </a:t>
            </a:r>
            <a:r>
              <a:rPr lang="de-DE" dirty="0" err="1" smtClean="0"/>
              <a:t>with</a:t>
            </a:r>
            <a:r>
              <a:rPr lang="de-DE" dirty="0" smtClean="0"/>
              <a:t> </a:t>
            </a:r>
            <a:r>
              <a:rPr lang="de-DE" dirty="0" smtClean="0"/>
              <a:t/>
            </a:r>
            <a:br>
              <a:rPr lang="de-DE" dirty="0" smtClean="0"/>
            </a:br>
            <a:r>
              <a:rPr lang="de-DE" dirty="0" err="1" smtClean="0"/>
              <a:t>its</a:t>
            </a:r>
            <a:r>
              <a:rPr lang="de-DE" dirty="0" smtClean="0"/>
              <a:t> high MU</a:t>
            </a:r>
            <a:r>
              <a:rPr lang="de-DE" dirty="0" smtClean="0"/>
              <a:t>, a large </a:t>
            </a:r>
            <a:r>
              <a:rPr lang="de-DE" dirty="0" smtClean="0"/>
              <a:t>SNR </a:t>
            </a:r>
            <a:r>
              <a:rPr lang="de-DE" dirty="0" err="1" smtClean="0"/>
              <a:t>cannot</a:t>
            </a:r>
            <a:r>
              <a:rPr lang="de-DE" dirty="0" smtClean="0"/>
              <a:t> </a:t>
            </a:r>
            <a:r>
              <a:rPr lang="de-DE" dirty="0" err="1" smtClean="0"/>
              <a:t>be</a:t>
            </a:r>
            <a:r>
              <a:rPr lang="de-DE" dirty="0" smtClean="0"/>
              <a:t> </a:t>
            </a:r>
            <a:r>
              <a:rPr lang="de-DE" dirty="0" err="1" smtClean="0"/>
              <a:t>guaranteed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/>
            </a:r>
            <a:br>
              <a:rPr lang="de-DE" dirty="0" smtClean="0"/>
            </a:br>
            <a:r>
              <a:rPr lang="de-DE" dirty="0" smtClean="0"/>
              <a:t>TC </a:t>
            </a:r>
            <a:r>
              <a:rPr lang="de-DE" dirty="0" err="1" smtClean="0"/>
              <a:t>designs</a:t>
            </a:r>
            <a:r>
              <a:rPr lang="de-DE" dirty="0" smtClean="0"/>
              <a:t> </a:t>
            </a:r>
            <a:r>
              <a:rPr lang="de-DE" dirty="0" err="1" smtClean="0"/>
              <a:t>with</a:t>
            </a:r>
            <a:r>
              <a:rPr lang="de-DE" dirty="0" smtClean="0"/>
              <a:t> </a:t>
            </a:r>
            <a:r>
              <a:rPr lang="de-DE" dirty="0" err="1" smtClean="0"/>
              <a:t>tight</a:t>
            </a:r>
            <a:r>
              <a:rPr lang="de-DE" dirty="0" smtClean="0"/>
              <a:t> </a:t>
            </a:r>
            <a:r>
              <a:rPr lang="de-DE" dirty="0" err="1" smtClean="0"/>
              <a:t>decision</a:t>
            </a:r>
            <a:r>
              <a:rPr lang="de-DE" dirty="0" smtClean="0"/>
              <a:t> </a:t>
            </a:r>
            <a:r>
              <a:rPr lang="de-DE" dirty="0" err="1" smtClean="0"/>
              <a:t>margins</a:t>
            </a:r>
            <a:r>
              <a:rPr lang="de-DE" dirty="0" smtClean="0"/>
              <a:t> (e.g. </a:t>
            </a:r>
            <a:r>
              <a:rPr lang="de-DE" dirty="0" err="1" smtClean="0"/>
              <a:t>meas</a:t>
            </a:r>
            <a:r>
              <a:rPr lang="de-DE" dirty="0" smtClean="0"/>
              <a:t>. </a:t>
            </a:r>
            <a:br>
              <a:rPr lang="de-DE" dirty="0" smtClean="0"/>
            </a:br>
            <a:r>
              <a:rPr lang="de-DE" dirty="0" err="1" smtClean="0"/>
              <a:t>reporting</a:t>
            </a:r>
            <a:r>
              <a:rPr lang="de-DE" dirty="0" smtClean="0"/>
              <a:t>). This </a:t>
            </a:r>
            <a:r>
              <a:rPr lang="de-DE" dirty="0" err="1" smtClean="0"/>
              <a:t>may</a:t>
            </a:r>
            <a:r>
              <a:rPr lang="de-DE" dirty="0" smtClean="0"/>
              <a:t> </a:t>
            </a:r>
            <a:r>
              <a:rPr lang="de-DE" dirty="0" err="1" smtClean="0"/>
              <a:t>cause</a:t>
            </a:r>
            <a:r>
              <a:rPr lang="de-DE" dirty="0" smtClean="0"/>
              <a:t> </a:t>
            </a:r>
            <a:r>
              <a:rPr lang="de-DE" dirty="0" err="1" smtClean="0"/>
              <a:t>instability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test</a:t>
            </a:r>
            <a:r>
              <a:rPr lang="de-DE" dirty="0" smtClean="0"/>
              <a:t> </a:t>
            </a:r>
            <a:r>
              <a:rPr lang="de-DE" dirty="0" err="1" smtClean="0"/>
              <a:t>results</a:t>
            </a:r>
            <a:r>
              <a:rPr lang="de-DE" dirty="0" smtClean="0"/>
              <a:t>.</a:t>
            </a:r>
            <a:endParaRPr lang="de-D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A3D76-1FD6-4764-92F9-FD37AEC713A3}" type="datetime1">
              <a:rPr lang="en-US" smtClean="0"/>
              <a:t>4/15/2019</a:t>
            </a:fld>
            <a:endParaRPr lang="en-US" dirty="0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5G NR Uplink TBS - Selection of (Lrbs/Imcs) pair</a:t>
            </a:r>
            <a:endParaRPr lang="en-US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B76AC-E5DF-427C-ABDC-2F4FBD8E4B69}" type="slidenum">
              <a:rPr lang="en-US" smtClean="0"/>
              <a:t>3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4048" y="694289"/>
            <a:ext cx="3871296" cy="3694496"/>
          </a:xfrm>
          <a:prstGeom prst="rect">
            <a:avLst/>
          </a:prstGeom>
        </p:spPr>
      </p:pic>
      <p:sp>
        <p:nvSpPr>
          <p:cNvPr id="15" name="RS_Classification_Standard"/>
          <p:cNvSpPr txBox="1"/>
          <p:nvPr/>
        </p:nvSpPr>
        <p:spPr>
          <a:xfrm>
            <a:off x="8990047" y="45750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de-DE" sz="900" b="1" kern="900" spc="100" dirty="0" err="1" smtClean="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971544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Discussion</a:t>
            </a:r>
            <a:r>
              <a:rPr lang="de-DE" dirty="0" smtClean="0"/>
              <a:t>: </a:t>
            </a:r>
            <a:br>
              <a:rPr lang="de-DE" dirty="0" smtClean="0"/>
            </a:br>
            <a:r>
              <a:rPr lang="de-DE" sz="2000" dirty="0" smtClean="0"/>
              <a:t>SNR vs. BER </a:t>
            </a:r>
            <a:r>
              <a:rPr lang="de-DE" sz="2000" dirty="0" err="1" smtClean="0"/>
              <a:t>relationship</a:t>
            </a:r>
            <a:r>
              <a:rPr lang="de-DE" sz="2000" dirty="0" smtClean="0"/>
              <a:t> </a:t>
            </a:r>
            <a:r>
              <a:rPr lang="de-DE" sz="2000" dirty="0" err="1" smtClean="0"/>
              <a:t>shown</a:t>
            </a:r>
            <a:r>
              <a:rPr lang="de-DE" sz="2000" dirty="0" smtClean="0"/>
              <a:t> in </a:t>
            </a:r>
            <a:r>
              <a:rPr lang="de-DE" sz="2000" dirty="0" smtClean="0"/>
              <a:t>IQ </a:t>
            </a:r>
            <a:r>
              <a:rPr lang="de-DE" sz="2000" dirty="0" err="1" smtClean="0"/>
              <a:t>constellation</a:t>
            </a:r>
            <a:r>
              <a:rPr lang="de-DE" sz="2000" dirty="0" smtClean="0"/>
              <a:t> </a:t>
            </a:r>
            <a:r>
              <a:rPr lang="de-DE" sz="2000" dirty="0" err="1" smtClean="0"/>
              <a:t>diagram</a:t>
            </a:r>
            <a:endParaRPr lang="de-DE" sz="20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65A77-E831-41C1-ACC4-FA62B13DC7F9}" type="datetime1">
              <a:rPr lang="en-US" smtClean="0"/>
              <a:t>4/15/2019</a:t>
            </a:fld>
            <a:endParaRPr lang="en-US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5G NR Uplink TBS - Selection of (Lrbs/Imcs) pair</a:t>
            </a:r>
            <a:endParaRPr lang="en-US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B76AC-E5DF-427C-ABDC-2F4FBD8E4B69}" type="slidenum">
              <a:rPr lang="en-US" smtClean="0"/>
              <a:t>4</a:t>
            </a:fld>
            <a:endParaRPr lang="en-US"/>
          </a:p>
        </p:txBody>
      </p:sp>
      <p:pic>
        <p:nvPicPr>
          <p:cNvPr id="1030" name="Picture 6" descr="http://www.sharetechnote.com/image/RF_SNR_LTE_AWGN_0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028" y="1607516"/>
            <a:ext cx="4565348" cy="2937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www.sharetechnote.com/image/RF_SNR_LTE_AWGN_0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2467" y="1613046"/>
            <a:ext cx="4548156" cy="2926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Content Placeholder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u="sng" dirty="0" err="1" smtClean="0"/>
              <a:t>Conclusion</a:t>
            </a:r>
            <a:r>
              <a:rPr lang="de-DE" u="sng" dirty="0" smtClean="0"/>
              <a:t>:</a:t>
            </a:r>
            <a:r>
              <a:rPr lang="de-DE" dirty="0" smtClean="0"/>
              <a:t> at </a:t>
            </a:r>
            <a:r>
              <a:rPr lang="de-DE" dirty="0" err="1" smtClean="0"/>
              <a:t>the</a:t>
            </a:r>
            <a:r>
              <a:rPr lang="de-DE" dirty="0" smtClean="0"/>
              <a:t> same SNR, a </a:t>
            </a:r>
            <a:r>
              <a:rPr lang="de-DE" dirty="0" err="1" smtClean="0"/>
              <a:t>higher</a:t>
            </a:r>
            <a:r>
              <a:rPr lang="de-DE" dirty="0" smtClean="0"/>
              <a:t> </a:t>
            </a:r>
            <a:r>
              <a:rPr lang="de-DE" dirty="0" err="1" smtClean="0"/>
              <a:t>modulation</a:t>
            </a:r>
            <a:r>
              <a:rPr lang="de-DE" dirty="0" smtClean="0"/>
              <a:t> </a:t>
            </a:r>
            <a:r>
              <a:rPr lang="de-DE" dirty="0" err="1" smtClean="0"/>
              <a:t>depth</a:t>
            </a:r>
            <a:r>
              <a:rPr lang="de-DE" dirty="0" smtClean="0"/>
              <a:t> </a:t>
            </a:r>
            <a:r>
              <a:rPr lang="de-DE" dirty="0" err="1" smtClean="0"/>
              <a:t>is</a:t>
            </a:r>
            <a:r>
              <a:rPr lang="de-DE" dirty="0" smtClean="0"/>
              <a:t> </a:t>
            </a:r>
            <a:r>
              <a:rPr lang="de-DE" dirty="0" err="1" smtClean="0"/>
              <a:t>related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higher</a:t>
            </a:r>
            <a:r>
              <a:rPr lang="de-DE" dirty="0" smtClean="0"/>
              <a:t> BER</a:t>
            </a:r>
            <a:br>
              <a:rPr lang="de-DE" dirty="0" smtClean="0"/>
            </a:br>
            <a:r>
              <a:rPr lang="de-DE" sz="1000" dirty="0" err="1" smtClean="0"/>
              <a:t>red</a:t>
            </a:r>
            <a:r>
              <a:rPr lang="de-DE" sz="1000" dirty="0" smtClean="0"/>
              <a:t> </a:t>
            </a:r>
            <a:r>
              <a:rPr lang="de-DE" sz="1000" dirty="0" err="1" smtClean="0"/>
              <a:t>dot</a:t>
            </a:r>
            <a:r>
              <a:rPr lang="de-DE" sz="1000" dirty="0" smtClean="0"/>
              <a:t> = ideal </a:t>
            </a:r>
            <a:r>
              <a:rPr lang="de-DE" sz="1000" dirty="0" err="1" smtClean="0"/>
              <a:t>constellation</a:t>
            </a:r>
            <a:r>
              <a:rPr lang="de-DE" sz="1000" dirty="0" smtClean="0"/>
              <a:t>, </a:t>
            </a:r>
            <a:br>
              <a:rPr lang="de-DE" sz="1000" dirty="0" smtClean="0"/>
            </a:br>
            <a:r>
              <a:rPr lang="de-DE" sz="1000" dirty="0" err="1" smtClean="0"/>
              <a:t>black</a:t>
            </a:r>
            <a:r>
              <a:rPr lang="de-DE" sz="1000" dirty="0" smtClean="0"/>
              <a:t> </a:t>
            </a:r>
            <a:r>
              <a:rPr lang="de-DE" sz="1000" dirty="0" err="1" smtClean="0"/>
              <a:t>dots</a:t>
            </a:r>
            <a:r>
              <a:rPr lang="de-DE" sz="1000" dirty="0" smtClean="0"/>
              <a:t> = </a:t>
            </a:r>
            <a:r>
              <a:rPr lang="de-DE" sz="1000" dirty="0" err="1" smtClean="0"/>
              <a:t>statistical</a:t>
            </a:r>
            <a:r>
              <a:rPr lang="de-DE" sz="1000" dirty="0" smtClean="0"/>
              <a:t> </a:t>
            </a:r>
            <a:r>
              <a:rPr lang="de-DE" sz="1000" dirty="0" err="1" smtClean="0"/>
              <a:t>location</a:t>
            </a:r>
            <a:r>
              <a:rPr lang="de-DE" sz="1000" dirty="0" smtClean="0"/>
              <a:t> </a:t>
            </a:r>
            <a:r>
              <a:rPr lang="de-DE" sz="1000" dirty="0" err="1" smtClean="0"/>
              <a:t>of</a:t>
            </a:r>
            <a:r>
              <a:rPr lang="de-DE" sz="1000" dirty="0" smtClean="0"/>
              <a:t> </a:t>
            </a:r>
            <a:r>
              <a:rPr lang="de-DE" sz="1000" dirty="0" err="1" smtClean="0"/>
              <a:t>data</a:t>
            </a:r>
            <a:r>
              <a:rPr lang="de-DE" sz="1000" dirty="0" smtClean="0"/>
              <a:t> </a:t>
            </a:r>
            <a:r>
              <a:rPr lang="de-DE" sz="1000" dirty="0" err="1" smtClean="0"/>
              <a:t>points</a:t>
            </a:r>
            <a:r>
              <a:rPr lang="de-DE" sz="1000" dirty="0" smtClean="0"/>
              <a:t> </a:t>
            </a:r>
            <a:r>
              <a:rPr lang="de-DE" sz="1000" dirty="0" err="1" smtClean="0"/>
              <a:t>with</a:t>
            </a:r>
            <a:r>
              <a:rPr lang="de-DE" sz="1000" dirty="0" smtClean="0"/>
              <a:t> </a:t>
            </a:r>
            <a:r>
              <a:rPr lang="de-DE" sz="1000" dirty="0" err="1" smtClean="0"/>
              <a:t>noise</a:t>
            </a:r>
            <a:r>
              <a:rPr lang="de-DE" sz="1000" dirty="0" smtClean="0"/>
              <a:t> </a:t>
            </a:r>
            <a:endParaRPr lang="de-DE" sz="1000" dirty="0"/>
          </a:p>
        </p:txBody>
      </p:sp>
      <p:sp>
        <p:nvSpPr>
          <p:cNvPr id="16" name="RS_Classification_Standard"/>
          <p:cNvSpPr txBox="1"/>
          <p:nvPr/>
        </p:nvSpPr>
        <p:spPr>
          <a:xfrm>
            <a:off x="8990047" y="45750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de-DE" sz="900" b="1" kern="900" spc="100" dirty="0" err="1" smtClean="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70959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R&amp;S prefer to use minimum I</a:t>
            </a:r>
            <a:r>
              <a:rPr lang="en-US" sz="1100" dirty="0" smtClean="0"/>
              <a:t>MCS</a:t>
            </a:r>
            <a:r>
              <a:rPr lang="en-US" dirty="0" smtClean="0"/>
              <a:t> as selection criteria </a:t>
            </a:r>
            <a:r>
              <a:rPr lang="en-US" dirty="0" smtClean="0"/>
              <a:t>for </a:t>
            </a:r>
            <a:r>
              <a:rPr lang="en-US" dirty="0" smtClean="0"/>
              <a:t>the second stage </a:t>
            </a:r>
            <a:r>
              <a:rPr lang="en-US" i="1" dirty="0" smtClean="0">
                <a:solidFill>
                  <a:srgbClr val="0070C0"/>
                </a:solidFill>
              </a:rPr>
              <a:t>[</a:t>
            </a:r>
            <a:r>
              <a:rPr lang="en-US" i="1" dirty="0" err="1" smtClean="0">
                <a:solidFill>
                  <a:srgbClr val="0070C0"/>
                </a:solidFill>
              </a:rPr>
              <a:t>RuleB</a:t>
            </a:r>
            <a:r>
              <a:rPr lang="en-US" i="1" dirty="0" smtClean="0">
                <a:solidFill>
                  <a:srgbClr val="0070C0"/>
                </a:solidFill>
              </a:rPr>
              <a:t>]</a:t>
            </a:r>
            <a:r>
              <a:rPr lang="en-US" dirty="0" smtClean="0"/>
              <a:t>.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TS 38.523-3 Annex B.2 would read: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5G NR Uplink TBS - Selection of (Lrbs/Imcs) pair</a:t>
            </a:r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B76AC-E5DF-427C-ABDC-2F4FBD8E4B69}" type="slidenum">
              <a:rPr lang="en-US" smtClean="0"/>
              <a:t>5</a:t>
            </a:fld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251E3-3518-4CB3-850C-C11D7F41DE43}" type="datetime1">
              <a:rPr lang="en-US" smtClean="0"/>
              <a:t>4/15/2019</a:t>
            </a:fld>
            <a:endParaRPr lang="en-US" dirty="0" smtClean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3608" y="2100290"/>
            <a:ext cx="5978821" cy="1334420"/>
          </a:xfrm>
          <a:prstGeom prst="rect">
            <a:avLst/>
          </a:prstGeom>
        </p:spPr>
      </p:pic>
      <p:sp>
        <p:nvSpPr>
          <p:cNvPr id="15" name="RS_Classification_Standard"/>
          <p:cNvSpPr txBox="1"/>
          <p:nvPr/>
        </p:nvSpPr>
        <p:spPr>
          <a:xfrm>
            <a:off x="8990047" y="45750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de-DE" sz="900" b="1" kern="900" spc="100" dirty="0" err="1" smtClean="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91891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US 16 to 9 Rohde und Schwarz">
  <a:themeElements>
    <a:clrScheme name="Rohde &amp; Schwarz Colors">
      <a:dk1>
        <a:srgbClr val="000000"/>
      </a:dk1>
      <a:lt1>
        <a:srgbClr val="FFFFFF"/>
      </a:lt1>
      <a:dk2>
        <a:srgbClr val="165F9A"/>
      </a:dk2>
      <a:lt2>
        <a:srgbClr val="F6960F"/>
      </a:lt2>
      <a:accent1>
        <a:srgbClr val="009DEC"/>
      </a:accent1>
      <a:accent2>
        <a:srgbClr val="EF2433"/>
      </a:accent2>
      <a:accent3>
        <a:srgbClr val="009759"/>
      </a:accent3>
      <a:accent4>
        <a:srgbClr val="AEB5BB"/>
      </a:accent4>
      <a:accent5>
        <a:srgbClr val="0091B1"/>
      </a:accent5>
      <a:accent6>
        <a:srgbClr val="5A3275"/>
      </a:accent6>
      <a:hlink>
        <a:srgbClr val="009DEC"/>
      </a:hlink>
      <a:folHlink>
        <a:srgbClr val="933973"/>
      </a:folHlink>
    </a:clrScheme>
    <a:fontScheme name="Rohde &amp; Schwarz Font">
      <a:majorFont>
        <a:latin typeface="Arial Narrow"/>
        <a:ea typeface="Arial Unicode MS"/>
        <a:cs typeface="Arial Unicode MS"/>
      </a:majorFont>
      <a:minorFont>
        <a:latin typeface="Arial"/>
        <a:ea typeface="Arial Unicode MS"/>
        <a:cs typeface="Arial Unicode MS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t"/>
      <a:lstStyle>
        <a:defPPr>
          <a:defRPr sz="150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15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vorlage_powerpoint_standard_16zu9_00tr_en.potx" id="{07F336AA-0B7D-4A41-81C2-5244F3C59196}" vid="{C158B7B7-C5EC-4D05-9EFF-F89C44B248F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0</TotalTime>
  <Words>150</Words>
  <Application>Microsoft Office PowerPoint</Application>
  <PresentationFormat>On-screen Show (16:9)</PresentationFormat>
  <Paragraphs>34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Arial Unicode MS</vt:lpstr>
      <vt:lpstr>Arial</vt:lpstr>
      <vt:lpstr>Arial Black</vt:lpstr>
      <vt:lpstr>Arial Narrow</vt:lpstr>
      <vt:lpstr>Calibri</vt:lpstr>
      <vt:lpstr>Wingdings</vt:lpstr>
      <vt:lpstr>US 16 to 9 Rohde und Schwarz</vt:lpstr>
      <vt:lpstr>5G NR Test Model:  Selection criteria for LRBs / IMCS with given Uplink TBS</vt:lpstr>
      <vt:lpstr>Problem statement</vt:lpstr>
      <vt:lpstr>Discussion</vt:lpstr>
      <vt:lpstr>Discussion:  SNR vs. BER relationship shown in IQ constellation diagram</vt:lpstr>
      <vt:lpstr>Conclusion</vt:lpstr>
    </vt:vector>
  </TitlesOfParts>
  <Manager>Volker Bach/GF-MC-C</Manager>
  <Company>Rohde &amp; Schwarz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5G –Test</dc:title>
  <dc:subject>Process landscape</dc:subject>
  <dc:creator>Rohde &amp; Schwarz</dc:creator>
  <cp:keywords>2016-06-01</cp:keywords>
  <cp:lastModifiedBy>Rohde &amp; Schwarz</cp:lastModifiedBy>
  <cp:revision>33</cp:revision>
  <dcterms:created xsi:type="dcterms:W3CDTF">2019-04-12T12:35:13Z</dcterms:created>
  <dcterms:modified xsi:type="dcterms:W3CDTF">2019-04-15T10:41:17Z</dcterms:modified>
  <cp:category>3575.4794.02</cp:category>
  <cp:contentStatus>02.01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RS_TemplateCategory">
    <vt:lpwstr>EN(uk.png)/Global(global.png)</vt:lpwstr>
  </property>
  <property fmtid="{D5CDD505-2E9C-101B-9397-08002B2CF9AE}" pid="3" name="RS_TemplateID">
    <vt:lpwstr>3575.4794.02</vt:lpwstr>
  </property>
  <property fmtid="{D5CDD505-2E9C-101B-9397-08002B2CF9AE}" pid="4" name="RS_Version">
    <vt:lpwstr>02.01</vt:lpwstr>
  </property>
  <property fmtid="{D5CDD505-2E9C-101B-9397-08002B2CF9AE}" pid="5" name="RS_TemplateName">
    <vt:lpwstr>R&amp;&amp;S standard template 16 to 9 (PAD-T-R)</vt:lpwstr>
  </property>
  <property fmtid="{D5CDD505-2E9C-101B-9397-08002B2CF9AE}" pid="6" name="RS_TemplateImage">
    <vt:lpwstr>global.png</vt:lpwstr>
  </property>
  <property fmtid="{D5CDD505-2E9C-101B-9397-08002B2CF9AE}" pid="7" name="RS_Classification">
    <vt:lpwstr>UNRESTRICTED</vt:lpwstr>
  </property>
  <property fmtid="{D5CDD505-2E9C-101B-9397-08002B2CF9AE}" pid="8" name="RS_ClassificationID">
    <vt:i4>0</vt:i4>
  </property>
</Properties>
</file>