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1304" autoAdjust="0"/>
  </p:normalViewPr>
  <p:slideViewPr>
    <p:cSldViewPr snapToObjects="1" showGuides="1">
      <p:cViewPr varScale="1">
        <p:scale>
          <a:sx n="91" d="100"/>
          <a:sy n="91" d="100"/>
        </p:scale>
        <p:origin x="84" y="246"/>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2/7/2018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
          <p:cNvGrpSpPr/>
          <p:nvPr/>
        </p:nvGrpSpPr>
        <p:grpSpPr>
          <a:xfrm>
            <a:off x="0" y="0"/>
            <a:ext cx="9144000" cy="5143500"/>
            <a:chOff x="0" y="0"/>
            <a:chExt cx="9144000" cy="5143500"/>
          </a:xfrm>
        </p:grpSpPr>
        <p:pic>
          <p:nvPicPr>
            <p:cNvPr id="7"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smtClean="0"/>
              <a:t>Enter title of presentation</a:t>
            </a:r>
            <a:br>
              <a:rPr lang="en-US" dirty="0" smtClean="0"/>
            </a:br>
            <a:r>
              <a:rPr lang="en-US" dirty="0" smtClean="0"/>
              <a:t>(max. 3 lines)</a:t>
            </a:r>
            <a:endParaRPr lang="en-US" dirty="0"/>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Enter subtitle (max. 3 lines), e. g. name, date</a:t>
            </a:r>
          </a:p>
        </p:txBody>
      </p:sp>
    </p:spTree>
    <p:extLst>
      <p:ext uri="{BB962C8B-B14F-4D97-AF65-F5344CB8AC3E}">
        <p14:creationId xmlns:p14="http://schemas.microsoft.com/office/powerpoint/2010/main" val="12480142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smtClean="0"/>
              <a:t>Click icon to add picture</a:t>
            </a:r>
            <a:endParaRPr/>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fld id="{845BCE31-D539-4F3F-A4F5-6E52D4BFC7B9}"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smtClean="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fld id="{E67479CC-EE76-404F-807C-67420E74F064}"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smtClean="0"/>
              <a:t>Click icon to add picture</a:t>
            </a:r>
            <a:endParaRPr/>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smtClean="0"/>
              <a:t>Click icon to add picture</a:t>
            </a:r>
            <a:endParaRPr/>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smtClean="0"/>
              <a:t>Click icon to add picture</a:t>
            </a:r>
            <a:endParaRPr/>
          </a:p>
        </p:txBody>
      </p:sp>
      <p:sp>
        <p:nvSpPr>
          <p:cNvPr id="5" name="Date Placeholder 4"/>
          <p:cNvSpPr>
            <a:spLocks noGrp="1"/>
          </p:cNvSpPr>
          <p:nvPr>
            <p:ph type="dt" sz="half" idx="10"/>
          </p:nvPr>
        </p:nvSpPr>
        <p:spPr/>
        <p:txBody>
          <a:bodyPr/>
          <a:lstStyle/>
          <a:p>
            <a:fld id="{1E602B68-79E2-4C2F-804C-FA4CBFE1366B}"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smtClean="0"/>
              <a:t>Click icon to add picture</a:t>
            </a:r>
            <a:endParaRPr/>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smtClean="0"/>
              <a:t>Click icon to add picture</a:t>
            </a:r>
            <a:endParaRPr/>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smtClean="0"/>
              <a:t>Click icon to add picture</a:t>
            </a:r>
            <a:endParaRPr/>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smtClean="0"/>
              <a:t>Click icon to add picture</a:t>
            </a:r>
            <a:endParaRPr/>
          </a:p>
        </p:txBody>
      </p:sp>
      <p:sp>
        <p:nvSpPr>
          <p:cNvPr id="5" name="Date Placeholder 4"/>
          <p:cNvSpPr>
            <a:spLocks noGrp="1"/>
          </p:cNvSpPr>
          <p:nvPr>
            <p:ph type="dt" sz="half" idx="10"/>
          </p:nvPr>
        </p:nvSpPr>
        <p:spPr/>
        <p:txBody>
          <a:bodyPr/>
          <a:lstStyle/>
          <a:p>
            <a:fld id="{0F6514B7-A10C-4251-8223-EF1AE0749E08}"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endParaRPr lang="en-US" dirty="0"/>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fld id="{9E884C82-6DEA-4566-8884-1A85EF3006A4}" type="datetime1">
              <a:rPr lang="de-DE" smtClean="0"/>
              <a:t>07.02.2018</a:t>
            </a:fld>
            <a:endParaRPr lang="en-US" smtClean="0"/>
          </a:p>
        </p:txBody>
      </p:sp>
      <p:sp>
        <p:nvSpPr>
          <p:cNvPr id="4" name="Footer Placeholder 3"/>
          <p:cNvSpPr>
            <a:spLocks noGrp="1"/>
          </p:cNvSpPr>
          <p:nvPr>
            <p:ph type="ftr" sz="quarter" idx="11"/>
          </p:nvPr>
        </p:nvSpPr>
        <p:spPr/>
        <p:txBody>
          <a:bodyPr/>
          <a:lstStyle/>
          <a:p>
            <a:r>
              <a:rPr lang="en-US" smtClean="0"/>
              <a:t>R5w180011:  Upper Tester Issues</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smtClean="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smtClean="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smtClean="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smtClean="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smtClean="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smtClean="0"/>
              <a:t>Click icon to add picture</a:t>
            </a:r>
            <a:endParaRPr/>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smtClean="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smtClean="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3" name="Date Placeholder 2"/>
          <p:cNvSpPr>
            <a:spLocks noGrp="1"/>
          </p:cNvSpPr>
          <p:nvPr>
            <p:ph type="dt" sz="half" idx="10"/>
          </p:nvPr>
        </p:nvSpPr>
        <p:spPr/>
        <p:txBody>
          <a:bodyPr/>
          <a:lstStyle/>
          <a:p>
            <a:fld id="{D852A950-7960-45A7-A4D6-2BB907EDE76C}" type="datetime1">
              <a:rPr lang="de-DE" smtClean="0"/>
              <a:t>07.02.2018</a:t>
            </a:fld>
            <a:endParaRPr lang="en-US" smtClean="0"/>
          </a:p>
        </p:txBody>
      </p:sp>
      <p:sp>
        <p:nvSpPr>
          <p:cNvPr id="4" name="Footer Placeholder 3"/>
          <p:cNvSpPr>
            <a:spLocks noGrp="1"/>
          </p:cNvSpPr>
          <p:nvPr>
            <p:ph type="ftr" sz="quarter" idx="11"/>
          </p:nvPr>
        </p:nvSpPr>
        <p:spPr/>
        <p:txBody>
          <a:bodyPr/>
          <a:lstStyle/>
          <a:p>
            <a:r>
              <a:rPr lang="en-US" smtClean="0"/>
              <a:t>R5w180011:  Upper Tester Issues</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3"/>
          <p:cNvSpPr>
            <a:spLocks noGrp="1"/>
          </p:cNvSpPr>
          <p:nvPr>
            <p:ph type="dt" sz="half" idx="10"/>
          </p:nvPr>
        </p:nvSpPr>
        <p:spPr>
          <a:xfrm>
            <a:off x="2196000" y="4791600"/>
            <a:ext cx="792000" cy="135000"/>
          </a:xfrm>
        </p:spPr>
        <p:txBody>
          <a:bodyPr/>
          <a:lstStyle/>
          <a:p>
            <a:fld id="{F245F950-CBC1-4608-A303-FDFC95C9498E}" type="datetime1">
              <a:rPr lang="de-DE" smtClean="0"/>
              <a:t>07.02.2018</a:t>
            </a:fld>
            <a:endParaRPr lang="en-US" dirty="0" smtClean="0"/>
          </a:p>
        </p:txBody>
      </p:sp>
      <p:sp>
        <p:nvSpPr>
          <p:cNvPr id="11" name="Footer Placeholder 4"/>
          <p:cNvSpPr>
            <a:spLocks noGrp="1"/>
          </p:cNvSpPr>
          <p:nvPr>
            <p:ph type="ftr" sz="quarter" idx="11"/>
          </p:nvPr>
        </p:nvSpPr>
        <p:spPr>
          <a:xfrm>
            <a:off x="3275856" y="4791600"/>
            <a:ext cx="2880000" cy="135000"/>
          </a:xfrm>
        </p:spPr>
        <p:txBody>
          <a:bodyPr/>
          <a:lstStyle/>
          <a:p>
            <a:r>
              <a:rPr lang="en-US" dirty="0" smtClean="0"/>
              <a:t>R5w180011:  Upper Tester Issues</a:t>
            </a:r>
            <a:endParaRPr lang="en-US" dirty="0" smtClean="0"/>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Enter subtitle (max. 1 line)</a:t>
            </a:r>
          </a:p>
        </p:txBody>
      </p:sp>
      <p:sp>
        <p:nvSpPr>
          <p:cNvPr id="10" name="Date Placeholder 3"/>
          <p:cNvSpPr>
            <a:spLocks noGrp="1"/>
          </p:cNvSpPr>
          <p:nvPr>
            <p:ph type="dt" sz="half" idx="10"/>
          </p:nvPr>
        </p:nvSpPr>
        <p:spPr/>
        <p:txBody>
          <a:bodyPr/>
          <a:lstStyle/>
          <a:p>
            <a:fld id="{7FCDB85C-51D9-45B1-9320-14A2BA8ACC63}" type="datetime1">
              <a:rPr lang="de-DE" smtClean="0"/>
              <a:t>07.02.2018</a:t>
            </a:fld>
            <a:endParaRPr lang="en-US" smtClean="0"/>
          </a:p>
        </p:txBody>
      </p:sp>
      <p:sp>
        <p:nvSpPr>
          <p:cNvPr id="11" name="Footer Placeholder 4"/>
          <p:cNvSpPr>
            <a:spLocks noGrp="1"/>
          </p:cNvSpPr>
          <p:nvPr>
            <p:ph type="ftr" sz="quarter" idx="11"/>
          </p:nvPr>
        </p:nvSpPr>
        <p:spPr/>
        <p:txBody>
          <a:bodyPr/>
          <a:lstStyle/>
          <a:p>
            <a:r>
              <a:rPr lang="en-US" smtClean="0"/>
              <a:t>R5w180011:  Upper Tester Issues</a:t>
            </a:r>
            <a:endParaRPr lang="en-US" smtClean="0"/>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fld id="{9A72E834-6D28-4893-9B6C-6E1790C5834F}" type="datetime1">
              <a:rPr lang="de-DE" smtClean="0"/>
              <a:t>07.02.2018</a:t>
            </a:fld>
            <a:endParaRPr lang="en-US" smtClean="0"/>
          </a:p>
        </p:txBody>
      </p:sp>
      <p:sp>
        <p:nvSpPr>
          <p:cNvPr id="11" name="Footer Placeholder 4"/>
          <p:cNvSpPr>
            <a:spLocks noGrp="1"/>
          </p:cNvSpPr>
          <p:nvPr>
            <p:ph type="ftr" sz="quarter" idx="11"/>
          </p:nvPr>
        </p:nvSpPr>
        <p:spPr/>
        <p:txBody>
          <a:bodyPr/>
          <a:lstStyle/>
          <a:p>
            <a:r>
              <a:rPr lang="en-US" smtClean="0"/>
              <a:t>R5w180011:  Upper Tester Issues</a:t>
            </a:r>
            <a:endParaRPr lang="en-US" smtClean="0"/>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
        <p:nvSpPr>
          <p:cNvPr id="7" name="Title 1"/>
          <p:cNvSpPr>
            <a:spLocks noGrp="1"/>
          </p:cNvSpPr>
          <p:nvPr>
            <p:ph type="title" hasCustomPrompt="1"/>
          </p:nvPr>
        </p:nvSpPr>
        <p:spPr>
          <a:xfrm>
            <a:off x="360000" y="162000"/>
            <a:ext cx="6300000" cy="1215000"/>
          </a:xfrm>
        </p:spPr>
        <p:txBody>
          <a:bodyPr/>
          <a:lstStyle/>
          <a:p>
            <a:r>
              <a:rPr lang="en-US" dirty="0" smtClean="0"/>
              <a:t>Enter intertitle (max. 3 lines)</a:t>
            </a:r>
            <a:endParaRPr lang="en-US" dirty="0"/>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EDD2855B-C89A-4133-8C57-C01D4CEDE6F7}"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24681E1B-6BA2-48EF-9E79-07B1BD9395F2}" type="datetime1">
              <a:rPr lang="de-DE" smtClean="0"/>
              <a:t>07.02.2018</a:t>
            </a:fld>
            <a:endParaRPr lang="en-US" smtClean="0"/>
          </a:p>
        </p:txBody>
      </p:sp>
      <p:sp>
        <p:nvSpPr>
          <p:cNvPr id="8" name="Footer Placeholder 7"/>
          <p:cNvSpPr>
            <a:spLocks noGrp="1"/>
          </p:cNvSpPr>
          <p:nvPr>
            <p:ph type="ftr" sz="quarter" idx="11"/>
          </p:nvPr>
        </p:nvSpPr>
        <p:spPr/>
        <p:txBody>
          <a:bodyPr/>
          <a:lstStyle/>
          <a:p>
            <a:r>
              <a:rPr lang="en-US" smtClean="0"/>
              <a:t>R5w180011:  Upper Tester Issues</a:t>
            </a:r>
            <a:endParaRPr lang="en-US"/>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br>
              <a:rPr lang="en-US" dirty="0" smtClean="0"/>
            </a:br>
            <a:endParaRPr lang="en-US" dirty="0" smtClean="0"/>
          </a:p>
        </p:txBody>
      </p:sp>
      <p:sp>
        <p:nvSpPr>
          <p:cNvPr id="3" name="Date Placeholder 2"/>
          <p:cNvSpPr>
            <a:spLocks noGrp="1"/>
          </p:cNvSpPr>
          <p:nvPr>
            <p:ph type="dt" sz="half" idx="10"/>
          </p:nvPr>
        </p:nvSpPr>
        <p:spPr/>
        <p:txBody>
          <a:bodyPr/>
          <a:lstStyle/>
          <a:p>
            <a:fld id="{D9282C9A-76D7-4285-931F-3AF96738C2FB}" type="datetime1">
              <a:rPr lang="de-DE" smtClean="0"/>
              <a:t>07.02.2018</a:t>
            </a:fld>
            <a:endParaRPr lang="en-US" smtClean="0"/>
          </a:p>
        </p:txBody>
      </p:sp>
      <p:sp>
        <p:nvSpPr>
          <p:cNvPr id="4" name="Footer Placeholder 3"/>
          <p:cNvSpPr>
            <a:spLocks noGrp="1"/>
          </p:cNvSpPr>
          <p:nvPr>
            <p:ph type="ftr" sz="quarter" idx="11"/>
          </p:nvPr>
        </p:nvSpPr>
        <p:spPr/>
        <p:txBody>
          <a:bodyPr/>
          <a:lstStyle/>
          <a:p>
            <a:r>
              <a:rPr lang="en-US" smtClean="0"/>
              <a:t>R5w180011:  Upper Tester Issues</a:t>
            </a:r>
            <a:endParaRPr lang="en-US" smtClean="0"/>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A45D3F-BF99-4B3C-AAD2-FF6EBEA23C85}" type="datetime1">
              <a:rPr lang="de-DE" smtClean="0"/>
              <a:t>07.02.2018</a:t>
            </a:fld>
            <a:endParaRPr lang="en-US" smtClean="0"/>
          </a:p>
        </p:txBody>
      </p:sp>
      <p:sp>
        <p:nvSpPr>
          <p:cNvPr id="3" name="Footer Placeholder 2"/>
          <p:cNvSpPr>
            <a:spLocks noGrp="1"/>
          </p:cNvSpPr>
          <p:nvPr>
            <p:ph type="ftr" sz="quarter" idx="11"/>
          </p:nvPr>
        </p:nvSpPr>
        <p:spPr/>
        <p:txBody>
          <a:bodyPr/>
          <a:lstStyle/>
          <a:p>
            <a:r>
              <a:rPr lang="en-US" smtClean="0"/>
              <a:t>R5w180011:  Upper Tester Issues</a:t>
            </a:r>
            <a:endParaRPr lang="en-US" smtClean="0"/>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fld id="{E87233C1-C27E-4F69-951B-8E33D8D0B483}" type="datetime1">
              <a:rPr lang="de-DE" smtClean="0"/>
              <a:t>07.02.2018</a:t>
            </a:fld>
            <a:endParaRPr lang="en-US" smtClean="0"/>
          </a:p>
        </p:txBody>
      </p:sp>
      <p:sp>
        <p:nvSpPr>
          <p:cNvPr id="6" name="Footer Placeholder 5"/>
          <p:cNvSpPr>
            <a:spLocks noGrp="1"/>
          </p:cNvSpPr>
          <p:nvPr>
            <p:ph type="ftr" sz="quarter" idx="11"/>
          </p:nvPr>
        </p:nvSpPr>
        <p:spPr/>
        <p:txBody>
          <a:bodyPr/>
          <a:lstStyle/>
          <a:p>
            <a:r>
              <a:rPr lang="en-US" smtClean="0"/>
              <a:t>R5w180011:  Upper Tester Issues</a:t>
            </a:r>
            <a:endParaRPr lang="en-US" smtClean="0"/>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1"/>
          <p:cNvPicPr>
            <a:picLocks/>
          </p:cNvPicPr>
          <p:nvPr/>
        </p:nvPicPr>
        <p:blipFill>
          <a:blip r:embed="rId17">
            <a:extLst>
              <a:ext uri="{28A0092B-C50C-407E-A947-70E740481C1C}">
                <a14:useLocalDpi xmlns:a14="http://schemas.microsoft.com/office/drawing/2010/main" val="0"/>
              </a:ext>
            </a:extLst>
          </a:blip>
          <a:stretch>
            <a:fillRect/>
          </a:stretch>
        </p:blipFill>
        <p:spPr>
          <a:xfrm>
            <a:off x="0" y="4547604"/>
            <a:ext cx="9144000" cy="595896"/>
          </a:xfrm>
          <a:prstGeom prst="rect">
            <a:avLst/>
          </a:prstGeom>
        </p:spPr>
      </p:pic>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smtClean="0"/>
              <a:t>Click to enter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6</a:t>
            </a:r>
          </a:p>
          <a:p>
            <a:pPr lvl="6"/>
            <a:r>
              <a:rPr lang="en-US" dirty="0" smtClean="0"/>
              <a:t>7</a:t>
            </a:r>
          </a:p>
          <a:p>
            <a:pPr lvl="7"/>
            <a:r>
              <a:rPr lang="en-US" dirty="0" smtClean="0"/>
              <a:t>8</a:t>
            </a:r>
          </a:p>
          <a:p>
            <a:pPr lvl="8"/>
            <a:r>
              <a:rPr lang="en-US" dirty="0" smtClean="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fld id="{50D717C1-AC07-4272-9661-8E8623A09112}" type="datetime1">
              <a:rPr lang="de-DE" smtClean="0"/>
              <a:t>07.02.2018</a:t>
            </a:fld>
            <a:endParaRPr lang="en-US" dirty="0"/>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l">
              <a:defRPr sz="1000">
                <a:solidFill>
                  <a:schemeClr val="tx1"/>
                </a:solidFill>
              </a:defRPr>
            </a:lvl1pPr>
          </a:lstStyle>
          <a:p>
            <a:r>
              <a:rPr lang="en-US" smtClean="0"/>
              <a:t>R5w180011:  Upper Tester Issues</a:t>
            </a:r>
            <a:endParaRPr lang="en-US" dirty="0"/>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
            </a:r>
            <a:br>
              <a:rPr lang="en-US" dirty="0" smtClean="0"/>
            </a:br>
            <a:r>
              <a:rPr lang="en-US" dirty="0" smtClean="0"/>
              <a:t>Upper </a:t>
            </a:r>
            <a:r>
              <a:rPr lang="en-US" dirty="0" smtClean="0"/>
              <a:t>Tester </a:t>
            </a:r>
            <a:r>
              <a:rPr lang="en-US" dirty="0" smtClean="0"/>
              <a:t>Issues</a:t>
            </a:r>
            <a:endParaRPr lang="en-US" dirty="0"/>
          </a:p>
        </p:txBody>
      </p:sp>
      <p:sp>
        <p:nvSpPr>
          <p:cNvPr id="5" name="Subtitle 4"/>
          <p:cNvSpPr>
            <a:spLocks noGrp="1"/>
          </p:cNvSpPr>
          <p:nvPr>
            <p:ph type="subTitle" idx="1"/>
          </p:nvPr>
        </p:nvSpPr>
        <p:spPr/>
        <p:txBody>
          <a:bodyPr/>
          <a:lstStyle/>
          <a:p>
            <a:r>
              <a:rPr lang="de-DE" sz="2000" dirty="0" smtClean="0"/>
              <a:t>On </a:t>
            </a:r>
            <a:r>
              <a:rPr lang="de-DE" sz="2000" dirty="0" err="1" smtClean="0"/>
              <a:t>the</a:t>
            </a:r>
            <a:r>
              <a:rPr lang="de-DE" sz="2000" dirty="0" smtClean="0"/>
              <a:t> </a:t>
            </a:r>
            <a:r>
              <a:rPr lang="de-DE" sz="2000" dirty="0" err="1" smtClean="0">
                <a:solidFill>
                  <a:srgbClr val="FF0000"/>
                </a:solidFill>
              </a:rPr>
              <a:t>reproducibility</a:t>
            </a:r>
            <a:r>
              <a:rPr lang="de-DE" sz="2000" dirty="0" smtClean="0">
                <a:solidFill>
                  <a:srgbClr val="FF0000"/>
                </a:solidFill>
              </a:rPr>
              <a:t> </a:t>
            </a:r>
            <a:r>
              <a:rPr lang="de-DE" sz="2000" dirty="0" err="1" smtClean="0"/>
              <a:t>of</a:t>
            </a:r>
            <a:r>
              <a:rPr lang="de-DE" sz="2000" dirty="0" smtClean="0"/>
              <a:t> </a:t>
            </a:r>
            <a:r>
              <a:rPr lang="de-DE" sz="2000" dirty="0" err="1" smtClean="0"/>
              <a:t>test</a:t>
            </a:r>
            <a:r>
              <a:rPr lang="de-DE" sz="2000" dirty="0" smtClean="0"/>
              <a:t> </a:t>
            </a:r>
            <a:r>
              <a:rPr lang="de-DE" sz="2000" dirty="0" err="1" smtClean="0"/>
              <a:t>results</a:t>
            </a:r>
            <a:r>
              <a:rPr lang="de-DE" sz="2000" dirty="0" smtClean="0"/>
              <a:t> </a:t>
            </a:r>
            <a:r>
              <a:rPr lang="de-DE" sz="2000" dirty="0" smtClean="0"/>
              <a:t>…</a:t>
            </a:r>
            <a:br>
              <a:rPr lang="de-DE" sz="2000" dirty="0" smtClean="0"/>
            </a:br>
            <a:r>
              <a:rPr lang="de-DE" sz="2000" dirty="0" smtClean="0"/>
              <a:t/>
            </a:r>
            <a:br>
              <a:rPr lang="de-DE" sz="2000" dirty="0" smtClean="0"/>
            </a:br>
            <a:endParaRPr lang="de-DE" sz="2000" dirty="0" smtClean="0"/>
          </a:p>
          <a:p>
            <a:r>
              <a:rPr lang="de-DE" dirty="0" smtClean="0"/>
              <a:t>3GPP RAN5 TTCN Workshop #40 </a:t>
            </a:r>
            <a:br>
              <a:rPr lang="de-DE" dirty="0" smtClean="0"/>
            </a:br>
            <a:r>
              <a:rPr lang="de-DE" dirty="0" smtClean="0"/>
              <a:t>08 Feb. 2018   (R5w180011)</a:t>
            </a:r>
            <a:endParaRPr lang="de-DE" dirty="0"/>
          </a:p>
        </p:txBody>
      </p:sp>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sz="1600" dirty="0">
                <a:latin typeface="Arial" panose="020B0604020202020204" pitchFamily="34" charset="0"/>
                <a:cs typeface="Arial" panose="020B0604020202020204" pitchFamily="34" charset="0"/>
              </a:rPr>
              <a:t>There are 3 scenarios with UT commands which currently create problems :</a:t>
            </a:r>
          </a:p>
          <a:p>
            <a:pPr lvl="1">
              <a:buFont typeface="Wingdings" panose="05000000000000000000" pitchFamily="2" charset="2"/>
              <a:buChar char="ü"/>
            </a:pPr>
            <a:r>
              <a:rPr lang="de-DE" b="1" dirty="0" err="1"/>
              <a:t>Race</a:t>
            </a:r>
            <a:r>
              <a:rPr lang="de-DE" b="1" dirty="0"/>
              <a:t> </a:t>
            </a:r>
            <a:r>
              <a:rPr lang="de-DE" b="1" dirty="0" err="1"/>
              <a:t>conditions</a:t>
            </a:r>
            <a:r>
              <a:rPr lang="de-DE" b="1" dirty="0"/>
              <a:t> </a:t>
            </a:r>
            <a:r>
              <a:rPr lang="de-DE" b="1" dirty="0" err="1"/>
              <a:t>with</a:t>
            </a:r>
            <a:r>
              <a:rPr lang="de-DE" b="1" dirty="0"/>
              <a:t> </a:t>
            </a:r>
            <a:r>
              <a:rPr lang="de-DE" b="1" dirty="0" err="1"/>
              <a:t>signalling</a:t>
            </a:r>
            <a:endParaRPr lang="en-US" sz="1600" dirty="0">
              <a:latin typeface="Arial" panose="020B0604020202020204" pitchFamily="34" charset="0"/>
              <a:cs typeface="Arial" panose="020B0604020202020204" pitchFamily="34" charset="0"/>
            </a:endParaRPr>
          </a:p>
          <a:p>
            <a:pPr lvl="1">
              <a:buFont typeface="Wingdings" panose="05000000000000000000" pitchFamily="2" charset="2"/>
              <a:buChar char="ü"/>
            </a:pPr>
            <a:r>
              <a:rPr lang="de-DE" b="1" dirty="0" err="1"/>
              <a:t>Sequencing</a:t>
            </a:r>
            <a:r>
              <a:rPr lang="de-DE" b="1" dirty="0"/>
              <a:t> </a:t>
            </a:r>
            <a:r>
              <a:rPr lang="de-DE" b="1" dirty="0" err="1"/>
              <a:t>of</a:t>
            </a:r>
            <a:r>
              <a:rPr lang="de-DE" b="1" dirty="0"/>
              <a:t> UT </a:t>
            </a:r>
            <a:r>
              <a:rPr lang="de-DE" b="1" dirty="0" err="1"/>
              <a:t>commands</a:t>
            </a:r>
            <a:endParaRPr lang="en-US" sz="1600" dirty="0">
              <a:latin typeface="Arial" panose="020B0604020202020204" pitchFamily="34" charset="0"/>
              <a:cs typeface="Arial" panose="020B0604020202020204" pitchFamily="34" charset="0"/>
            </a:endParaRPr>
          </a:p>
          <a:p>
            <a:pPr lvl="1">
              <a:buFont typeface="Wingdings" panose="05000000000000000000" pitchFamily="2" charset="2"/>
              <a:buChar char="ü"/>
            </a:pPr>
            <a:r>
              <a:rPr lang="en-US" b="1" dirty="0"/>
              <a:t>UT commands triggering actions </a:t>
            </a:r>
            <a:r>
              <a:rPr lang="en-US" b="1" dirty="0">
                <a:solidFill>
                  <a:srgbClr val="FF0000"/>
                </a:solidFill>
              </a:rPr>
              <a:t>potentially</a:t>
            </a:r>
            <a:r>
              <a:rPr lang="en-US" b="1" dirty="0"/>
              <a:t> taking significant amount of </a:t>
            </a:r>
            <a:r>
              <a:rPr lang="en-US" b="1" dirty="0" smtClean="0"/>
              <a:t>time</a:t>
            </a:r>
          </a:p>
          <a:p>
            <a:pPr lvl="1">
              <a:buFont typeface="Wingdings" panose="05000000000000000000" pitchFamily="2" charset="2"/>
              <a:buChar char="ü"/>
            </a:pP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Test r</a:t>
            </a:r>
            <a:r>
              <a:rPr lang="en-US" sz="1600" dirty="0" smtClean="0">
                <a:latin typeface="Arial" panose="020B0604020202020204" pitchFamily="34" charset="0"/>
                <a:cs typeface="Arial" panose="020B0604020202020204" pitchFamily="34" charset="0"/>
              </a:rPr>
              <a:t>esults </a:t>
            </a:r>
            <a:r>
              <a:rPr lang="en-US" sz="1600" dirty="0" smtClean="0">
                <a:latin typeface="Arial" panose="020B0604020202020204" pitchFamily="34" charset="0"/>
                <a:cs typeface="Arial" panose="020B0604020202020204" pitchFamily="34" charset="0"/>
              </a:rPr>
              <a:t>… possibly not </a:t>
            </a:r>
            <a:r>
              <a:rPr lang="en-US" sz="1600" dirty="0">
                <a:latin typeface="Arial" panose="020B0604020202020204" pitchFamily="34" charset="0"/>
                <a:cs typeface="Arial" panose="020B0604020202020204" pitchFamily="34" charset="0"/>
              </a:rPr>
              <a:t>systematically reproducible</a:t>
            </a:r>
          </a:p>
          <a:p>
            <a:pPr lvl="1">
              <a:buFont typeface="Wingdings" panose="05000000000000000000" pitchFamily="2" charset="2"/>
              <a:buChar char="ü"/>
            </a:pPr>
            <a:r>
              <a:rPr lang="en-US" sz="1600" dirty="0">
                <a:latin typeface="Arial" panose="020B0604020202020204" pitchFamily="34" charset="0"/>
                <a:cs typeface="Arial" panose="020B0604020202020204" pitchFamily="34" charset="0"/>
              </a:rPr>
              <a:t>failures</a:t>
            </a:r>
          </a:p>
          <a:p>
            <a:pPr lvl="1">
              <a:buFont typeface="Wingdings" panose="05000000000000000000" pitchFamily="2" charset="2"/>
              <a:buChar char="ü"/>
            </a:pPr>
            <a:r>
              <a:rPr lang="en-US" dirty="0">
                <a:latin typeface="Arial" panose="020B0604020202020204" pitchFamily="34" charset="0"/>
                <a:cs typeface="Arial" panose="020B0604020202020204" pitchFamily="34" charset="0"/>
              </a:rPr>
              <a:t>inconsistent </a:t>
            </a:r>
            <a:r>
              <a:rPr lang="en-US" dirty="0" err="1" smtClean="0">
                <a:latin typeface="Arial" panose="020B0604020202020204" pitchFamily="34" charset="0"/>
                <a:cs typeface="Arial" panose="020B0604020202020204" pitchFamily="34" charset="0"/>
              </a:rPr>
              <a:t>behaviours</a:t>
            </a:r>
            <a:endParaRPr lang="en-US" dirty="0" smtClean="0">
              <a:latin typeface="Arial" panose="020B0604020202020204" pitchFamily="34" charset="0"/>
              <a:cs typeface="Arial" panose="020B0604020202020204" pitchFamily="34" charset="0"/>
            </a:endParaRPr>
          </a:p>
          <a:p>
            <a:pPr lvl="1">
              <a:buFont typeface="Wingdings" panose="05000000000000000000" pitchFamily="2" charset="2"/>
              <a:buChar char="ü"/>
            </a:pP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These problems are explained using placeholder examples, and remedies/countermeasures are </a:t>
            </a:r>
            <a:r>
              <a:rPr lang="en-US" sz="1600" dirty="0" smtClean="0">
                <a:latin typeface="Arial" panose="020B0604020202020204" pitchFamily="34" charset="0"/>
                <a:cs typeface="Arial" panose="020B0604020202020204" pitchFamily="34" charset="0"/>
              </a:rPr>
              <a:t>proposed</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Problems and proposed remedies should be discussed</a:t>
            </a:r>
            <a:endParaRPr lang="en-US" dirty="0"/>
          </a:p>
        </p:txBody>
      </p:sp>
      <p:sp>
        <p:nvSpPr>
          <p:cNvPr id="5" name="Footer Placeholder 4"/>
          <p:cNvSpPr>
            <a:spLocks noGrp="1"/>
          </p:cNvSpPr>
          <p:nvPr>
            <p:ph type="ftr" sz="quarter" idx="11"/>
          </p:nvPr>
        </p:nvSpPr>
        <p:spPr>
          <a:xfrm>
            <a:off x="3275856" y="4787900"/>
            <a:ext cx="2880000" cy="135000"/>
          </a:xfrm>
        </p:spPr>
        <p:txBody>
          <a:bodyPr/>
          <a:lstStyle/>
          <a:p>
            <a:r>
              <a:rPr lang="en-US" dirty="0" smtClean="0"/>
              <a:t>R5w180011:  Upper Tester Issues</a:t>
            </a:r>
            <a:endParaRPr lang="en-US" dirty="0" smtClean="0"/>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a:p>
        </p:txBody>
      </p:sp>
      <p:sp>
        <p:nvSpPr>
          <p:cNvPr id="4" name="Date Placeholder 3"/>
          <p:cNvSpPr>
            <a:spLocks noGrp="1"/>
          </p:cNvSpPr>
          <p:nvPr>
            <p:ph type="dt" sz="half" idx="10"/>
          </p:nvPr>
        </p:nvSpPr>
        <p:spPr>
          <a:xfrm>
            <a:off x="2196000" y="4787900"/>
            <a:ext cx="792000" cy="135000"/>
          </a:xfrm>
        </p:spPr>
        <p:txBody>
          <a:bodyPr/>
          <a:lstStyle/>
          <a:p>
            <a:fld id="{6C7CF4DF-A9B4-4A5B-A20A-C22ED385F84B}" type="datetime1">
              <a:rPr lang="de-DE" smtClean="0"/>
              <a:t>07.02.2018</a:t>
            </a:fld>
            <a:endParaRPr lang="en-US" dirty="0" smtClean="0"/>
          </a:p>
        </p:txBody>
      </p:sp>
      <p:sp>
        <p:nvSpPr>
          <p:cNvPr id="9"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391891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a:t>Race</a:t>
            </a:r>
            <a:r>
              <a:rPr lang="de-DE" dirty="0"/>
              <a:t> </a:t>
            </a:r>
            <a:r>
              <a:rPr lang="de-DE" dirty="0" err="1"/>
              <a:t>conditions</a:t>
            </a:r>
            <a:r>
              <a:rPr lang="de-DE" dirty="0"/>
              <a:t> </a:t>
            </a:r>
            <a:r>
              <a:rPr lang="de-DE" dirty="0" err="1"/>
              <a:t>with</a:t>
            </a:r>
            <a:r>
              <a:rPr lang="de-DE" dirty="0"/>
              <a:t> </a:t>
            </a:r>
            <a:r>
              <a:rPr lang="de-DE" dirty="0" err="1"/>
              <a:t>signalling</a:t>
            </a:r>
            <a:endParaRPr lang="en-US" dirty="0"/>
          </a:p>
        </p:txBody>
      </p:sp>
      <p:sp>
        <p:nvSpPr>
          <p:cNvPr id="3" name="Content Placeholder 2"/>
          <p:cNvSpPr>
            <a:spLocks noGrp="1"/>
          </p:cNvSpPr>
          <p:nvPr>
            <p:ph idx="1"/>
          </p:nvPr>
        </p:nvSpPr>
        <p:spPr>
          <a:xfrm>
            <a:off x="396456" y="1026000"/>
            <a:ext cx="8280000" cy="3483000"/>
          </a:xfrm>
        </p:spPr>
        <p:txBody>
          <a:bodyPr/>
          <a:lstStyle/>
          <a:p>
            <a:r>
              <a:rPr lang="de-DE" sz="1600" dirty="0"/>
              <a:t>36.523-3 Annex E.2: </a:t>
            </a:r>
            <a:r>
              <a:rPr lang="en-US" sz="1600" dirty="0"/>
              <a:t>"TTCN needs an immediate response as a trigger to continue e.g. with DL </a:t>
            </a:r>
            <a:r>
              <a:rPr lang="en-US" sz="1600" dirty="0" err="1"/>
              <a:t>signalling</a:t>
            </a:r>
            <a:r>
              <a:rPr lang="en-US" sz="1600" dirty="0"/>
              <a:t> or starting a timer. In general there is no </a:t>
            </a:r>
            <a:r>
              <a:rPr lang="en-US" sz="1600" dirty="0" err="1"/>
              <a:t>signalling</a:t>
            </a:r>
            <a:r>
              <a:rPr lang="en-US" sz="1600" dirty="0"/>
              <a:t> in between UT_COMMON_CMD and UT_COMMON_CNF</a:t>
            </a:r>
            <a:r>
              <a:rPr lang="en-US" sz="1600" dirty="0" smtClean="0"/>
              <a:t>.“</a:t>
            </a:r>
          </a:p>
          <a:p>
            <a:endParaRPr lang="en-US" sz="800" dirty="0">
              <a:latin typeface="Arial" panose="020B0604020202020204" pitchFamily="34" charset="0"/>
              <a:cs typeface="Arial" panose="020B0604020202020204" pitchFamily="34" charset="0"/>
            </a:endParaRPr>
          </a:p>
          <a:p>
            <a:r>
              <a:rPr lang="en-US" sz="1600" dirty="0"/>
              <a:t>In TC 9.2.2.1.2</a:t>
            </a:r>
            <a:endParaRPr lang="en-US" sz="800" dirty="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a:xfrm>
            <a:off x="3275856" y="4791600"/>
            <a:ext cx="2880000" cy="135000"/>
          </a:xfrm>
        </p:spPr>
        <p:txBody>
          <a:bodyPr/>
          <a:lstStyle/>
          <a:p>
            <a:r>
              <a:rPr lang="en-US" dirty="0" smtClean="0"/>
              <a:t>R5w180011:  Upper Tester Issues</a:t>
            </a:r>
            <a:endParaRPr lang="en-US" dirty="0" smtClean="0"/>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a:p>
        </p:txBody>
      </p:sp>
      <p:sp>
        <p:nvSpPr>
          <p:cNvPr id="4" name="Date Placeholder 3"/>
          <p:cNvSpPr>
            <a:spLocks noGrp="1"/>
          </p:cNvSpPr>
          <p:nvPr>
            <p:ph type="dt" sz="half" idx="10"/>
          </p:nvPr>
        </p:nvSpPr>
        <p:spPr/>
        <p:txBody>
          <a:bodyPr/>
          <a:lstStyle/>
          <a:p>
            <a:fld id="{8156E458-2FDD-4255-B42E-F7A9C32307BA}" type="datetime1">
              <a:rPr lang="de-DE" smtClean="0"/>
              <a:t>07.02.2018</a:t>
            </a:fld>
            <a:endParaRPr lang="en-US" smtClean="0"/>
          </a:p>
        </p:txBody>
      </p:sp>
      <p:pic>
        <p:nvPicPr>
          <p:cNvPr id="7" name="Picture 6"/>
          <p:cNvPicPr>
            <a:picLocks noChangeAspect="1"/>
          </p:cNvPicPr>
          <p:nvPr/>
        </p:nvPicPr>
        <p:blipFill>
          <a:blip r:embed="rId3"/>
          <a:stretch>
            <a:fillRect/>
          </a:stretch>
        </p:blipFill>
        <p:spPr>
          <a:xfrm>
            <a:off x="1763688" y="2355726"/>
            <a:ext cx="5581650" cy="1873470"/>
          </a:xfrm>
          <a:prstGeom prst="rect">
            <a:avLst/>
          </a:prstGeom>
        </p:spPr>
      </p:pic>
      <p:sp>
        <p:nvSpPr>
          <p:cNvPr id="10"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2669177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a:t>Race</a:t>
            </a:r>
            <a:r>
              <a:rPr lang="de-DE" dirty="0"/>
              <a:t> </a:t>
            </a:r>
            <a:r>
              <a:rPr lang="de-DE" dirty="0" err="1"/>
              <a:t>conditions</a:t>
            </a:r>
            <a:r>
              <a:rPr lang="de-DE" dirty="0"/>
              <a:t> </a:t>
            </a:r>
            <a:r>
              <a:rPr lang="de-DE" dirty="0" err="1"/>
              <a:t>with</a:t>
            </a:r>
            <a:r>
              <a:rPr lang="de-DE" dirty="0"/>
              <a:t> </a:t>
            </a:r>
            <a:r>
              <a:rPr lang="de-DE" dirty="0" err="1"/>
              <a:t>signalling</a:t>
            </a:r>
            <a:endParaRPr lang="en-US" dirty="0"/>
          </a:p>
        </p:txBody>
      </p:sp>
      <p:sp>
        <p:nvSpPr>
          <p:cNvPr id="3" name="Content Placeholder 2"/>
          <p:cNvSpPr>
            <a:spLocks noGrp="1"/>
          </p:cNvSpPr>
          <p:nvPr>
            <p:ph idx="1"/>
          </p:nvPr>
        </p:nvSpPr>
        <p:spPr/>
        <p:txBody>
          <a:bodyPr/>
          <a:lstStyle/>
          <a:p>
            <a:r>
              <a:rPr lang="de-DE" sz="1600" dirty="0" smtClean="0">
                <a:solidFill>
                  <a:srgbClr val="FF0000"/>
                </a:solidFill>
              </a:rPr>
              <a:t>A UE </a:t>
            </a:r>
            <a:r>
              <a:rPr lang="de-DE" sz="1600" dirty="0" err="1" smtClean="0">
                <a:solidFill>
                  <a:srgbClr val="FF0000"/>
                </a:solidFill>
              </a:rPr>
              <a:t>presenting</a:t>
            </a:r>
            <a:r>
              <a:rPr lang="de-DE" sz="1600" dirty="0" smtClean="0">
                <a:solidFill>
                  <a:srgbClr val="FF0000"/>
                </a:solidFill>
              </a:rPr>
              <a:t> </a:t>
            </a:r>
            <a:r>
              <a:rPr lang="de-DE" sz="1600" dirty="0" err="1" smtClean="0">
                <a:solidFill>
                  <a:srgbClr val="FF0000"/>
                </a:solidFill>
              </a:rPr>
              <a:t>signalling</a:t>
            </a:r>
            <a:r>
              <a:rPr lang="de-DE" sz="1600" dirty="0" smtClean="0">
                <a:solidFill>
                  <a:srgbClr val="FF0000"/>
                </a:solidFill>
              </a:rPr>
              <a:t> </a:t>
            </a:r>
            <a:r>
              <a:rPr lang="de-DE" sz="1600" dirty="0" err="1" smtClean="0">
                <a:solidFill>
                  <a:srgbClr val="FF0000"/>
                </a:solidFill>
              </a:rPr>
              <a:t>before</a:t>
            </a:r>
            <a:r>
              <a:rPr lang="de-DE" sz="1600" dirty="0" smtClean="0">
                <a:solidFill>
                  <a:srgbClr val="FF0000"/>
                </a:solidFill>
              </a:rPr>
              <a:t> </a:t>
            </a:r>
            <a:r>
              <a:rPr lang="de-DE" sz="1600" dirty="0" err="1" smtClean="0">
                <a:solidFill>
                  <a:srgbClr val="FF0000"/>
                </a:solidFill>
              </a:rPr>
              <a:t>the</a:t>
            </a:r>
            <a:r>
              <a:rPr lang="de-DE" sz="1600" dirty="0" smtClean="0">
                <a:solidFill>
                  <a:srgbClr val="FF0000"/>
                </a:solidFill>
              </a:rPr>
              <a:t> UT </a:t>
            </a:r>
            <a:r>
              <a:rPr lang="de-DE" sz="1600" dirty="0" err="1" smtClean="0">
                <a:solidFill>
                  <a:srgbClr val="FF0000"/>
                </a:solidFill>
              </a:rPr>
              <a:t>response</a:t>
            </a:r>
            <a:r>
              <a:rPr lang="de-DE" sz="1600" dirty="0" smtClean="0">
                <a:solidFill>
                  <a:srgbClr val="FF0000"/>
                </a:solidFill>
              </a:rPr>
              <a:t> will </a:t>
            </a:r>
            <a:r>
              <a:rPr lang="de-DE" sz="1600" dirty="0" err="1" smtClean="0">
                <a:solidFill>
                  <a:srgbClr val="FF0000"/>
                </a:solidFill>
              </a:rPr>
              <a:t>fail</a:t>
            </a:r>
            <a:r>
              <a:rPr lang="de-DE" sz="1600" dirty="0" smtClean="0">
                <a:solidFill>
                  <a:srgbClr val="FF0000"/>
                </a:solidFill>
              </a:rPr>
              <a:t> </a:t>
            </a:r>
            <a:r>
              <a:rPr lang="de-DE" sz="1600" dirty="0" err="1" smtClean="0">
                <a:solidFill>
                  <a:srgbClr val="FF0000"/>
                </a:solidFill>
              </a:rPr>
              <a:t>the</a:t>
            </a:r>
            <a:r>
              <a:rPr lang="de-DE" sz="1600" dirty="0" smtClean="0">
                <a:solidFill>
                  <a:srgbClr val="FF0000"/>
                </a:solidFill>
              </a:rPr>
              <a:t> </a:t>
            </a:r>
            <a:r>
              <a:rPr lang="de-DE" sz="1600" dirty="0" err="1" smtClean="0">
                <a:solidFill>
                  <a:srgbClr val="FF0000"/>
                </a:solidFill>
              </a:rPr>
              <a:t>test</a:t>
            </a:r>
            <a:r>
              <a:rPr lang="de-DE" sz="1600" dirty="0" smtClean="0">
                <a:solidFill>
                  <a:srgbClr val="FF0000"/>
                </a:solidFill>
              </a:rPr>
              <a:t> ! </a:t>
            </a:r>
            <a:r>
              <a:rPr lang="de-DE" sz="1600" dirty="0" smtClean="0">
                <a:solidFill>
                  <a:srgbClr val="FF0000"/>
                </a:solidFill>
              </a:rPr>
              <a:t/>
            </a:r>
            <a:br>
              <a:rPr lang="de-DE" sz="1600" dirty="0" smtClean="0">
                <a:solidFill>
                  <a:srgbClr val="FF0000"/>
                </a:solidFill>
              </a:rPr>
            </a:br>
            <a:r>
              <a:rPr lang="de-DE" sz="1600" dirty="0" smtClean="0">
                <a:solidFill>
                  <a:srgbClr val="FF0000"/>
                </a:solidFill>
              </a:rPr>
              <a:t>Such UE </a:t>
            </a:r>
            <a:r>
              <a:rPr lang="de-DE" sz="1600" dirty="0" err="1" smtClean="0">
                <a:solidFill>
                  <a:srgbClr val="FF0000"/>
                </a:solidFill>
              </a:rPr>
              <a:t>signalling</a:t>
            </a:r>
            <a:r>
              <a:rPr lang="de-DE" sz="1600" dirty="0" smtClean="0">
                <a:solidFill>
                  <a:srgbClr val="FF0000"/>
                </a:solidFill>
              </a:rPr>
              <a:t> </a:t>
            </a:r>
            <a:r>
              <a:rPr lang="de-DE" sz="1600" dirty="0" err="1" smtClean="0">
                <a:solidFill>
                  <a:srgbClr val="FF0000"/>
                </a:solidFill>
              </a:rPr>
              <a:t>behaviour</a:t>
            </a:r>
            <a:r>
              <a:rPr lang="de-DE" sz="1600" dirty="0" smtClean="0">
                <a:solidFill>
                  <a:srgbClr val="FF0000"/>
                </a:solidFill>
              </a:rPr>
              <a:t> </a:t>
            </a:r>
            <a:r>
              <a:rPr lang="de-DE" sz="1600" dirty="0" err="1" smtClean="0">
                <a:solidFill>
                  <a:srgbClr val="FF0000"/>
                </a:solidFill>
              </a:rPr>
              <a:t>is</a:t>
            </a:r>
            <a:r>
              <a:rPr lang="de-DE" sz="1600" dirty="0" smtClean="0">
                <a:solidFill>
                  <a:srgbClr val="FF0000"/>
                </a:solidFill>
              </a:rPr>
              <a:t> </a:t>
            </a:r>
            <a:r>
              <a:rPr lang="de-DE" sz="1600" dirty="0" err="1" smtClean="0">
                <a:solidFill>
                  <a:srgbClr val="FF0000"/>
                </a:solidFill>
              </a:rPr>
              <a:t>conformant</a:t>
            </a:r>
            <a:r>
              <a:rPr lang="de-DE" sz="1600" dirty="0" smtClean="0">
                <a:solidFill>
                  <a:srgbClr val="FF0000"/>
                </a:solidFill>
              </a:rPr>
              <a:t> </a:t>
            </a:r>
            <a:r>
              <a:rPr lang="de-DE" sz="1600" dirty="0" err="1" smtClean="0">
                <a:solidFill>
                  <a:srgbClr val="FF0000"/>
                </a:solidFill>
              </a:rPr>
              <a:t>and</a:t>
            </a:r>
            <a:r>
              <a:rPr lang="de-DE" sz="1600" dirty="0" smtClean="0">
                <a:solidFill>
                  <a:srgbClr val="FF0000"/>
                </a:solidFill>
              </a:rPr>
              <a:t> </a:t>
            </a:r>
            <a:r>
              <a:rPr lang="de-DE" sz="1600" dirty="0" err="1" smtClean="0">
                <a:solidFill>
                  <a:srgbClr val="FF0000"/>
                </a:solidFill>
              </a:rPr>
              <a:t>therefore</a:t>
            </a:r>
            <a:r>
              <a:rPr lang="de-DE" sz="1600" dirty="0" smtClean="0">
                <a:solidFill>
                  <a:srgbClr val="FF0000"/>
                </a:solidFill>
              </a:rPr>
              <a:t> </a:t>
            </a:r>
            <a:r>
              <a:rPr lang="de-DE" sz="1600" dirty="0" err="1" smtClean="0">
                <a:solidFill>
                  <a:srgbClr val="FF0000"/>
                </a:solidFill>
              </a:rPr>
              <a:t>needs</a:t>
            </a:r>
            <a:r>
              <a:rPr lang="de-DE" sz="1600" dirty="0" smtClean="0">
                <a:solidFill>
                  <a:srgbClr val="FF0000"/>
                </a:solidFill>
              </a:rPr>
              <a:t> tobe </a:t>
            </a:r>
            <a:r>
              <a:rPr lang="de-DE" sz="1600" dirty="0" err="1" smtClean="0">
                <a:solidFill>
                  <a:srgbClr val="FF0000"/>
                </a:solidFill>
              </a:rPr>
              <a:t>accounted</a:t>
            </a:r>
            <a:r>
              <a:rPr lang="de-DE" sz="1600" dirty="0" smtClean="0">
                <a:solidFill>
                  <a:srgbClr val="FF0000"/>
                </a:solidFill>
              </a:rPr>
              <a:t> </a:t>
            </a:r>
            <a:r>
              <a:rPr lang="de-DE" sz="1600" dirty="0" err="1" smtClean="0">
                <a:solidFill>
                  <a:srgbClr val="FF0000"/>
                </a:solidFill>
              </a:rPr>
              <a:t>for</a:t>
            </a:r>
            <a:r>
              <a:rPr lang="de-DE" sz="1600" dirty="0" smtClean="0">
                <a:solidFill>
                  <a:srgbClr val="FF0000"/>
                </a:solidFill>
              </a:rPr>
              <a:t>!</a:t>
            </a:r>
          </a:p>
          <a:p>
            <a:pPr marL="0" indent="0">
              <a:buNone/>
            </a:pPr>
            <a:r>
              <a:rPr lang="de-DE" sz="1600" dirty="0" smtClean="0">
                <a:solidFill>
                  <a:srgbClr val="FF0000"/>
                </a:solidFill>
              </a:rPr>
              <a:t> </a:t>
            </a:r>
            <a:endParaRPr lang="en-US" sz="800" dirty="0" smtClean="0">
              <a:solidFill>
                <a:srgbClr val="FF0000"/>
              </a:solidFill>
              <a:latin typeface="Arial" panose="020B0604020202020204" pitchFamily="34" charset="0"/>
              <a:cs typeface="Arial" panose="020B0604020202020204" pitchFamily="34" charset="0"/>
            </a:endParaRPr>
          </a:p>
          <a:p>
            <a:r>
              <a:rPr lang="en-US" sz="1600" dirty="0" smtClean="0">
                <a:solidFill>
                  <a:srgbClr val="0070C0"/>
                </a:solidFill>
              </a:rPr>
              <a:t>In this simple case it will be sufficient not to wait for the UT response in order to avoid the race condition</a:t>
            </a:r>
            <a:br>
              <a:rPr lang="en-US" sz="1600" dirty="0" smtClean="0">
                <a:solidFill>
                  <a:srgbClr val="0070C0"/>
                </a:solidFill>
              </a:rPr>
            </a:br>
            <a:r>
              <a:rPr lang="en-US" sz="1600" dirty="0" smtClean="0">
                <a:solidFill>
                  <a:srgbClr val="0070C0"/>
                </a:solidFill>
              </a:rPr>
              <a:t>[UT command to be changed] </a:t>
            </a:r>
            <a:br>
              <a:rPr lang="en-US" sz="1600" dirty="0" smtClean="0">
                <a:solidFill>
                  <a:srgbClr val="0070C0"/>
                </a:solidFill>
              </a:rPr>
            </a:br>
            <a:r>
              <a:rPr lang="en-US" dirty="0" smtClean="0"/>
              <a:t>”In </a:t>
            </a:r>
            <a:r>
              <a:rPr lang="en-US" dirty="0"/>
              <a:t>the TTCN, a confirmation shall only be requested in cases when there is no </a:t>
            </a:r>
            <a:r>
              <a:rPr lang="en-US" dirty="0" err="1"/>
              <a:t>signalling</a:t>
            </a:r>
            <a:r>
              <a:rPr lang="en-US" dirty="0"/>
              <a:t> from the UE being triggered by the MMI/AT </a:t>
            </a:r>
            <a:r>
              <a:rPr lang="en-US" dirty="0" smtClean="0"/>
              <a:t>command” (36.523-3 cl. 5.2)”</a:t>
            </a:r>
            <a:endParaRPr lang="en-US" sz="1600" dirty="0" smtClean="0">
              <a:solidFill>
                <a:srgbClr val="0070C0"/>
              </a:solidFill>
            </a:endParaRPr>
          </a:p>
          <a:p>
            <a:endParaRPr lang="en-US" sz="1600" dirty="0" smtClean="0"/>
          </a:p>
          <a:p>
            <a:r>
              <a:rPr lang="en-US" sz="1600" dirty="0" smtClean="0">
                <a:solidFill>
                  <a:srgbClr val="0070C0"/>
                </a:solidFill>
              </a:rPr>
              <a:t>Alternatively </a:t>
            </a:r>
            <a:r>
              <a:rPr lang="en-US" sz="1600" dirty="0" smtClean="0">
                <a:solidFill>
                  <a:srgbClr val="0070C0"/>
                </a:solidFill>
              </a:rPr>
              <a:t>interleaving </a:t>
            </a:r>
            <a:r>
              <a:rPr lang="en-US" sz="1600" dirty="0" smtClean="0">
                <a:solidFill>
                  <a:srgbClr val="0070C0"/>
                </a:solidFill>
              </a:rPr>
              <a:t>could </a:t>
            </a:r>
            <a:r>
              <a:rPr lang="en-US" sz="1600" dirty="0" smtClean="0">
                <a:solidFill>
                  <a:srgbClr val="0070C0"/>
                </a:solidFill>
              </a:rPr>
              <a:t>be introduced which handles UT response and </a:t>
            </a:r>
            <a:r>
              <a:rPr lang="en-US" sz="1600" dirty="0" err="1" smtClean="0">
                <a:solidFill>
                  <a:srgbClr val="0070C0"/>
                </a:solidFill>
              </a:rPr>
              <a:t>signalling</a:t>
            </a:r>
            <a:r>
              <a:rPr lang="en-US" sz="1600" dirty="0" smtClean="0">
                <a:solidFill>
                  <a:srgbClr val="0070C0"/>
                </a:solidFill>
              </a:rPr>
              <a:t/>
            </a:r>
            <a:br>
              <a:rPr lang="en-US" sz="1600" dirty="0" smtClean="0">
                <a:solidFill>
                  <a:srgbClr val="0070C0"/>
                </a:solidFill>
              </a:rPr>
            </a:br>
            <a:r>
              <a:rPr lang="en-US" sz="1600" dirty="0" smtClean="0">
                <a:solidFill>
                  <a:srgbClr val="0070C0"/>
                </a:solidFill>
              </a:rPr>
              <a:t>[interleave to be added] </a:t>
            </a:r>
            <a:endParaRPr lang="en-US" sz="1600" dirty="0"/>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a:p>
        </p:txBody>
      </p:sp>
      <p:sp>
        <p:nvSpPr>
          <p:cNvPr id="4" name="Date Placeholder 3"/>
          <p:cNvSpPr>
            <a:spLocks noGrp="1"/>
          </p:cNvSpPr>
          <p:nvPr>
            <p:ph type="dt" sz="half" idx="10"/>
          </p:nvPr>
        </p:nvSpPr>
        <p:spPr/>
        <p:txBody>
          <a:bodyPr/>
          <a:lstStyle/>
          <a:p>
            <a:fld id="{2CC8519C-1377-4501-B822-F467E575450B}" type="datetime1">
              <a:rPr lang="de-DE" smtClean="0"/>
              <a:t>07.02.2018</a:t>
            </a:fld>
            <a:endParaRPr lang="en-US" dirty="0" smtClean="0"/>
          </a:p>
        </p:txBody>
      </p:sp>
      <p:sp>
        <p:nvSpPr>
          <p:cNvPr id="8"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773297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a:t>Sequencing</a:t>
            </a:r>
            <a:r>
              <a:rPr lang="de-DE" dirty="0"/>
              <a:t> </a:t>
            </a:r>
            <a:r>
              <a:rPr lang="de-DE" dirty="0" err="1"/>
              <a:t>of</a:t>
            </a:r>
            <a:r>
              <a:rPr lang="de-DE" dirty="0"/>
              <a:t> UT </a:t>
            </a:r>
            <a:r>
              <a:rPr lang="de-DE" dirty="0" err="1"/>
              <a:t>commands</a:t>
            </a:r>
            <a:endParaRPr lang="en-US" dirty="0"/>
          </a:p>
        </p:txBody>
      </p:sp>
      <p:sp>
        <p:nvSpPr>
          <p:cNvPr id="3" name="Content Placeholder 2"/>
          <p:cNvSpPr>
            <a:spLocks noGrp="1"/>
          </p:cNvSpPr>
          <p:nvPr>
            <p:ph idx="1"/>
          </p:nvPr>
        </p:nvSpPr>
        <p:spPr/>
        <p:txBody>
          <a:bodyPr/>
          <a:lstStyle/>
          <a:p>
            <a:r>
              <a:rPr lang="en-US" sz="1600" dirty="0"/>
              <a:t>36.523-3 Annex E.2. assumes the UT functionality to be </a:t>
            </a:r>
            <a:r>
              <a:rPr lang="en-US" sz="1600" dirty="0" smtClean="0">
                <a:solidFill>
                  <a:srgbClr val="FF0000"/>
                </a:solidFill>
              </a:rPr>
              <a:t>stateless</a:t>
            </a:r>
          </a:p>
          <a:p>
            <a:endParaRPr lang="en-US" sz="800" dirty="0">
              <a:solidFill>
                <a:srgbClr val="FF0000"/>
              </a:solidFill>
              <a:latin typeface="Arial" panose="020B0604020202020204" pitchFamily="34" charset="0"/>
              <a:cs typeface="Arial" panose="020B0604020202020204" pitchFamily="34" charset="0"/>
            </a:endParaRPr>
          </a:p>
          <a:p>
            <a:r>
              <a:rPr lang="en-US" sz="1600" dirty="0"/>
              <a:t>UT </a:t>
            </a:r>
            <a:r>
              <a:rPr lang="en-US" sz="1600" dirty="0" smtClean="0"/>
              <a:t>command </a:t>
            </a:r>
            <a:r>
              <a:rPr lang="en-US" sz="1600" dirty="0"/>
              <a:t>sequences may </a:t>
            </a:r>
            <a:r>
              <a:rPr lang="en-US" sz="1600" dirty="0" smtClean="0"/>
              <a:t>cause </a:t>
            </a:r>
            <a:r>
              <a:rPr lang="en-US" sz="1600" dirty="0"/>
              <a:t>ambiguous </a:t>
            </a:r>
            <a:r>
              <a:rPr lang="en-US" sz="1600" dirty="0" smtClean="0"/>
              <a:t>results</a:t>
            </a:r>
          </a:p>
          <a:p>
            <a:endParaRPr lang="en-US" sz="1600" dirty="0"/>
          </a:p>
          <a:p>
            <a:r>
              <a:rPr lang="en-US" sz="1600" dirty="0"/>
              <a:t>In TC 22.5.17</a:t>
            </a:r>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a:p>
        </p:txBody>
      </p:sp>
      <p:sp>
        <p:nvSpPr>
          <p:cNvPr id="4" name="Date Placeholder 3"/>
          <p:cNvSpPr>
            <a:spLocks noGrp="1"/>
          </p:cNvSpPr>
          <p:nvPr>
            <p:ph type="dt" sz="half" idx="10"/>
          </p:nvPr>
        </p:nvSpPr>
        <p:spPr/>
        <p:txBody>
          <a:bodyPr/>
          <a:lstStyle/>
          <a:p>
            <a:fld id="{73EE3F34-EA78-45EB-8FEF-2642364AAE9D}" type="datetime1">
              <a:rPr lang="de-DE" smtClean="0"/>
              <a:t>07.02.2018</a:t>
            </a:fld>
            <a:endParaRPr lang="en-US" smtClean="0"/>
          </a:p>
        </p:txBody>
      </p:sp>
      <p:pic>
        <p:nvPicPr>
          <p:cNvPr id="7" name="Picture 6"/>
          <p:cNvPicPr>
            <a:picLocks noChangeAspect="1"/>
          </p:cNvPicPr>
          <p:nvPr/>
        </p:nvPicPr>
        <p:blipFill>
          <a:blip r:embed="rId3"/>
          <a:stretch>
            <a:fillRect/>
          </a:stretch>
        </p:blipFill>
        <p:spPr>
          <a:xfrm>
            <a:off x="1043608" y="2427734"/>
            <a:ext cx="6731745" cy="1368152"/>
          </a:xfrm>
          <a:prstGeom prst="rect">
            <a:avLst/>
          </a:prstGeom>
        </p:spPr>
      </p:pic>
      <p:sp>
        <p:nvSpPr>
          <p:cNvPr id="10"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261084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err="1"/>
              <a:t>Sequencing</a:t>
            </a:r>
            <a:r>
              <a:rPr lang="de-DE" dirty="0"/>
              <a:t> </a:t>
            </a:r>
            <a:r>
              <a:rPr lang="de-DE" dirty="0" err="1"/>
              <a:t>of</a:t>
            </a:r>
            <a:r>
              <a:rPr lang="de-DE" dirty="0"/>
              <a:t> UT </a:t>
            </a:r>
            <a:r>
              <a:rPr lang="de-DE" dirty="0" err="1"/>
              <a:t>commands</a:t>
            </a:r>
            <a:endParaRPr lang="en-US" dirty="0"/>
          </a:p>
        </p:txBody>
      </p:sp>
      <p:sp>
        <p:nvSpPr>
          <p:cNvPr id="3" name="Content Placeholder 2"/>
          <p:cNvSpPr>
            <a:spLocks noGrp="1"/>
          </p:cNvSpPr>
          <p:nvPr>
            <p:ph idx="1"/>
          </p:nvPr>
        </p:nvSpPr>
        <p:spPr/>
        <p:txBody>
          <a:bodyPr/>
          <a:lstStyle/>
          <a:p>
            <a:r>
              <a:rPr lang="en-US" sz="1600" dirty="0">
                <a:solidFill>
                  <a:srgbClr val="FF0000"/>
                </a:solidFill>
              </a:rPr>
              <a:t>As the UT functionality is stateless the UE response upon Switching </a:t>
            </a:r>
            <a:r>
              <a:rPr lang="en-US" sz="1600" dirty="0" smtClean="0">
                <a:solidFill>
                  <a:srgbClr val="FF0000"/>
                </a:solidFill>
              </a:rPr>
              <a:t>On may </a:t>
            </a:r>
            <a:r>
              <a:rPr lang="en-US" sz="1600" dirty="0">
                <a:solidFill>
                  <a:srgbClr val="FF0000"/>
                </a:solidFill>
              </a:rPr>
              <a:t>be handled and passed as response upon configuring PSM </a:t>
            </a:r>
            <a:r>
              <a:rPr lang="en-US" sz="1600" u="sng" dirty="0">
                <a:solidFill>
                  <a:srgbClr val="FF0000"/>
                </a:solidFill>
              </a:rPr>
              <a:t>if this command were </a:t>
            </a:r>
            <a:r>
              <a:rPr lang="en-US" sz="1600" u="sng" dirty="0" smtClean="0">
                <a:solidFill>
                  <a:srgbClr val="FF0000"/>
                </a:solidFill>
              </a:rPr>
              <a:t>confirmed</a:t>
            </a:r>
          </a:p>
          <a:p>
            <a:endParaRPr lang="en-US" sz="1600" dirty="0"/>
          </a:p>
          <a:p>
            <a:r>
              <a:rPr lang="en-US" sz="1600" dirty="0">
                <a:solidFill>
                  <a:srgbClr val="0070C0"/>
                </a:solidFill>
              </a:rPr>
              <a:t>All UT commands in a sequence except the last one should be confirmed </a:t>
            </a:r>
            <a:r>
              <a:rPr lang="en-US" sz="1600" dirty="0" smtClean="0">
                <a:solidFill>
                  <a:srgbClr val="0070C0"/>
                </a:solidFill>
              </a:rPr>
              <a:t>!</a:t>
            </a:r>
          </a:p>
          <a:p>
            <a:endParaRPr lang="en-US" sz="1600" dirty="0">
              <a:solidFill>
                <a:srgbClr val="0070C0"/>
              </a:solidFill>
            </a:endParaRPr>
          </a:p>
          <a:p>
            <a:r>
              <a:rPr lang="en-US" sz="1600" dirty="0"/>
              <a:t>Unclear what happens if a UT command </a:t>
            </a:r>
            <a:r>
              <a:rPr lang="en-US" sz="1600" dirty="0" smtClean="0"/>
              <a:t>in a sequence is </a:t>
            </a:r>
            <a:r>
              <a:rPr lang="en-US" sz="1600" dirty="0"/>
              <a:t>unconfirmed. </a:t>
            </a:r>
            <a:endParaRPr lang="en-US" sz="1600" dirty="0" smtClean="0"/>
          </a:p>
          <a:p>
            <a:pPr lvl="1"/>
            <a:r>
              <a:rPr lang="en-US" sz="1600" dirty="0" smtClean="0"/>
              <a:t>Would it help to apply </a:t>
            </a:r>
            <a:r>
              <a:rPr lang="en-US" sz="1600" dirty="0"/>
              <a:t>a </a:t>
            </a:r>
            <a:r>
              <a:rPr lang="en-US" sz="1600" dirty="0" smtClean="0"/>
              <a:t>delay </a:t>
            </a:r>
            <a:r>
              <a:rPr lang="en-US" sz="1600" dirty="0"/>
              <a:t>? </a:t>
            </a:r>
            <a:endParaRPr lang="en-US" sz="1600" dirty="0" smtClean="0"/>
          </a:p>
          <a:p>
            <a:pPr lvl="1"/>
            <a:r>
              <a:rPr lang="en-US" sz="1600" dirty="0" smtClean="0"/>
              <a:t>Should a “Confirmed</a:t>
            </a:r>
            <a:r>
              <a:rPr lang="en-US" sz="1600" dirty="0"/>
              <a:t>” variant </a:t>
            </a:r>
            <a:r>
              <a:rPr lang="en-US" sz="1600" dirty="0" smtClean="0"/>
              <a:t>be </a:t>
            </a:r>
            <a:r>
              <a:rPr lang="en-US" sz="1600" dirty="0"/>
              <a:t>created ? </a:t>
            </a:r>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a:p>
        </p:txBody>
      </p:sp>
      <p:sp>
        <p:nvSpPr>
          <p:cNvPr id="4" name="Date Placeholder 3"/>
          <p:cNvSpPr>
            <a:spLocks noGrp="1"/>
          </p:cNvSpPr>
          <p:nvPr>
            <p:ph type="dt" sz="half" idx="10"/>
          </p:nvPr>
        </p:nvSpPr>
        <p:spPr/>
        <p:txBody>
          <a:bodyPr/>
          <a:lstStyle/>
          <a:p>
            <a:fld id="{8188D07D-E6C1-432F-87E7-F740BE60270B}" type="datetime1">
              <a:rPr lang="de-DE" smtClean="0"/>
              <a:t>07.02.2018</a:t>
            </a:fld>
            <a:endParaRPr lang="en-US" smtClean="0"/>
          </a:p>
        </p:txBody>
      </p:sp>
      <p:sp>
        <p:nvSpPr>
          <p:cNvPr id="9"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30883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 commands triggering actions taking significant amount of time</a:t>
            </a:r>
          </a:p>
        </p:txBody>
      </p:sp>
      <p:sp>
        <p:nvSpPr>
          <p:cNvPr id="3" name="Content Placeholder 2"/>
          <p:cNvSpPr>
            <a:spLocks noGrp="1"/>
          </p:cNvSpPr>
          <p:nvPr>
            <p:ph idx="1"/>
          </p:nvPr>
        </p:nvSpPr>
        <p:spPr/>
        <p:txBody>
          <a:bodyPr/>
          <a:lstStyle/>
          <a:p>
            <a:r>
              <a:rPr lang="en-US" sz="1600" dirty="0"/>
              <a:t>In TC 6.1.2.9a</a:t>
            </a:r>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7</a:t>
            </a:fld>
            <a:endParaRPr lang="en-US"/>
          </a:p>
        </p:txBody>
      </p:sp>
      <p:sp>
        <p:nvSpPr>
          <p:cNvPr id="4" name="Date Placeholder 3"/>
          <p:cNvSpPr>
            <a:spLocks noGrp="1"/>
          </p:cNvSpPr>
          <p:nvPr>
            <p:ph type="dt" sz="half" idx="10"/>
          </p:nvPr>
        </p:nvSpPr>
        <p:spPr/>
        <p:txBody>
          <a:bodyPr/>
          <a:lstStyle/>
          <a:p>
            <a:fld id="{D6533380-F3C0-4711-A7F5-29B03114BA2D}" type="datetime1">
              <a:rPr lang="de-DE" smtClean="0"/>
              <a:t>07.02.2018</a:t>
            </a:fld>
            <a:endParaRPr lang="en-US" smtClean="0"/>
          </a:p>
        </p:txBody>
      </p:sp>
      <p:pic>
        <p:nvPicPr>
          <p:cNvPr id="9" name="Picture 8"/>
          <p:cNvPicPr>
            <a:picLocks noChangeAspect="1"/>
          </p:cNvPicPr>
          <p:nvPr/>
        </p:nvPicPr>
        <p:blipFill>
          <a:blip r:embed="rId3"/>
          <a:stretch>
            <a:fillRect/>
          </a:stretch>
        </p:blipFill>
        <p:spPr>
          <a:xfrm>
            <a:off x="971600" y="1491630"/>
            <a:ext cx="6762750" cy="2667000"/>
          </a:xfrm>
          <a:prstGeom prst="rect">
            <a:avLst/>
          </a:prstGeom>
        </p:spPr>
      </p:pic>
      <p:sp>
        <p:nvSpPr>
          <p:cNvPr id="10"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039022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 commands triggering actions taking significant amount of time</a:t>
            </a:r>
          </a:p>
        </p:txBody>
      </p:sp>
      <p:sp>
        <p:nvSpPr>
          <p:cNvPr id="3" name="Content Placeholder 2"/>
          <p:cNvSpPr>
            <a:spLocks noGrp="1"/>
          </p:cNvSpPr>
          <p:nvPr>
            <p:ph idx="1"/>
          </p:nvPr>
        </p:nvSpPr>
        <p:spPr/>
        <p:txBody>
          <a:bodyPr/>
          <a:lstStyle/>
          <a:p>
            <a:r>
              <a:rPr lang="en-US" sz="1600" dirty="0">
                <a:solidFill>
                  <a:srgbClr val="FF0000"/>
                </a:solidFill>
              </a:rPr>
              <a:t>The sequence may work fine … but if the Automatic PLMN selection is not "completed" when the power level change happens, then the search process will be (re)started. While traversing the cells in question other cells will not be "seen" and </a:t>
            </a:r>
            <a:r>
              <a:rPr lang="en-US" sz="1600" dirty="0" err="1">
                <a:solidFill>
                  <a:srgbClr val="FF0000"/>
                </a:solidFill>
              </a:rPr>
              <a:t>SystemInformation</a:t>
            </a:r>
            <a:r>
              <a:rPr lang="en-US" sz="1600" dirty="0">
                <a:solidFill>
                  <a:srgbClr val="FF0000"/>
                </a:solidFill>
              </a:rPr>
              <a:t> will be missed</a:t>
            </a:r>
            <a:r>
              <a:rPr lang="en-US" sz="1600" dirty="0" smtClean="0">
                <a:solidFill>
                  <a:srgbClr val="FF0000"/>
                </a:solidFill>
              </a:rPr>
              <a:t>.</a:t>
            </a:r>
          </a:p>
          <a:p>
            <a:endParaRPr lang="en-US" sz="1600" dirty="0">
              <a:solidFill>
                <a:srgbClr val="FF0000"/>
              </a:solidFill>
            </a:endParaRPr>
          </a:p>
          <a:p>
            <a:r>
              <a:rPr lang="en-US" sz="1600" dirty="0">
                <a:solidFill>
                  <a:srgbClr val="0070C0"/>
                </a:solidFill>
              </a:rPr>
              <a:t>Automatic PLMN selection is the default and therefore the test case prose is redundant </a:t>
            </a:r>
            <a:r>
              <a:rPr lang="en-US" sz="1600" dirty="0" smtClean="0">
                <a:solidFill>
                  <a:srgbClr val="0070C0"/>
                </a:solidFill>
              </a:rPr>
              <a:t>…</a:t>
            </a:r>
          </a:p>
          <a:p>
            <a:endParaRPr lang="en-US" sz="1600" dirty="0">
              <a:solidFill>
                <a:srgbClr val="0070C0"/>
              </a:solidFill>
            </a:endParaRPr>
          </a:p>
          <a:p>
            <a:r>
              <a:rPr lang="en-US" sz="1600" dirty="0">
                <a:solidFill>
                  <a:srgbClr val="0070C0"/>
                </a:solidFill>
              </a:rPr>
              <a:t>Automatic PLMN selection could be activated in a similar way as shown in the example taken from </a:t>
            </a:r>
            <a:r>
              <a:rPr lang="en-US" sz="1600" dirty="0" smtClean="0">
                <a:solidFill>
                  <a:srgbClr val="0070C0"/>
                </a:solidFill>
              </a:rPr>
              <a:t>22.5.17. See also 6.1.1.4 as an example …</a:t>
            </a:r>
          </a:p>
          <a:p>
            <a:endParaRPr lang="en-US" sz="1600" dirty="0">
              <a:solidFill>
                <a:srgbClr val="0070C0"/>
              </a:solidFill>
            </a:endParaRPr>
          </a:p>
          <a:p>
            <a:r>
              <a:rPr lang="en-US" sz="1600" dirty="0"/>
              <a:t>Note: This will impact quite a number of test cases … </a:t>
            </a:r>
            <a:r>
              <a:rPr lang="en-US" sz="1600" dirty="0" smtClean="0"/>
              <a:t/>
            </a:r>
            <a:br>
              <a:rPr lang="en-US" sz="1600" dirty="0" smtClean="0"/>
            </a:br>
            <a:r>
              <a:rPr lang="en-US" sz="1600" dirty="0" smtClean="0"/>
              <a:t>6.1.1.4a, 6.1.2.9, 6.1.2.9a, 22.2.6, 22.2.7, ….</a:t>
            </a:r>
            <a:endParaRPr lang="en-US" sz="1600" dirty="0"/>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8</a:t>
            </a:fld>
            <a:endParaRPr lang="en-US"/>
          </a:p>
        </p:txBody>
      </p:sp>
      <p:sp>
        <p:nvSpPr>
          <p:cNvPr id="4" name="Date Placeholder 3"/>
          <p:cNvSpPr>
            <a:spLocks noGrp="1"/>
          </p:cNvSpPr>
          <p:nvPr>
            <p:ph type="dt" sz="half" idx="10"/>
          </p:nvPr>
        </p:nvSpPr>
        <p:spPr/>
        <p:txBody>
          <a:bodyPr/>
          <a:lstStyle/>
          <a:p>
            <a:fld id="{156B3702-1990-4BAF-9E09-F5A3339ABCF2}" type="datetime1">
              <a:rPr lang="de-DE" smtClean="0"/>
              <a:t>07.02.2018</a:t>
            </a:fld>
            <a:endParaRPr lang="en-US" smtClean="0"/>
          </a:p>
        </p:txBody>
      </p:sp>
      <p:sp>
        <p:nvSpPr>
          <p:cNvPr id="9"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913919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143" y="159596"/>
            <a:ext cx="8280000" cy="810000"/>
          </a:xfrm>
        </p:spPr>
        <p:txBody>
          <a:bodyPr/>
          <a:lstStyle/>
          <a:p>
            <a:r>
              <a:rPr lang="en-US" dirty="0"/>
              <a:t>Proposed way forward</a:t>
            </a:r>
          </a:p>
        </p:txBody>
      </p:sp>
      <p:sp>
        <p:nvSpPr>
          <p:cNvPr id="3" name="Content Placeholder 2"/>
          <p:cNvSpPr>
            <a:spLocks noGrp="1"/>
          </p:cNvSpPr>
          <p:nvPr>
            <p:ph idx="1"/>
          </p:nvPr>
        </p:nvSpPr>
        <p:spPr/>
        <p:txBody>
          <a:bodyPr/>
          <a:lstStyle/>
          <a:p>
            <a:r>
              <a:rPr lang="en-US" sz="1600" dirty="0"/>
              <a:t>Discuss the described </a:t>
            </a:r>
            <a:r>
              <a:rPr lang="en-US" sz="1600" dirty="0" smtClean="0"/>
              <a:t>issues / </a:t>
            </a:r>
            <a:r>
              <a:rPr lang="en-US" sz="1600" dirty="0"/>
              <a:t>conclude as far as </a:t>
            </a:r>
            <a:r>
              <a:rPr lang="en-US" sz="1600" dirty="0" smtClean="0"/>
              <a:t>possible</a:t>
            </a:r>
            <a:br>
              <a:rPr lang="en-US" sz="1600" dirty="0" smtClean="0"/>
            </a:br>
            <a:r>
              <a:rPr lang="en-US" sz="1600" dirty="0" smtClean="0"/>
              <a:t>i.e. define action points as needed</a:t>
            </a:r>
          </a:p>
          <a:p>
            <a:pPr marL="0" indent="0">
              <a:buNone/>
            </a:pPr>
            <a:endParaRPr lang="en-US" sz="1600" dirty="0"/>
          </a:p>
          <a:p>
            <a:r>
              <a:rPr lang="en-US" sz="1600" dirty="0"/>
              <a:t>Add </a:t>
            </a:r>
            <a:r>
              <a:rPr lang="en-US" sz="1600" dirty="0" smtClean="0"/>
              <a:t>text / examples </a:t>
            </a:r>
            <a:r>
              <a:rPr lang="en-US" sz="1600" dirty="0"/>
              <a:t>to Annex E.2 </a:t>
            </a:r>
            <a:r>
              <a:rPr lang="en-US" sz="1600" dirty="0" smtClean="0"/>
              <a:t>resp. </a:t>
            </a:r>
            <a:r>
              <a:rPr lang="en-US" sz="1600" dirty="0"/>
              <a:t>coding </a:t>
            </a:r>
            <a:r>
              <a:rPr lang="en-US" sz="1600" dirty="0" smtClean="0"/>
              <a:t>conventions</a:t>
            </a:r>
          </a:p>
          <a:p>
            <a:endParaRPr lang="en-US" sz="1600" dirty="0"/>
          </a:p>
          <a:p>
            <a:r>
              <a:rPr lang="en-US" sz="1600" dirty="0"/>
              <a:t>Identify changes to be done to the </a:t>
            </a:r>
            <a:r>
              <a:rPr lang="en-US" sz="1600" dirty="0" smtClean="0"/>
              <a:t>TC </a:t>
            </a:r>
            <a:r>
              <a:rPr lang="en-US" sz="1600" dirty="0" smtClean="0"/>
              <a:t>prose</a:t>
            </a:r>
          </a:p>
          <a:p>
            <a:endParaRPr lang="en-US" sz="1600" dirty="0"/>
          </a:p>
          <a:p>
            <a:r>
              <a:rPr lang="en-US" sz="1600" dirty="0"/>
              <a:t>Assign analysis of remaining open </a:t>
            </a:r>
            <a:r>
              <a:rPr lang="en-US" sz="1600" dirty="0" smtClean="0"/>
              <a:t>issues</a:t>
            </a:r>
          </a:p>
          <a:p>
            <a:endParaRPr lang="en-US" sz="1600" dirty="0"/>
          </a:p>
          <a:p>
            <a:r>
              <a:rPr lang="en-US" sz="1600" dirty="0"/>
              <a:t>Establish CRs as required</a:t>
            </a:r>
          </a:p>
        </p:txBody>
      </p:sp>
      <p:sp>
        <p:nvSpPr>
          <p:cNvPr id="5" name="Footer Placeholder 4"/>
          <p:cNvSpPr>
            <a:spLocks noGrp="1"/>
          </p:cNvSpPr>
          <p:nvPr>
            <p:ph type="ftr" sz="quarter" idx="11"/>
          </p:nvPr>
        </p:nvSpPr>
        <p:spPr/>
        <p:txBody>
          <a:bodyPr/>
          <a:lstStyle/>
          <a:p>
            <a:r>
              <a:rPr lang="en-US" smtClean="0"/>
              <a:t>R5w180011:  Upper Tester Issues</a:t>
            </a:r>
            <a:endParaRPr lang="en-US" smtClean="0"/>
          </a:p>
        </p:txBody>
      </p:sp>
      <p:sp>
        <p:nvSpPr>
          <p:cNvPr id="6" name="Slide Number Placeholder 5"/>
          <p:cNvSpPr>
            <a:spLocks noGrp="1"/>
          </p:cNvSpPr>
          <p:nvPr>
            <p:ph type="sldNum" sz="quarter" idx="12"/>
          </p:nvPr>
        </p:nvSpPr>
        <p:spPr/>
        <p:txBody>
          <a:bodyPr/>
          <a:lstStyle/>
          <a:p>
            <a:fld id="{57CB76AC-E5DF-427C-ABDC-2F4FBD8E4B69}" type="slidenum">
              <a:rPr lang="en-US" smtClean="0"/>
              <a:t>9</a:t>
            </a:fld>
            <a:endParaRPr lang="en-US"/>
          </a:p>
        </p:txBody>
      </p:sp>
      <p:sp>
        <p:nvSpPr>
          <p:cNvPr id="4" name="Date Placeholder 3"/>
          <p:cNvSpPr>
            <a:spLocks noGrp="1"/>
          </p:cNvSpPr>
          <p:nvPr>
            <p:ph type="dt" sz="half" idx="10"/>
          </p:nvPr>
        </p:nvSpPr>
        <p:spPr/>
        <p:txBody>
          <a:bodyPr/>
          <a:lstStyle/>
          <a:p>
            <a:fld id="{B84064CA-CB27-40A4-BBAC-2C83889E2D1B}" type="datetime1">
              <a:rPr lang="de-DE" smtClean="0"/>
              <a:t>07.02.2018</a:t>
            </a:fld>
            <a:endParaRPr lang="en-US" smtClean="0"/>
          </a:p>
        </p:txBody>
      </p:sp>
      <p:sp>
        <p:nvSpPr>
          <p:cNvPr id="9"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de-DE"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8205785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424</Words>
  <Application>Microsoft Office PowerPoint</Application>
  <PresentationFormat>On-screen Show (16:9)</PresentationFormat>
  <Paragraphs>84</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 Unicode MS</vt:lpstr>
      <vt:lpstr>Arial</vt:lpstr>
      <vt:lpstr>Arial Black</vt:lpstr>
      <vt:lpstr>Arial Narrow</vt:lpstr>
      <vt:lpstr>Calibri</vt:lpstr>
      <vt:lpstr>Wingdings</vt:lpstr>
      <vt:lpstr>US 16 to 9 Rohde und Schwarz</vt:lpstr>
      <vt:lpstr> Upper Tester Issues</vt:lpstr>
      <vt:lpstr>Overview</vt:lpstr>
      <vt:lpstr>Race conditions with signalling</vt:lpstr>
      <vt:lpstr>Race conditions with signalling</vt:lpstr>
      <vt:lpstr>Sequencing of UT commands</vt:lpstr>
      <vt:lpstr>Sequencing of UT commands</vt:lpstr>
      <vt:lpstr>UT commands triggering actions taking significant amount of time</vt:lpstr>
      <vt:lpstr>UT commands triggering actions taking significant amount of time</vt:lpstr>
      <vt:lpstr>Proposed way forward</vt:lpstr>
    </vt:vector>
  </TitlesOfParts>
  <Manager>Volker Bach/GF-MC-C</Manager>
  <Company>Rohde &amp; Schwarz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Upper Tester Issues</dc:title>
  <dc:subject>Process landscape</dc:subject>
  <dc:creator>Weber Erich 1CT2</dc:creator>
  <cp:keywords>2016-06-01</cp:keywords>
  <cp:lastModifiedBy>Rohde &amp; Schwarz</cp:lastModifiedBy>
  <cp:revision>20</cp:revision>
  <dcterms:created xsi:type="dcterms:W3CDTF">2018-02-01T14:53:07Z</dcterms:created>
  <dcterms:modified xsi:type="dcterms:W3CDTF">2018-02-07T18:14:14Z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